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23.xml" ContentType="application/vnd.openxmlformats-officedocument.presentationml.notesSlide+xml"/>
  <Override PartName="/ppt/charts/chart29.xml" ContentType="application/vnd.openxmlformats-officedocument.drawingml.chart+xml"/>
  <Override PartName="/ppt/notesSlides/notesSlide24.xml" ContentType="application/vnd.openxmlformats-officedocument.presentationml.notesSlide+xml"/>
  <Override PartName="/ppt/charts/chart30.xml" ContentType="application/vnd.openxmlformats-officedocument.drawingml.chart+xml"/>
  <Override PartName="/ppt/notesSlides/notesSlide25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notesSlides/notesSlide26.xml" ContentType="application/vnd.openxmlformats-officedocument.presentationml.notesSlid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7.xml" ContentType="application/vnd.openxmlformats-officedocument.presentationml.notesSlide+xml"/>
  <Override PartName="/ppt/charts/chart35.xml" ContentType="application/vnd.openxmlformats-officedocument.drawingml.chart+xml"/>
  <Override PartName="/ppt/drawings/drawing1.xml" ContentType="application/vnd.openxmlformats-officedocument.drawingml.chartshapes+xml"/>
  <Override PartName="/ppt/charts/chart36.xml" ContentType="application/vnd.openxmlformats-officedocument.drawingml.chart+xml"/>
  <Override PartName="/ppt/notesSlides/notesSlide28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29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30.xml" ContentType="application/vnd.openxmlformats-officedocument.presentationml.notesSlide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notesSlides/notesSlide31.xml" ContentType="application/vnd.openxmlformats-officedocument.presentationml.notesSlide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notesSlides/notesSlide32.xml" ContentType="application/vnd.openxmlformats-officedocument.presentationml.notesSlide+xml"/>
  <Override PartName="/ppt/charts/chart48.xml" ContentType="application/vnd.openxmlformats-officedocument.drawingml.chart+xml"/>
  <Override PartName="/ppt/notesSlides/notesSlide33.xml" ContentType="application/vnd.openxmlformats-officedocument.presentationml.notesSlide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notesSlides/notesSlide34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notesSlides/notesSlide35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36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drawings/drawing2.xml" ContentType="application/vnd.openxmlformats-officedocument.drawingml.chartshapes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notesSlides/notesSlide37.xml" ContentType="application/vnd.openxmlformats-officedocument.presentationml.notesSlide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notesSlides/notesSlide38.xml" ContentType="application/vnd.openxmlformats-officedocument.presentationml.notesSlide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notesSlides/notesSlide39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notesSlides/notesSlide40.xml" ContentType="application/vnd.openxmlformats-officedocument.presentationml.notesSlide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notesSlides/notesSlide41.xml" ContentType="application/vnd.openxmlformats-officedocument.presentationml.notesSlide+xml"/>
  <Override PartName="/ppt/charts/chart83.xml" ContentType="application/vnd.openxmlformats-officedocument.drawingml.chart+xml"/>
  <Override PartName="/ppt/drawings/drawing3.xml" ContentType="application/vnd.openxmlformats-officedocument.drawingml.chartshapes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42.xml" ContentType="application/vnd.openxmlformats-officedocument.presentationml.notesSlide+xml"/>
  <Override PartName="/ppt/charts/chart87.xml" ContentType="application/vnd.openxmlformats-officedocument.drawingml.chart+xml"/>
  <Override PartName="/ppt/notesSlides/notesSlide43.xml" ContentType="application/vnd.openxmlformats-officedocument.presentationml.notesSlide+xml"/>
  <Override PartName="/ppt/charts/chart88.xml" ContentType="application/vnd.openxmlformats-officedocument.drawingml.chart+xml"/>
  <Override PartName="/ppt/notesSlides/notesSlide44.xml" ContentType="application/vnd.openxmlformats-officedocument.presentationml.notesSlide+xml"/>
  <Override PartName="/ppt/charts/chart89.xml" ContentType="application/vnd.openxmlformats-officedocument.drawingml.chart+xml"/>
  <Override PartName="/ppt/notesSlides/notesSlide45.xml" ContentType="application/vnd.openxmlformats-officedocument.presentationml.notesSlide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46.xml" ContentType="application/vnd.openxmlformats-officedocument.presentationml.notesSlide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  <Override PartName="/ppt/charts/style16.xml" ContentType="application/vnd.ms-office.chartstyle+xml"/>
  <Override PartName="/ppt/charts/colors16.xml" ContentType="application/vnd.ms-office.chartcolorstyle+xml"/>
  <Override PartName="/ppt/charts/style17.xml" ContentType="application/vnd.ms-office.chartstyle+xml"/>
  <Override PartName="/ppt/charts/colors17.xml" ContentType="application/vnd.ms-office.chartcolorstyle+xml"/>
  <Override PartName="/ppt/charts/style18.xml" ContentType="application/vnd.ms-office.chartstyle+xml"/>
  <Override PartName="/ppt/charts/colors18.xml" ContentType="application/vnd.ms-office.chartcolorstyle+xml"/>
  <Override PartName="/ppt/charts/style19.xml" ContentType="application/vnd.ms-office.chartstyle+xml"/>
  <Override PartName="/ppt/charts/colors19.xml" ContentType="application/vnd.ms-office.chartcolorstyle+xml"/>
  <Override PartName="/ppt/charts/style20.xml" ContentType="application/vnd.ms-office.chartstyle+xml"/>
  <Override PartName="/ppt/charts/colors20.xml" ContentType="application/vnd.ms-office.chartcolorstyle+xml"/>
  <Override PartName="/ppt/charts/style21.xml" ContentType="application/vnd.ms-office.chartstyle+xml"/>
  <Override PartName="/ppt/charts/colors21.xml" ContentType="application/vnd.ms-office.chartcolorstyle+xml"/>
  <Override PartName="/ppt/charts/style22.xml" ContentType="application/vnd.ms-office.chartstyle+xml"/>
  <Override PartName="/ppt/charts/colors22.xml" ContentType="application/vnd.ms-office.chartcolorstyle+xml"/>
  <Override PartName="/ppt/charts/style23.xml" ContentType="application/vnd.ms-office.chartstyle+xml"/>
  <Override PartName="/ppt/charts/colors23.xml" ContentType="application/vnd.ms-office.chartcolorstyle+xml"/>
  <Override PartName="/ppt/charts/style24.xml" ContentType="application/vnd.ms-office.chartstyle+xml"/>
  <Override PartName="/ppt/charts/colors24.xml" ContentType="application/vnd.ms-office.chartcolorstyle+xml"/>
  <Override PartName="/ppt/charts/style25.xml" ContentType="application/vnd.ms-office.chartstyle+xml"/>
  <Override PartName="/ppt/charts/colors25.xml" ContentType="application/vnd.ms-office.chartcolorstyle+xml"/>
  <Override PartName="/ppt/charts/style26.xml" ContentType="application/vnd.ms-office.chartstyle+xml"/>
  <Override PartName="/ppt/charts/colors26.xml" ContentType="application/vnd.ms-office.chartcolorstyle+xml"/>
  <Override PartName="/ppt/charts/style27.xml" ContentType="application/vnd.ms-office.chartstyle+xml"/>
  <Override PartName="/ppt/charts/colors27.xml" ContentType="application/vnd.ms-office.chartcolorstyle+xml"/>
  <Override PartName="/ppt/charts/style28.xml" ContentType="application/vnd.ms-office.chartstyle+xml"/>
  <Override PartName="/ppt/charts/colors28.xml" ContentType="application/vnd.ms-office.chartcolorstyle+xml"/>
  <Override PartName="/ppt/charts/style29.xml" ContentType="application/vnd.ms-office.chartstyle+xml"/>
  <Override PartName="/ppt/charts/colors29.xml" ContentType="application/vnd.ms-office.chartcolorstyle+xml"/>
  <Override PartName="/ppt/charts/style30.xml" ContentType="application/vnd.ms-office.chartstyle+xml"/>
  <Override PartName="/ppt/charts/colors30.xml" ContentType="application/vnd.ms-office.chartcolorstyle+xml"/>
  <Override PartName="/ppt/charts/style31.xml" ContentType="application/vnd.ms-office.chartstyle+xml"/>
  <Override PartName="/ppt/charts/colors31.xml" ContentType="application/vnd.ms-office.chartcolorstyle+xml"/>
  <Override PartName="/ppt/charts/style32.xml" ContentType="application/vnd.ms-office.chartstyle+xml"/>
  <Override PartName="/ppt/charts/colors32.xml" ContentType="application/vnd.ms-office.chartcolorstyle+xml"/>
  <Override PartName="/ppt/charts/style33.xml" ContentType="application/vnd.ms-office.chartstyle+xml"/>
  <Override PartName="/ppt/charts/colors33.xml" ContentType="application/vnd.ms-office.chartcolorstyle+xml"/>
  <Override PartName="/ppt/charts/style36.xml" ContentType="application/vnd.ms-office.chartstyle+xml"/>
  <Override PartName="/ppt/charts/colors36.xml" ContentType="application/vnd.ms-office.chartcolorstyle+xml"/>
  <Override PartName="/ppt/charts/style37.xml" ContentType="application/vnd.ms-office.chartstyle+xml"/>
  <Override PartName="/ppt/charts/colors37.xml" ContentType="application/vnd.ms-office.chartcolorstyle+xml"/>
  <Override PartName="/ppt/charts/style38.xml" ContentType="application/vnd.ms-office.chartstyle+xml"/>
  <Override PartName="/ppt/charts/colors38.xml" ContentType="application/vnd.ms-office.chartcolorstyle+xml"/>
  <Override PartName="/ppt/charts/style39.xml" ContentType="application/vnd.ms-office.chartstyle+xml"/>
  <Override PartName="/ppt/charts/colors39.xml" ContentType="application/vnd.ms-office.chartcolorstyle+xml"/>
  <Override PartName="/ppt/charts/style40.xml" ContentType="application/vnd.ms-office.chartstyle+xml"/>
  <Override PartName="/ppt/charts/colors40.xml" ContentType="application/vnd.ms-office.chartcolorstyle+xml"/>
  <Override PartName="/ppt/charts/style41.xml" ContentType="application/vnd.ms-office.chartstyle+xml"/>
  <Override PartName="/ppt/charts/colors41.xml" ContentType="application/vnd.ms-office.chartcolorstyle+xml"/>
  <Override PartName="/ppt/charts/style42.xml" ContentType="application/vnd.ms-office.chartstyle+xml"/>
  <Override PartName="/ppt/charts/colors42.xml" ContentType="application/vnd.ms-office.chartcolorstyle+xml"/>
  <Override PartName="/ppt/charts/style43.xml" ContentType="application/vnd.ms-office.chartstyle+xml"/>
  <Override PartName="/ppt/charts/colors43.xml" ContentType="application/vnd.ms-office.chartcolorstyle+xml"/>
  <Override PartName="/ppt/charts/style44.xml" ContentType="application/vnd.ms-office.chartstyle+xml"/>
  <Override PartName="/ppt/charts/colors44.xml" ContentType="application/vnd.ms-office.chartcolorstyle+xml"/>
  <Override PartName="/ppt/charts/style45.xml" ContentType="application/vnd.ms-office.chartstyle+xml"/>
  <Override PartName="/ppt/charts/colors45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1708" r:id="rId2"/>
    <p:sldId id="1709" r:id="rId3"/>
    <p:sldId id="1710" r:id="rId4"/>
    <p:sldId id="1711" r:id="rId5"/>
    <p:sldId id="1712" r:id="rId6"/>
    <p:sldId id="1742" r:id="rId7"/>
    <p:sldId id="1714" r:id="rId8"/>
    <p:sldId id="1715" r:id="rId9"/>
    <p:sldId id="1716" r:id="rId10"/>
    <p:sldId id="1743" r:id="rId11"/>
    <p:sldId id="1717" r:id="rId12"/>
    <p:sldId id="1718" r:id="rId13"/>
    <p:sldId id="1719" r:id="rId14"/>
    <p:sldId id="1720" r:id="rId15"/>
    <p:sldId id="1721" r:id="rId16"/>
    <p:sldId id="1722" r:id="rId17"/>
    <p:sldId id="1667" r:id="rId18"/>
    <p:sldId id="1672" r:id="rId19"/>
    <p:sldId id="1744" r:id="rId20"/>
    <p:sldId id="1673" r:id="rId21"/>
    <p:sldId id="1674" r:id="rId22"/>
    <p:sldId id="1676" r:id="rId23"/>
    <p:sldId id="1677" r:id="rId24"/>
    <p:sldId id="1678" r:id="rId25"/>
    <p:sldId id="1745" r:id="rId26"/>
    <p:sldId id="1679" r:id="rId27"/>
    <p:sldId id="1746" r:id="rId28"/>
    <p:sldId id="1767" r:id="rId29"/>
    <p:sldId id="1651" r:id="rId30"/>
    <p:sldId id="1663" r:id="rId31"/>
    <p:sldId id="1723" r:id="rId32"/>
    <p:sldId id="1725" r:id="rId33"/>
    <p:sldId id="1724" r:id="rId34"/>
    <p:sldId id="1668" r:id="rId35"/>
    <p:sldId id="1763" r:id="rId36"/>
    <p:sldId id="1726" r:id="rId37"/>
    <p:sldId id="1762" r:id="rId38"/>
    <p:sldId id="1669" r:id="rId39"/>
    <p:sldId id="1766" r:id="rId40"/>
    <p:sldId id="1764" r:id="rId41"/>
    <p:sldId id="1756" r:id="rId42"/>
    <p:sldId id="1727" r:id="rId43"/>
    <p:sldId id="1696" r:id="rId44"/>
    <p:sldId id="1697" r:id="rId45"/>
    <p:sldId id="1757" r:id="rId46"/>
    <p:sldId id="1758" r:id="rId47"/>
    <p:sldId id="1759" r:id="rId48"/>
    <p:sldId id="1760" r:id="rId49"/>
    <p:sldId id="1761" r:id="rId50"/>
    <p:sldId id="1653" r:id="rId51"/>
    <p:sldId id="1698" r:id="rId52"/>
    <p:sldId id="1754" r:id="rId53"/>
    <p:sldId id="1699" r:id="rId54"/>
    <p:sldId id="1700" r:id="rId55"/>
    <p:sldId id="1686" r:id="rId56"/>
    <p:sldId id="1753" r:id="rId57"/>
    <p:sldId id="1688" r:id="rId58"/>
    <p:sldId id="1729" r:id="rId59"/>
    <p:sldId id="1692" r:id="rId60"/>
    <p:sldId id="1693" r:id="rId61"/>
    <p:sldId id="1694" r:id="rId62"/>
    <p:sldId id="1685" r:id="rId63"/>
    <p:sldId id="1731" r:id="rId64"/>
    <p:sldId id="1733" r:id="rId65"/>
    <p:sldId id="1734" r:id="rId66"/>
    <p:sldId id="1732" r:id="rId67"/>
    <p:sldId id="1735" r:id="rId68"/>
    <p:sldId id="1736" r:id="rId69"/>
    <p:sldId id="1737" r:id="rId70"/>
    <p:sldId id="1738" r:id="rId71"/>
    <p:sldId id="1701" r:id="rId72"/>
    <p:sldId id="1654" r:id="rId73"/>
    <p:sldId id="1751" r:id="rId74"/>
    <p:sldId id="1752" r:id="rId75"/>
    <p:sldId id="1703" r:id="rId76"/>
    <p:sldId id="1750" r:id="rId77"/>
    <p:sldId id="1740" r:id="rId78"/>
    <p:sldId id="1704" r:id="rId79"/>
    <p:sldId id="1705" r:id="rId80"/>
    <p:sldId id="1741" r:id="rId81"/>
    <p:sldId id="1749" r:id="rId82"/>
    <p:sldId id="1655" r:id="rId83"/>
    <p:sldId id="1656" r:id="rId84"/>
    <p:sldId id="1706" r:id="rId85"/>
    <p:sldId id="1659" r:id="rId86"/>
    <p:sldId id="1730" r:id="rId87"/>
    <p:sldId id="1748" r:id="rId88"/>
    <p:sldId id="1747" r:id="rId89"/>
    <p:sldId id="1185" r:id="rId90"/>
    <p:sldId id="1184" r:id="rId91"/>
  </p:sldIdLst>
  <p:sldSz cx="9906000" cy="6858000" type="A4"/>
  <p:notesSz cx="7059613" cy="93440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43">
          <p15:clr>
            <a:srgbClr val="A4A3A4"/>
          </p15:clr>
        </p15:guide>
        <p15:guide id="2" pos="22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Tom" initials="T" lastIdx="7" clrIdx="0">
    <p:extLst>
      <p:ext uri="{19B8F6BF-5375-455C-9EA6-DF929625EA0E}">
        <p15:presenceInfo xmlns:p15="http://schemas.microsoft.com/office/powerpoint/2012/main" xmlns="" userId="T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898"/>
    <a:srgbClr val="CF7977"/>
    <a:srgbClr val="6F6F6F"/>
    <a:srgbClr val="12151C"/>
    <a:srgbClr val="181C25"/>
    <a:srgbClr val="161A23"/>
    <a:srgbClr val="0F1217"/>
    <a:srgbClr val="151922"/>
    <a:srgbClr val="13161D"/>
    <a:srgbClr val="232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0" autoAdjust="0"/>
    <p:restoredTop sz="95394" autoAdjust="0"/>
  </p:normalViewPr>
  <p:slideViewPr>
    <p:cSldViewPr snapToObjects="1">
      <p:cViewPr varScale="1">
        <p:scale>
          <a:sx n="94" d="100"/>
          <a:sy n="94" d="100"/>
        </p:scale>
        <p:origin x="-1304" y="-1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48" y="35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656"/>
    </p:cViewPr>
  </p:sorterViewPr>
  <p:notesViewPr>
    <p:cSldViewPr snapToObjects="1">
      <p:cViewPr varScale="1">
        <p:scale>
          <a:sx n="56" d="100"/>
          <a:sy n="56" d="100"/>
        </p:scale>
        <p:origin x="-1860" y="-96"/>
      </p:cViewPr>
      <p:guideLst>
        <p:guide orient="horz" pos="2943"/>
        <p:guide pos="2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commentAuthors" Target="commentAuthors.xml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ham\Documents\Axis\Reports%20from%20Internet\Population\Thong%20ke%20dan%20so%20Vietnam%202016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8.xlsx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Relationship Id="rId2" Type="http://schemas.microsoft.com/office/2011/relationships/chartStyle" Target="style11.xml"/><Relationship Id="rId3" Type="http://schemas.microsoft.com/office/2011/relationships/chartColorStyle" Target="colors11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0.xlsx"/><Relationship Id="rId2" Type="http://schemas.microsoft.com/office/2011/relationships/chartStyle" Target="style12.xml"/><Relationship Id="rId3" Type="http://schemas.microsoft.com/office/2011/relationships/chartColorStyle" Target="colors12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1.xlsx"/><Relationship Id="rId2" Type="http://schemas.microsoft.com/office/2011/relationships/chartStyle" Target="style13.xml"/><Relationship Id="rId3" Type="http://schemas.microsoft.com/office/2011/relationships/chartColorStyle" Target="colors13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Relationship Id="rId2" Type="http://schemas.microsoft.com/office/2011/relationships/chartStyle" Target="style14.xml"/><Relationship Id="rId3" Type="http://schemas.microsoft.com/office/2011/relationships/chartColorStyle" Target="colors14.xm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3.xlsx"/><Relationship Id="rId2" Type="http://schemas.microsoft.com/office/2011/relationships/chartStyle" Target="style15.xml"/><Relationship Id="rId3" Type="http://schemas.microsoft.com/office/2011/relationships/chartColorStyle" Target="colors15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4.xlsx"/><Relationship Id="rId2" Type="http://schemas.microsoft.com/office/2011/relationships/chartStyle" Target="style16.xml"/><Relationship Id="rId3" Type="http://schemas.microsoft.com/office/2011/relationships/chartColorStyle" Target="colors16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8.xlsx"/><Relationship Id="rId2" Type="http://schemas.microsoft.com/office/2011/relationships/chartStyle" Target="style17.xml"/><Relationship Id="rId3" Type="http://schemas.microsoft.com/office/2011/relationships/chartColorStyle" Target="colors17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9.xlsx"/><Relationship Id="rId2" Type="http://schemas.microsoft.com/office/2011/relationships/chartStyle" Target="style18.xml"/><Relationship Id="rId3" Type="http://schemas.microsoft.com/office/2011/relationships/chartColorStyle" Target="colors18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4.xlsx"/><Relationship Id="rId2" Type="http://schemas.openxmlformats.org/officeDocument/2006/relationships/chartUserShapes" Target="../drawings/drawing1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5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6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7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8.xlsx"/><Relationship Id="rId2" Type="http://schemas.microsoft.com/office/2011/relationships/chartStyle" Target="style19.xml"/><Relationship Id="rId3" Type="http://schemas.microsoft.com/office/2011/relationships/chartColorStyle" Target="colors19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9.xlsx"/><Relationship Id="rId2" Type="http://schemas.microsoft.com/office/2011/relationships/chartStyle" Target="style20.xml"/><Relationship Id="rId3" Type="http://schemas.microsoft.com/office/2011/relationships/chartColorStyle" Target="colors20.xm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0.xlsx"/><Relationship Id="rId2" Type="http://schemas.microsoft.com/office/2011/relationships/chartStyle" Target="style21.xml"/><Relationship Id="rId3" Type="http://schemas.microsoft.com/office/2011/relationships/chartColorStyle" Target="colors21.xm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1.xlsx"/><Relationship Id="rId2" Type="http://schemas.microsoft.com/office/2011/relationships/chartStyle" Target="style22.xml"/><Relationship Id="rId3" Type="http://schemas.microsoft.com/office/2011/relationships/chartColorStyle" Target="colors22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3.xlsx"/><Relationship Id="rId2" Type="http://schemas.microsoft.com/office/2011/relationships/chartStyle" Target="style23.xml"/><Relationship Id="rId3" Type="http://schemas.microsoft.com/office/2011/relationships/chartColorStyle" Target="colors23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5.xlsx"/><Relationship Id="rId2" Type="http://schemas.microsoft.com/office/2011/relationships/chartStyle" Target="style24.xml"/><Relationship Id="rId3" Type="http://schemas.microsoft.com/office/2011/relationships/chartColorStyle" Target="colors24.xm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7.xlsx"/><Relationship Id="rId2" Type="http://schemas.microsoft.com/office/2011/relationships/chartStyle" Target="style25.xml"/><Relationship Id="rId3" Type="http://schemas.microsoft.com/office/2011/relationships/chartColorStyle" Target="colors25.xm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8.xlsx"/><Relationship Id="rId2" Type="http://schemas.microsoft.com/office/2011/relationships/chartStyle" Target="style26.xml"/><Relationship Id="rId3" Type="http://schemas.microsoft.com/office/2011/relationships/chartColorStyle" Target="colors26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9.xlsx"/><Relationship Id="rId2" Type="http://schemas.microsoft.com/office/2011/relationships/chartStyle" Target="style27.xml"/><Relationship Id="rId3" Type="http://schemas.microsoft.com/office/2011/relationships/chartColorStyle" Target="colors27.xm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2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3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4.xlsx"/><Relationship Id="rId2" Type="http://schemas.microsoft.com/office/2011/relationships/chartStyle" Target="style28.xml"/><Relationship Id="rId3" Type="http://schemas.microsoft.com/office/2011/relationships/chartColorStyle" Target="colors28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5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6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7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Relationship Id="rId2" Type="http://schemas.microsoft.com/office/2011/relationships/chartStyle" Target="style5.xml"/><Relationship Id="rId3" Type="http://schemas.microsoft.com/office/2011/relationships/chartColorStyle" Target="colors5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9.xlsx"/><Relationship Id="rId2" Type="http://schemas.microsoft.com/office/2011/relationships/chartStyle" Target="style29.xml"/><Relationship Id="rId3" Type="http://schemas.microsoft.com/office/2011/relationships/chartColorStyle" Target="colors29.xml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0.xlsx"/><Relationship Id="rId2" Type="http://schemas.microsoft.com/office/2011/relationships/chartStyle" Target="style30.xml"/><Relationship Id="rId3" Type="http://schemas.microsoft.com/office/2011/relationships/chartColorStyle" Target="colors30.xml"/></Relationships>
</file>

<file path=ppt/charts/_rels/chart62.xml.rels><?xml version="1.0" encoding="UTF-8" standalone="yes"?>
<Relationships xmlns="http://schemas.openxmlformats.org/package/2006/relationships"><Relationship Id="rId3" Type="http://schemas.microsoft.com/office/2011/relationships/chartStyle" Target="style31.xml"/><Relationship Id="rId4" Type="http://schemas.microsoft.com/office/2011/relationships/chartColorStyle" Target="colors31.xml"/><Relationship Id="rId1" Type="http://schemas.openxmlformats.org/officeDocument/2006/relationships/package" Target="../embeddings/Microsoft_Excel_Sheet61.xlsx"/><Relationship Id="rId2" Type="http://schemas.openxmlformats.org/officeDocument/2006/relationships/chartUserShapes" Target="../drawings/drawing2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2.xlsx"/><Relationship Id="rId2" Type="http://schemas.microsoft.com/office/2011/relationships/chartStyle" Target="style32.xml"/><Relationship Id="rId3" Type="http://schemas.microsoft.com/office/2011/relationships/chartColorStyle" Target="colors32.xml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3.xlsx"/><Relationship Id="rId2" Type="http://schemas.microsoft.com/office/2011/relationships/chartStyle" Target="style33.xml"/><Relationship Id="rId3" Type="http://schemas.microsoft.com/office/2011/relationships/chartColorStyle" Target="colors33.xml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4.xlsx"/><Relationship Id="rId2" Type="http://schemas.microsoft.com/office/2011/relationships/chartStyle" Target="style36.xml"/><Relationship Id="rId3" Type="http://schemas.microsoft.com/office/2011/relationships/chartColorStyle" Target="colors36.xml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5.xlsx"/><Relationship Id="rId2" Type="http://schemas.microsoft.com/office/2011/relationships/chartStyle" Target="style37.xml"/><Relationship Id="rId3" Type="http://schemas.microsoft.com/office/2011/relationships/chartColorStyle" Target="colors37.xm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6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7.xlsx"/><Relationship Id="rId2" Type="http://schemas.microsoft.com/office/2011/relationships/chartStyle" Target="style38.xml"/><Relationship Id="rId3" Type="http://schemas.microsoft.com/office/2011/relationships/chartColorStyle" Target="colors38.xm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9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0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1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2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3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4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5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6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7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8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9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0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1.xlsx"/></Relationships>
</file>

<file path=ppt/charts/_rels/chart83.xml.rels><?xml version="1.0" encoding="UTF-8" standalone="yes"?>
<Relationships xmlns="http://schemas.openxmlformats.org/package/2006/relationships"><Relationship Id="rId3" Type="http://schemas.microsoft.com/office/2011/relationships/chartStyle" Target="style39.xml"/><Relationship Id="rId4" Type="http://schemas.microsoft.com/office/2011/relationships/chartColorStyle" Target="colors39.xml"/><Relationship Id="rId1" Type="http://schemas.openxmlformats.org/officeDocument/2006/relationships/package" Target="../embeddings/Microsoft_Excel_Sheet82.xlsx"/><Relationship Id="rId2" Type="http://schemas.openxmlformats.org/officeDocument/2006/relationships/chartUserShapes" Target="../drawings/drawing3.xml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3.xlsx"/><Relationship Id="rId2" Type="http://schemas.microsoft.com/office/2011/relationships/chartStyle" Target="style40.xml"/><Relationship Id="rId3" Type="http://schemas.microsoft.com/office/2011/relationships/chartColorStyle" Target="colors40.xml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4.xlsx"/><Relationship Id="rId2" Type="http://schemas.microsoft.com/office/2011/relationships/chartStyle" Target="style41.xml"/><Relationship Id="rId3" Type="http://schemas.microsoft.com/office/2011/relationships/chartColorStyle" Target="colors41.xml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5.xlsx"/><Relationship Id="rId2" Type="http://schemas.microsoft.com/office/2011/relationships/chartStyle" Target="style42.xml"/><Relationship Id="rId3" Type="http://schemas.microsoft.com/office/2011/relationships/chartColorStyle" Target="colors42.xml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6.xlsx"/><Relationship Id="rId2" Type="http://schemas.microsoft.com/office/2011/relationships/chartStyle" Target="style43.xml"/><Relationship Id="rId3" Type="http://schemas.microsoft.com/office/2011/relationships/chartColorStyle" Target="colors43.xml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7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9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0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1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2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3.xlsx"/><Relationship Id="rId2" Type="http://schemas.microsoft.com/office/2011/relationships/chartStyle" Target="style44.xml"/><Relationship Id="rId3" Type="http://schemas.microsoft.com/office/2011/relationships/chartColorStyle" Target="colors44.xml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4.xlsx"/><Relationship Id="rId2" Type="http://schemas.microsoft.com/office/2011/relationships/chartStyle" Target="style45.xml"/><Relationship Id="rId3" Type="http://schemas.microsoft.com/office/2011/relationships/chartColorStyle" Target="colors4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dirty="0" smtClean="0"/>
              <a:t>TỔNG</a:t>
            </a:r>
            <a:r>
              <a:rPr lang="en-US" sz="1400" baseline="0" dirty="0" smtClean="0"/>
              <a:t> DÂN SỐ</a:t>
            </a:r>
            <a:r>
              <a:rPr lang="en-US" sz="1400" dirty="0" smtClean="0"/>
              <a:t> 15-54 TUỔI</a:t>
            </a:r>
            <a:r>
              <a:rPr lang="en-US" sz="1400" baseline="0" dirty="0" smtClean="0"/>
              <a:t>:</a:t>
            </a:r>
            <a:r>
              <a:rPr lang="en-US" sz="1400" dirty="0" smtClean="0"/>
              <a:t> </a:t>
            </a:r>
            <a:endParaRPr lang="en-US" sz="1400" dirty="0"/>
          </a:p>
        </c:rich>
      </c:tx>
      <c:layout>
        <c:manualLayout>
          <c:xMode val="edge"/>
          <c:yMode val="edge"/>
          <c:x val="0.062280701754386"/>
          <c:y val="0.022222222222222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2412280701754"/>
          <c:y val="0.247514727325751"/>
          <c:w val="0.675438596491228"/>
          <c:h val="0.515576552930884"/>
        </c:manualLayout>
      </c:layout>
      <c:pie3DChart>
        <c:varyColors val="1"/>
        <c:ser>
          <c:idx val="1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0000"/>
                      <a:satMod val="160000"/>
                    </a:schemeClr>
                  </a:gs>
                  <a:gs pos="46000">
                    <a:schemeClr val="accent1">
                      <a:tint val="86000"/>
                      <a:satMod val="160000"/>
                    </a:schemeClr>
                  </a:gs>
                  <a:gs pos="100000">
                    <a:schemeClr val="accent1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76-4061-8EC1-481CE65F444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60000"/>
                      <a:satMod val="160000"/>
                    </a:schemeClr>
                  </a:gs>
                  <a:gs pos="46000">
                    <a:schemeClr val="accent3">
                      <a:tint val="86000"/>
                      <a:satMod val="160000"/>
                    </a:schemeClr>
                  </a:gs>
                  <a:gs pos="100000">
                    <a:schemeClr val="accent3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76-4061-8EC1-481CE65F4441}"/>
              </c:ext>
            </c:extLst>
          </c:dPt>
          <c:dLbls>
            <c:dLbl>
              <c:idx val="0"/>
              <c:layout>
                <c:manualLayout>
                  <c:x val="0.0307017543859649"/>
                  <c:y val="-0.0925925925925926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Nam, </a:t>
                    </a:r>
                    <a:fld id="{86CAE748-DE03-480A-B30F-746158AD7A70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76-4061-8EC1-481CE65F4441}"/>
                </c:ext>
              </c:extLst>
            </c:dLbl>
            <c:dLbl>
              <c:idx val="1"/>
              <c:layout>
                <c:manualLayout>
                  <c:x val="-0.0131578947368421"/>
                  <c:y val="-0.074074074074074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Nữ</a:t>
                    </a:r>
                    <a:r>
                      <a:rPr lang="en-US" baseline="0" dirty="0" smtClean="0"/>
                      <a:t>, </a:t>
                    </a:r>
                    <a:fld id="{52C34BE6-B048-4AE5-9CDF-4FB5156F48A5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A76-4061-8EC1-481CE65F4441}"/>
                </c:ext>
              </c:extLst>
            </c:dLbl>
            <c:numFmt formatCode="#,##0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Sheet1!$K$8:$L$8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Sheet1!$K$9:$L$9</c:f>
              <c:numCache>
                <c:formatCode>General</c:formatCode>
                <c:ptCount val="2"/>
                <c:pt idx="0">
                  <c:v>2.9581998E7</c:v>
                </c:pt>
                <c:pt idx="1">
                  <c:v>2.888462E7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A76-4061-8EC1-481CE65F4441}"/>
            </c:ext>
          </c:extLst>
        </c:ser>
        <c:ser>
          <c:idx val="0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0000"/>
                      <a:satMod val="160000"/>
                    </a:schemeClr>
                  </a:gs>
                  <a:gs pos="46000">
                    <a:schemeClr val="accent1">
                      <a:tint val="86000"/>
                      <a:satMod val="160000"/>
                    </a:schemeClr>
                  </a:gs>
                  <a:gs pos="100000">
                    <a:schemeClr val="accent1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A76-4061-8EC1-481CE65F444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tint val="60000"/>
                      <a:satMod val="160000"/>
                    </a:schemeClr>
                  </a:gs>
                  <a:gs pos="46000">
                    <a:schemeClr val="accent3">
                      <a:tint val="86000"/>
                      <a:satMod val="160000"/>
                    </a:schemeClr>
                  </a:gs>
                  <a:gs pos="100000">
                    <a:schemeClr val="accent3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A76-4061-8EC1-481CE65F4441}"/>
              </c:ext>
            </c:extLst>
          </c:dPt>
          <c:cat>
            <c:strRef>
              <c:f>Sheet1!$K$8:$L$8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Sheet1!$K$9:$L$9</c:f>
              <c:numCache>
                <c:formatCode>General</c:formatCode>
                <c:ptCount val="2"/>
                <c:pt idx="0">
                  <c:v>2.9581998E7</c:v>
                </c:pt>
                <c:pt idx="1">
                  <c:v>2.888462E7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A76-4061-8EC1-481CE65F4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589860477967"/>
          <c:y val="0.8464298629338"/>
          <c:w val="0.23660864760326"/>
          <c:h val="0.07124584426946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206-4341-ADDF-066A58F6CA3A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06-4341-ADDF-066A58F6CA3A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06-4341-ADDF-066A58F6CA3A}"/>
              </c:ext>
            </c:extLst>
          </c:dPt>
          <c:dLbls>
            <c:dLbl>
              <c:idx val="1"/>
              <c:layout>
                <c:manualLayout>
                  <c:x val="0.0272559380343467"/>
                  <c:y val="-0.0323151068553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206-4341-ADDF-066A58F6CA3A}"/>
                </c:ext>
              </c:extLst>
            </c:dLbl>
            <c:dLbl>
              <c:idx val="2"/>
              <c:layout>
                <c:manualLayout>
                  <c:x val="0.0263166135560348"/>
                  <c:y val="-0.268458573671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206-4341-ADDF-066A58F6CA3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Daily</c:v>
                </c:pt>
                <c:pt idx="1">
                  <c:v>Less than daily</c:v>
                </c:pt>
                <c:pt idx="2">
                  <c:v>Not at all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0.028</c:v>
                </c:pt>
                <c:pt idx="1">
                  <c:v>0.011</c:v>
                </c:pt>
                <c:pt idx="2">
                  <c:v>0.961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206-4341-ADDF-066A58F6C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046078835081"/>
          <c:y val="0.100555283163386"/>
          <c:w val="0.448999503473794"/>
          <c:h val="0.7080651033798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2C-4605-8294-6E90E475E963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2C-4605-8294-6E90E475E963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92C-4605-8294-6E90E475E963}"/>
              </c:ext>
            </c:extLst>
          </c:dPt>
          <c:dLbls>
            <c:dLbl>
              <c:idx val="0"/>
              <c:layout>
                <c:manualLayout>
                  <c:x val="-0.196861067234296"/>
                  <c:y val="-0.010014290667339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92C-4605-8294-6E90E475E963}"/>
                </c:ext>
              </c:extLst>
            </c:dLbl>
            <c:dLbl>
              <c:idx val="2"/>
              <c:layout>
                <c:manualLayout>
                  <c:x val="0.197494505421562"/>
                  <c:y val="-0.00680727875171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92C-4605-8294-6E90E475E963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Daily</c:v>
                </c:pt>
                <c:pt idx="1">
                  <c:v>Less than daily</c:v>
                </c:pt>
                <c:pt idx="2">
                  <c:v>Not at all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0.488</c:v>
                </c:pt>
                <c:pt idx="1">
                  <c:v>0.0077</c:v>
                </c:pt>
                <c:pt idx="2">
                  <c:v>0.504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92C-4605-8294-6E90E475E9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7C-402A-8CE0-179E10F657E8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7C-402A-8CE0-179E10F657E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7C-402A-8CE0-179E10F657E8}"/>
              </c:ext>
            </c:extLst>
          </c:dPt>
          <c:dLbls>
            <c:dLbl>
              <c:idx val="1"/>
              <c:layout>
                <c:manualLayout>
                  <c:x val="0.0272559380343467"/>
                  <c:y val="-0.0323151068553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D7C-402A-8CE0-179E10F657E8}"/>
                </c:ext>
              </c:extLst>
            </c:dLbl>
            <c:dLbl>
              <c:idx val="2"/>
              <c:layout>
                <c:manualLayout>
                  <c:x val="0.0263166135560348"/>
                  <c:y val="-0.268458573671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D7C-402A-8CE0-179E10F657E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Daily</c:v>
                </c:pt>
                <c:pt idx="1">
                  <c:v>Less than daily</c:v>
                </c:pt>
                <c:pt idx="2">
                  <c:v>Not at all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0.04</c:v>
                </c:pt>
                <c:pt idx="1">
                  <c:v>0.011</c:v>
                </c:pt>
                <c:pt idx="2">
                  <c:v>0.95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D7C-402A-8CE0-179E10F657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DC-4A45-A4C6-65F3A1A97D90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DC-4A45-A4C6-65F3A1A97D9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9DC-4A45-A4C6-65F3A1A97D90}"/>
              </c:ext>
            </c:extLst>
          </c:dPt>
          <c:dLbls>
            <c:dLbl>
              <c:idx val="1"/>
              <c:layout>
                <c:manualLayout>
                  <c:x val="0.0272559380343467"/>
                  <c:y val="-0.0323151068553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9DC-4A45-A4C6-65F3A1A97D90}"/>
                </c:ext>
              </c:extLst>
            </c:dLbl>
            <c:dLbl>
              <c:idx val="2"/>
              <c:layout>
                <c:manualLayout>
                  <c:x val="0.0263166135560348"/>
                  <c:y val="-0.268458573671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9DC-4A45-A4C6-65F3A1A97D9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Daily</c:v>
                </c:pt>
                <c:pt idx="1">
                  <c:v>Less than daily</c:v>
                </c:pt>
                <c:pt idx="2">
                  <c:v>Not at all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0.01</c:v>
                </c:pt>
                <c:pt idx="1">
                  <c:v>0.011</c:v>
                </c:pt>
                <c:pt idx="2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9DC-4A45-A4C6-65F3A1A97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078194942084"/>
          <c:y val="0.101929765912196"/>
          <c:w val="0.448999503473794"/>
          <c:h val="0.7080651033798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B3-41E2-B20E-AB8FE497A25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B3-41E2-B20E-AB8FE497A25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B3-41E2-B20E-AB8FE497A257}"/>
              </c:ext>
            </c:extLst>
          </c:dPt>
          <c:dLbls>
            <c:dLbl>
              <c:idx val="0"/>
              <c:layout>
                <c:manualLayout>
                  <c:x val="-0.184818155590151"/>
                  <c:y val="-0.0145962516672746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B3-41E2-B20E-AB8FE497A257}"/>
                </c:ext>
              </c:extLst>
            </c:dLbl>
            <c:dLbl>
              <c:idx val="2"/>
              <c:layout>
                <c:manualLayout>
                  <c:x val="0.194483777510526"/>
                  <c:y val="-0.02513512275145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AB3-41E2-B20E-AB8FE497A25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Daily</c:v>
                </c:pt>
                <c:pt idx="1">
                  <c:v>Less than daily</c:v>
                </c:pt>
                <c:pt idx="2">
                  <c:v>Not at all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0.4928</c:v>
                </c:pt>
                <c:pt idx="1">
                  <c:v>0.0131</c:v>
                </c:pt>
                <c:pt idx="2">
                  <c:v>0.4939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AB3-41E2-B20E-AB8FE497A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4528326266909"/>
          <c:y val="0.075193344852648"/>
          <c:w val="0.332005600903965"/>
          <c:h val="0.7078074750115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Không bao giờ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1">
                  <c:v>60.1243898208499</c:v>
                </c:pt>
                <c:pt idx="2">
                  <c:v>24.89134474812322</c:v>
                </c:pt>
                <c:pt idx="3">
                  <c:v>60.64127660628949</c:v>
                </c:pt>
                <c:pt idx="4">
                  <c:v>42.72963798102028</c:v>
                </c:pt>
                <c:pt idx="5">
                  <c:v>69.1126694253792</c:v>
                </c:pt>
                <c:pt idx="6">
                  <c:v>54.99623640563851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5A-4F61-96F1-6E8FD7A9EA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Ít hơn 1 lần/ tuần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Sheet1!$C$2:$C$8</c:f>
              <c:numCache>
                <c:formatCode>0</c:formatCode>
                <c:ptCount val="7"/>
                <c:pt idx="1">
                  <c:v>13.34291448819305</c:v>
                </c:pt>
                <c:pt idx="2">
                  <c:v>20.58676313898477</c:v>
                </c:pt>
                <c:pt idx="3">
                  <c:v>18.85868622543821</c:v>
                </c:pt>
                <c:pt idx="4">
                  <c:v>4.228758331887969</c:v>
                </c:pt>
                <c:pt idx="5">
                  <c:v>20.43362985355725</c:v>
                </c:pt>
                <c:pt idx="6">
                  <c:v>4.162275806577238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45A-4F61-96F1-6E8FD7A9EA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 lần /tuần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Sheet1!$D$2:$D$8</c:f>
              <c:numCache>
                <c:formatCode>0</c:formatCode>
                <c:ptCount val="7"/>
                <c:pt idx="1">
                  <c:v>4.673290878905838</c:v>
                </c:pt>
                <c:pt idx="2">
                  <c:v>13.61845528656755</c:v>
                </c:pt>
                <c:pt idx="3">
                  <c:v>6.438040488638993</c:v>
                </c:pt>
                <c:pt idx="4">
                  <c:v>3.843199444953851</c:v>
                </c:pt>
                <c:pt idx="5">
                  <c:v>4.0</c:v>
                </c:pt>
                <c:pt idx="6">
                  <c:v>3.117813481454595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45A-4F61-96F1-6E8FD7A9EA9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 – 3 lần/tuần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Sheet1!$E$2:$E$8</c:f>
              <c:numCache>
                <c:formatCode>0</c:formatCode>
                <c:ptCount val="7"/>
                <c:pt idx="0">
                  <c:v>4.0</c:v>
                </c:pt>
                <c:pt idx="1">
                  <c:v>6.44349183536943</c:v>
                </c:pt>
                <c:pt idx="2">
                  <c:v>19.98265480585792</c:v>
                </c:pt>
                <c:pt idx="3">
                  <c:v>3.977996382288142</c:v>
                </c:pt>
                <c:pt idx="4">
                  <c:v>8.187427212131853</c:v>
                </c:pt>
                <c:pt idx="6">
                  <c:v>6.914112181067876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45A-4F61-96F1-6E8FD7A9EA9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 – 6 lần/tuần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Sheet1!$F$2:$F$8</c:f>
              <c:numCache>
                <c:formatCode>0</c:formatCode>
                <c:ptCount val="7"/>
                <c:pt idx="0">
                  <c:v>7.920806799316228</c:v>
                </c:pt>
                <c:pt idx="1">
                  <c:v>2.973461852962361</c:v>
                </c:pt>
                <c:pt idx="2">
                  <c:v>7.798399286369266</c:v>
                </c:pt>
                <c:pt idx="3">
                  <c:v>2.19937061724116</c:v>
                </c:pt>
                <c:pt idx="4">
                  <c:v>9.551255048690569</c:v>
                </c:pt>
                <c:pt idx="6">
                  <c:v>9.800918836140956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5A-4F61-96F1-6E8FD7A9EA9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Mỗi ngày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Sheet1!$G$2:$G$8</c:f>
              <c:numCache>
                <c:formatCode>0</c:formatCode>
                <c:ptCount val="7"/>
                <c:pt idx="0">
                  <c:v>88.03726738855762</c:v>
                </c:pt>
                <c:pt idx="1">
                  <c:v>4.924548405481162</c:v>
                </c:pt>
                <c:pt idx="2">
                  <c:v>9.691503332755301</c:v>
                </c:pt>
                <c:pt idx="3">
                  <c:v>1.560076318854252</c:v>
                </c:pt>
                <c:pt idx="4">
                  <c:v>30.50474514954091</c:v>
                </c:pt>
                <c:pt idx="5">
                  <c:v>0.602621602200372</c:v>
                </c:pt>
                <c:pt idx="6">
                  <c:v>19.74615204921236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45A-4F61-96F1-6E8FD7A9EA9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Không nhớ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Sheet1!$H$2:$H$8</c:f>
              <c:numCache>
                <c:formatCode>0</c:formatCode>
                <c:ptCount val="7"/>
                <c:pt idx="1">
                  <c:v>7.517902718239826</c:v>
                </c:pt>
                <c:pt idx="2">
                  <c:v>3.430879401343072</c:v>
                </c:pt>
                <c:pt idx="3">
                  <c:v>6.324553361250929</c:v>
                </c:pt>
                <c:pt idx="4">
                  <c:v>0.954976831776412</c:v>
                </c:pt>
                <c:pt idx="5">
                  <c:v>6.469261838095107</c:v>
                </c:pt>
                <c:pt idx="6">
                  <c:v>1.262491239909686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45A-4F61-96F1-6E8FD7A9EA9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90367000"/>
        <c:axId val="-2092901304"/>
      </c:barChart>
      <c:catAx>
        <c:axId val="-20903670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092901304"/>
        <c:crosses val="autoZero"/>
        <c:auto val="1"/>
        <c:lblAlgn val="ctr"/>
        <c:lblOffset val="100"/>
        <c:noMultiLvlLbl val="0"/>
      </c:catAx>
      <c:valAx>
        <c:axId val="-2092901304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-2090367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4528326266909"/>
          <c:y val="0.075193344852648"/>
          <c:w val="0.432660497729755"/>
          <c:h val="0.7078074750115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Không bao giờ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Sheet1!$B$2:$B$8</c:f>
              <c:numCache>
                <c:formatCode>####</c:formatCode>
                <c:ptCount val="7"/>
                <c:pt idx="1">
                  <c:v>58.67437941602621</c:v>
                </c:pt>
                <c:pt idx="2">
                  <c:v>36.34961616918228</c:v>
                </c:pt>
                <c:pt idx="3">
                  <c:v>62.17714358918871</c:v>
                </c:pt>
                <c:pt idx="4">
                  <c:v>27.2687406998639</c:v>
                </c:pt>
                <c:pt idx="5">
                  <c:v>55.66581589917051</c:v>
                </c:pt>
                <c:pt idx="6">
                  <c:v>37.25967460606959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E9-4306-8771-6181A023E1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Ít hơn 1 lần/ tuần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Sheet1!$C$2:$C$8</c:f>
              <c:numCache>
                <c:formatCode>####</c:formatCode>
                <c:ptCount val="7"/>
                <c:pt idx="1">
                  <c:v>14.68017383249451</c:v>
                </c:pt>
                <c:pt idx="2">
                  <c:v>18.59534672881595</c:v>
                </c:pt>
                <c:pt idx="3">
                  <c:v>14.18498773121041</c:v>
                </c:pt>
                <c:pt idx="4">
                  <c:v>3.261330153630976</c:v>
                </c:pt>
                <c:pt idx="5">
                  <c:v>30.28026055165312</c:v>
                </c:pt>
                <c:pt idx="6">
                  <c:v>2.281305123328511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E9-4306-8771-6181A023E1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 lần /tuần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Sheet1!$D$2:$D$8</c:f>
              <c:numCache>
                <c:formatCode>####</c:formatCode>
                <c:ptCount val="7"/>
                <c:pt idx="0">
                  <c:v>0.56268908225511</c:v>
                </c:pt>
                <c:pt idx="1">
                  <c:v>6.570454388679424</c:v>
                </c:pt>
                <c:pt idx="2">
                  <c:v>9.349409225736207</c:v>
                </c:pt>
                <c:pt idx="3">
                  <c:v>8.139775515634353</c:v>
                </c:pt>
                <c:pt idx="4">
                  <c:v>1.950688333316971</c:v>
                </c:pt>
                <c:pt idx="5">
                  <c:v>3.956068862895167</c:v>
                </c:pt>
                <c:pt idx="6">
                  <c:v>2.506479300728324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8E9-4306-8771-6181A023E16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 – 3 lần/tuần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Sheet1!$E$2:$E$8</c:f>
              <c:numCache>
                <c:formatCode>####</c:formatCode>
                <c:ptCount val="7"/>
                <c:pt idx="0">
                  <c:v>5.847137775062511</c:v>
                </c:pt>
                <c:pt idx="1">
                  <c:v>4.927224888398509</c:v>
                </c:pt>
                <c:pt idx="2">
                  <c:v>13.38628457680105</c:v>
                </c:pt>
                <c:pt idx="3">
                  <c:v>6.96413965726246</c:v>
                </c:pt>
                <c:pt idx="4">
                  <c:v>9.77561417858266</c:v>
                </c:pt>
                <c:pt idx="5">
                  <c:v>1.268760408762617</c:v>
                </c:pt>
                <c:pt idx="6">
                  <c:v>8.040245572888704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8E9-4306-8771-6181A023E16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 – 6 lần/tuần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Sheet1!$F$2:$F$8</c:f>
              <c:numCache>
                <c:formatCode>####</c:formatCode>
                <c:ptCount val="7"/>
                <c:pt idx="0">
                  <c:v>13.15076322713562</c:v>
                </c:pt>
                <c:pt idx="1">
                  <c:v>2.156153611163187</c:v>
                </c:pt>
                <c:pt idx="2">
                  <c:v>10.10426007863883</c:v>
                </c:pt>
                <c:pt idx="3">
                  <c:v>2.185716960493581</c:v>
                </c:pt>
                <c:pt idx="4">
                  <c:v>9.99980291100479</c:v>
                </c:pt>
                <c:pt idx="5">
                  <c:v>1.008110212166336</c:v>
                </c:pt>
                <c:pt idx="6">
                  <c:v>10.75120470648556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8E9-4306-8771-6181A023E16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Mỗi ngày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Sheet1!$G$2:$G$8</c:f>
              <c:numCache>
                <c:formatCode>####</c:formatCode>
                <c:ptCount val="7"/>
                <c:pt idx="0">
                  <c:v>80.02010307754495</c:v>
                </c:pt>
                <c:pt idx="1">
                  <c:v>2.076825290459974</c:v>
                </c:pt>
                <c:pt idx="2">
                  <c:v>8.072765257152127</c:v>
                </c:pt>
                <c:pt idx="3">
                  <c:v>0.457739192132222</c:v>
                </c:pt>
                <c:pt idx="4">
                  <c:v>47.22104516294481</c:v>
                </c:pt>
                <c:pt idx="5">
                  <c:v>0.949476235994394</c:v>
                </c:pt>
                <c:pt idx="6">
                  <c:v>38.29389911014442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8E9-4306-8771-6181A023E16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Không nhớ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Xem Ti vi</c:v>
                </c:pt>
                <c:pt idx="1">
                  <c:v>Nghe radio</c:v>
                </c:pt>
                <c:pt idx="2">
                  <c:v>Đọc báo/tạp chí</c:v>
                </c:pt>
                <c:pt idx="3">
                  <c:v>Đọc tạp chí chuyên đề/ Tạp chí xuất bản định kỳ</c:v>
                </c:pt>
                <c:pt idx="4">
                  <c:v>Sử dụng Internet</c:v>
                </c:pt>
                <c:pt idx="5">
                  <c:v>Đến rạp chiếu phim</c:v>
                </c:pt>
                <c:pt idx="6">
                  <c:v>Sử dụng Facebook</c:v>
                </c:pt>
              </c:strCache>
            </c:strRef>
          </c:cat>
          <c:val>
            <c:numRef>
              <c:f>Sheet1!$H$2:$H$8</c:f>
              <c:numCache>
                <c:formatCode>####</c:formatCode>
                <c:ptCount val="7"/>
                <c:pt idx="1">
                  <c:v>10.9147885727804</c:v>
                </c:pt>
                <c:pt idx="2">
                  <c:v>4.142317963676629</c:v>
                </c:pt>
                <c:pt idx="3">
                  <c:v>5.890497354080423</c:v>
                </c:pt>
                <c:pt idx="4">
                  <c:v>0.522778560659082</c:v>
                </c:pt>
                <c:pt idx="5">
                  <c:v>6.871507829360568</c:v>
                </c:pt>
                <c:pt idx="6">
                  <c:v>0.867191580358139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8E9-4306-8771-6181A023E16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92537000"/>
        <c:axId val="-2090638504"/>
      </c:barChart>
      <c:catAx>
        <c:axId val="-209253700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-2090638504"/>
        <c:crosses val="autoZero"/>
        <c:auto val="1"/>
        <c:lblAlgn val="ctr"/>
        <c:lblOffset val="100"/>
        <c:noMultiLvlLbl val="0"/>
      </c:catAx>
      <c:valAx>
        <c:axId val="-2090638504"/>
        <c:scaling>
          <c:orientation val="minMax"/>
          <c:max val="100.0"/>
          <c:min val="0.0"/>
        </c:scaling>
        <c:delete val="1"/>
        <c:axPos val="t"/>
        <c:numFmt formatCode="####" sourceLinked="1"/>
        <c:majorTickMark val="out"/>
        <c:minorTickMark val="none"/>
        <c:tickLblPos val="nextTo"/>
        <c:crossAx val="-2092537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00629545173711298"/>
          <c:y val="0.825081280159531"/>
          <c:w val="0.999370454826289"/>
          <c:h val="0.07704674716975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505617977528"/>
          <c:y val="0.0759803921568628"/>
          <c:w val="0.726966292134839"/>
          <c:h val="0.7205882352941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Sheet1!$B$1:$G$2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2013</c:v>
                  </c:pt>
                  <c:pt idx="5">
                    <c:v>2014</c:v>
                  </c:pt>
                </c:lvl>
                <c:lvl>
                  <c:pt idx="0">
                    <c:v>total</c:v>
                  </c:pt>
                  <c:pt idx="2">
                    <c:v>Smoker</c:v>
                  </c:pt>
                  <c:pt idx="4">
                    <c:v>Non-smoker</c:v>
                  </c:pt>
                </c:lvl>
              </c:multiLvlStrCache>
            </c:multiLvlStrRef>
          </c:cat>
          <c:val>
            <c:numRef>
              <c:f>Sheet1!$B$3:$G$3</c:f>
              <c:numCache>
                <c:formatCode>###0</c:formatCode>
                <c:ptCount val="6"/>
                <c:pt idx="0">
                  <c:v>26.97871496890295</c:v>
                </c:pt>
                <c:pt idx="1">
                  <c:v>25.93543364506326</c:v>
                </c:pt>
                <c:pt idx="2">
                  <c:v>26.49453546473419</c:v>
                </c:pt>
                <c:pt idx="3">
                  <c:v>25.98328537617698</c:v>
                </c:pt>
                <c:pt idx="4">
                  <c:v>27.0</c:v>
                </c:pt>
                <c:pt idx="5">
                  <c:v>25.88725068478273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6C-430D-9BF5-ACE8309D1AE5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Sheet1!$B$1:$G$2</c:f>
              <c:multiLvlStrCache>
                <c:ptCount val="6"/>
                <c:lvl>
                  <c:pt idx="0">
                    <c:v>2014</c:v>
                  </c:pt>
                  <c:pt idx="1">
                    <c:v>2016</c:v>
                  </c:pt>
                  <c:pt idx="2">
                    <c:v>2013</c:v>
                  </c:pt>
                  <c:pt idx="3">
                    <c:v>2014</c:v>
                  </c:pt>
                  <c:pt idx="4">
                    <c:v>2013</c:v>
                  </c:pt>
                  <c:pt idx="5">
                    <c:v>2014</c:v>
                  </c:pt>
                </c:lvl>
                <c:lvl>
                  <c:pt idx="0">
                    <c:v>total</c:v>
                  </c:pt>
                  <c:pt idx="2">
                    <c:v>Smoker</c:v>
                  </c:pt>
                  <c:pt idx="4">
                    <c:v>Non-smoker</c:v>
                  </c:pt>
                </c:lvl>
              </c:multiLvlStrCache>
            </c:multiLvlStrRef>
          </c:cat>
          <c:val>
            <c:numRef>
              <c:f>Sheet1!$B$4:$G$4</c:f>
              <c:numCache>
                <c:formatCode>###0</c:formatCode>
                <c:ptCount val="6"/>
                <c:pt idx="0">
                  <c:v>73.02128503109837</c:v>
                </c:pt>
                <c:pt idx="1">
                  <c:v>74.06456635493813</c:v>
                </c:pt>
                <c:pt idx="2">
                  <c:v>73.50546453526533</c:v>
                </c:pt>
                <c:pt idx="3">
                  <c:v>74.0167146238224</c:v>
                </c:pt>
                <c:pt idx="4">
                  <c:v>73.0</c:v>
                </c:pt>
                <c:pt idx="5">
                  <c:v>74.11274931521805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C6C-430D-9BF5-ACE8309D1AE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-2102761528"/>
        <c:axId val="-2015943704"/>
      </c:barChart>
      <c:catAx>
        <c:axId val="-210276152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2015943704"/>
        <c:crosses val="autoZero"/>
        <c:auto val="1"/>
        <c:lblAlgn val="ctr"/>
        <c:lblOffset val="100"/>
        <c:noMultiLvlLbl val="0"/>
      </c:catAx>
      <c:valAx>
        <c:axId val="-2015943704"/>
        <c:scaling>
          <c:orientation val="maxMin"/>
          <c:max val="1.0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27615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9633519432685"/>
          <c:y val="0.903712624157274"/>
          <c:w val="0.0981834472707476"/>
          <c:h val="0.0668756111368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5374977749326"/>
          <c:y val="0.0360073958396717"/>
          <c:w val="0.714625022250674"/>
          <c:h val="0.8517647058823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Tổng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Alive</c:v>
                </c:pt>
                <c:pt idx="1">
                  <c:v>Baby Alive</c:v>
                </c:pt>
                <c:pt idx="6">
                  <c:v>Một trong hai quảng cáo*</c:v>
                </c:pt>
              </c:strCache>
            </c:strRef>
          </c:cat>
          <c:val>
            <c:numRef>
              <c:f>Sheet1!$B$2:$B$8</c:f>
              <c:numCache>
                <c:formatCode>_(* #,##0_);_(* \(#,##0\);_(* "-"??_);_(@_)</c:formatCode>
                <c:ptCount val="7"/>
                <c:pt idx="0">
                  <c:v>23.0</c:v>
                </c:pt>
                <c:pt idx="1">
                  <c:v>14.0</c:v>
                </c:pt>
                <c:pt idx="6" formatCode="General">
                  <c:v>26.0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C4-411D-A580-8F68B90202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Người hút thuốc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Alive</c:v>
                </c:pt>
                <c:pt idx="1">
                  <c:v>Baby Alive</c:v>
                </c:pt>
                <c:pt idx="6">
                  <c:v>Một trong hai quảng cáo*</c:v>
                </c:pt>
              </c:strCache>
            </c:strRef>
          </c:cat>
          <c:val>
            <c:numRef>
              <c:f>Sheet1!$C$2:$C$8</c:f>
              <c:numCache>
                <c:formatCode>_(* #,##0_);_(* \(#,##0\);_(* "-"??_);_(@_)</c:formatCode>
                <c:ptCount val="7"/>
                <c:pt idx="0">
                  <c:v>21.0</c:v>
                </c:pt>
                <c:pt idx="1">
                  <c:v>12.0</c:v>
                </c:pt>
                <c:pt idx="6" formatCode="General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C4-411D-A580-8F68B90202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Người không hút thuốc and Người từng hút thuốc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Alive</c:v>
                </c:pt>
                <c:pt idx="1">
                  <c:v>Baby Alive</c:v>
                </c:pt>
                <c:pt idx="6">
                  <c:v>Một trong hai quảng cáo*</c:v>
                </c:pt>
              </c:strCache>
            </c:strRef>
          </c:cat>
          <c:val>
            <c:numRef>
              <c:f>Sheet1!$D$2:$D$8</c:f>
              <c:numCache>
                <c:formatCode>_(* #,##0_);_(* \(#,##0\);_(* "-"??_);_(@_)</c:formatCode>
                <c:ptCount val="7"/>
                <c:pt idx="0">
                  <c:v>22.0</c:v>
                </c:pt>
                <c:pt idx="1">
                  <c:v>14.0</c:v>
                </c:pt>
                <c:pt idx="6" formatCode="General">
                  <c:v>25.0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C4-411D-A580-8F68B9020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054150280"/>
        <c:axId val="-2053738728"/>
      </c:barChart>
      <c:catAx>
        <c:axId val="-20541502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3738728"/>
        <c:crosses val="autoZero"/>
        <c:auto val="1"/>
        <c:lblAlgn val="ctr"/>
        <c:lblOffset val="100"/>
        <c:noMultiLvlLbl val="0"/>
      </c:catAx>
      <c:valAx>
        <c:axId val="-2053738728"/>
        <c:scaling>
          <c:orientation val="minMax"/>
          <c:max val="100.0"/>
          <c:min val="0.0"/>
        </c:scaling>
        <c:delete val="1"/>
        <c:axPos val="t"/>
        <c:numFmt formatCode="_(* #,##0_);_(* \(#,##0\);_(* &quot;-&quot;??_);_(@_)" sourceLinked="1"/>
        <c:majorTickMark val="none"/>
        <c:minorTickMark val="none"/>
        <c:tickLblPos val="nextTo"/>
        <c:crossAx val="-2054150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9826431387503"/>
          <c:y val="0.304694255069555"/>
          <c:w val="0.297659960513448"/>
          <c:h val="0.41586779077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4462077263741"/>
          <c:y val="0.0297298479586911"/>
          <c:w val="0.666590769903762"/>
          <c:h val="0.8517647058823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Economic costs</c:v>
                </c:pt>
                <c:pt idx="1">
                  <c:v>Invisible Killer- Office</c:v>
                </c:pt>
                <c:pt idx="2">
                  <c:v>SF Home – Child</c:v>
                </c:pt>
                <c:pt idx="3">
                  <c:v>SF Restaurant</c:v>
                </c:pt>
                <c:pt idx="4">
                  <c:v>SF areas</c:v>
                </c:pt>
                <c:pt idx="5">
                  <c:v>Một trong 4 quảng cáo*</c:v>
                </c:pt>
              </c:strCache>
            </c:strRef>
          </c:cat>
          <c:val>
            <c:numRef>
              <c:f>Sheet1!$B$2:$B$7</c:f>
              <c:numCache>
                <c:formatCode>###0</c:formatCode>
                <c:ptCount val="6"/>
                <c:pt idx="0">
                  <c:v>14.36877321954773</c:v>
                </c:pt>
                <c:pt idx="1">
                  <c:v>5.018871271322725</c:v>
                </c:pt>
                <c:pt idx="2">
                  <c:v>4.139361628743592</c:v>
                </c:pt>
                <c:pt idx="3">
                  <c:v>5.953565832651925</c:v>
                </c:pt>
                <c:pt idx="4" formatCode="####">
                  <c:v>0.625264838337771</c:v>
                </c:pt>
                <c:pt idx="5">
                  <c:v>24.67061501621133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EE-4966-9617-4BB9FCA312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Smokers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Economic costs</c:v>
                </c:pt>
                <c:pt idx="1">
                  <c:v>Invisible Killer- Office</c:v>
                </c:pt>
                <c:pt idx="2">
                  <c:v>SF Home – Child</c:v>
                </c:pt>
                <c:pt idx="3">
                  <c:v>SF Restaurant</c:v>
                </c:pt>
                <c:pt idx="4">
                  <c:v>SF areas</c:v>
                </c:pt>
                <c:pt idx="5">
                  <c:v>Một trong 4 quảng cáo*</c:v>
                </c:pt>
              </c:strCache>
            </c:strRef>
          </c:cat>
          <c:val>
            <c:numRef>
              <c:f>Sheet1!$C$2:$C$7</c:f>
              <c:numCache>
                <c:formatCode>###0</c:formatCode>
                <c:ptCount val="6"/>
                <c:pt idx="0">
                  <c:v>15.1924342266785</c:v>
                </c:pt>
                <c:pt idx="1">
                  <c:v>4.846455262356707</c:v>
                </c:pt>
                <c:pt idx="2">
                  <c:v>4.45657831419955</c:v>
                </c:pt>
                <c:pt idx="3">
                  <c:v>4.96135602541563</c:v>
                </c:pt>
                <c:pt idx="4" formatCode="####">
                  <c:v>0.573521757490642</c:v>
                </c:pt>
                <c:pt idx="5">
                  <c:v>25.23790350300004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EE-4966-9617-4BB9FCA312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Non-Smoker and Fomer smokers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Economic costs</c:v>
                </c:pt>
                <c:pt idx="1">
                  <c:v>Invisible Killer- Office</c:v>
                </c:pt>
                <c:pt idx="2">
                  <c:v>SF Home – Child</c:v>
                </c:pt>
                <c:pt idx="3">
                  <c:v>SF Restaurant</c:v>
                </c:pt>
                <c:pt idx="4">
                  <c:v>SF areas</c:v>
                </c:pt>
                <c:pt idx="5">
                  <c:v>Một trong 4 quảng cáo*</c:v>
                </c:pt>
              </c:strCache>
            </c:strRef>
          </c:cat>
          <c:val>
            <c:numRef>
              <c:f>Sheet1!$D$2:$D$7</c:f>
              <c:numCache>
                <c:formatCode>###0</c:formatCode>
                <c:ptCount val="6"/>
                <c:pt idx="0">
                  <c:v>13.53941083983521</c:v>
                </c:pt>
                <c:pt idx="1">
                  <c:v>5.192480742037276</c:v>
                </c:pt>
                <c:pt idx="2">
                  <c:v>3.819949172822318</c:v>
                </c:pt>
                <c:pt idx="3">
                  <c:v>6.95264370543975</c:v>
                </c:pt>
                <c:pt idx="4" formatCode="####">
                  <c:v>0.677366084230725</c:v>
                </c:pt>
                <c:pt idx="5">
                  <c:v>24.09939976465263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EE-4966-9617-4BB9FCA312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053290568"/>
        <c:axId val="-2053300456"/>
      </c:barChart>
      <c:catAx>
        <c:axId val="-20532905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3300456"/>
        <c:crosses val="autoZero"/>
        <c:auto val="1"/>
        <c:lblAlgn val="ctr"/>
        <c:lblOffset val="100"/>
        <c:noMultiLvlLbl val="0"/>
      </c:catAx>
      <c:valAx>
        <c:axId val="-2053300456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none"/>
        <c:minorTickMark val="none"/>
        <c:tickLblPos val="nextTo"/>
        <c:crossAx val="-205329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6793721552966"/>
          <c:y val="0.0326409495548972"/>
          <c:w val="0.808904805500365"/>
          <c:h val="0.845697329376855"/>
        </c:manualLayout>
      </c:layout>
      <c:barChart>
        <c:barDir val="col"/>
        <c:grouping val="percentStacked"/>
        <c:varyColors val="0"/>
        <c:ser>
          <c:idx val="1"/>
          <c:order val="0"/>
          <c:tx>
            <c:strRef>
              <c:f>Sheet1!$A$4</c:f>
              <c:strCache>
                <c:ptCount val="1"/>
                <c:pt idx="0">
                  <c:v>Ngoài trời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Sheet1!$B$4:$G$4</c:f>
              <c:numCache>
                <c:formatCode>0%</c:formatCode>
                <c:ptCount val="6"/>
                <c:pt idx="0">
                  <c:v>0.37</c:v>
                </c:pt>
                <c:pt idx="1">
                  <c:v>0.402</c:v>
                </c:pt>
                <c:pt idx="2">
                  <c:v>0.431</c:v>
                </c:pt>
                <c:pt idx="3">
                  <c:v>0.498</c:v>
                </c:pt>
                <c:pt idx="4">
                  <c:v>0.279</c:v>
                </c:pt>
                <c:pt idx="5">
                  <c:v>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4B-4574-AD45-AB47B63F935D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Trong nhà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Sheet1!$B$3:$G$3</c:f>
              <c:numCache>
                <c:formatCode>0%</c:formatCode>
                <c:ptCount val="6"/>
                <c:pt idx="0">
                  <c:v>0.629</c:v>
                </c:pt>
                <c:pt idx="1">
                  <c:v>0.598</c:v>
                </c:pt>
                <c:pt idx="2">
                  <c:v>0.569</c:v>
                </c:pt>
                <c:pt idx="3">
                  <c:v>0.502</c:v>
                </c:pt>
                <c:pt idx="4">
                  <c:v>0.718</c:v>
                </c:pt>
                <c:pt idx="5">
                  <c:v>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4B-4574-AD45-AB47B63F93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11352760"/>
        <c:axId val="2107917816"/>
      </c:barChart>
      <c:catAx>
        <c:axId val="2111352760"/>
        <c:scaling>
          <c:orientation val="minMax"/>
        </c:scaling>
        <c:delete val="1"/>
        <c:axPos val="b"/>
        <c:majorTickMark val="none"/>
        <c:minorTickMark val="none"/>
        <c:tickLblPos val="nextTo"/>
        <c:crossAx val="2107917816"/>
        <c:crosses val="autoZero"/>
        <c:auto val="1"/>
        <c:lblAlgn val="ctr"/>
        <c:lblOffset val="100"/>
        <c:noMultiLvlLbl val="0"/>
      </c:catAx>
      <c:valAx>
        <c:axId val="2107917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1135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0297264433133662"/>
          <c:y val="0.358588466882816"/>
          <c:w val="0.113580596087412"/>
          <c:h val="0.201940713293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0355405705444"/>
          <c:y val="0.0272609487303306"/>
          <c:w val="0.483509926043934"/>
          <c:h val="0.94000000429491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60-4B63-9DB6-593E2EB8D5B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60-4B63-9DB6-593E2EB8D5B2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60-4B63-9DB6-593E2EB8D5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Trong khói thuốc lá có hàng ngàn chất độc hại</c:v>
                </c:pt>
                <c:pt idx="1">
                  <c:v>Hút thuốc và hút thuốc thụ động đều ảnh hưởng đến sức khỏe</c:v>
                </c:pt>
                <c:pt idx="2">
                  <c:v>Hút thuốc lá ảnh hưởng đến sức khỏe của bạn và những người thân yêu</c:v>
                </c:pt>
                <c:pt idx="3">
                  <c:v>Khói thuốc lá làm tăng nguy cơ mắc bệnh tim,…</c:v>
                </c:pt>
                <c:pt idx="4">
                  <c:v>Khói thuốc lá đang hủy hoại cuộc sống của bạn và những người xung quanh</c:v>
                </c:pt>
                <c:pt idx="5">
                  <c:v>Khói thuốc lá có thể gây cho trẻ em những vấn đề nghiêm trọng về sức khỏe</c:v>
                </c:pt>
                <c:pt idx="6">
                  <c:v>Khói thuốc lá tấn công mọi cơ quan trong cơ thể...</c:v>
                </c:pt>
                <c:pt idx="7">
                  <c:v>Không hút thuốc lá ở những nơi công cộng</c:v>
                </c:pt>
                <c:pt idx="8">
                  <c:v>Những người hút thuốc không nên để cho người 
khác hít phải khói thuốc
</c:v>
                </c:pt>
                <c:pt idx="9">
                  <c:v>Hãy bỏ thuốc lá ngay hôm nay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47.65918714630593</c:v>
                </c:pt>
                <c:pt idx="1">
                  <c:v>37.54996240452738</c:v>
                </c:pt>
                <c:pt idx="2">
                  <c:v>36.91479678657655</c:v>
                </c:pt>
                <c:pt idx="3">
                  <c:v>28.47758122600823</c:v>
                </c:pt>
                <c:pt idx="4">
                  <c:v>27.32003640824732</c:v>
                </c:pt>
                <c:pt idx="5">
                  <c:v>25.9725355178282</c:v>
                </c:pt>
                <c:pt idx="6">
                  <c:v>22.79275000989359</c:v>
                </c:pt>
                <c:pt idx="7">
                  <c:v>21.2928885195299</c:v>
                </c:pt>
                <c:pt idx="8">
                  <c:v>20.45589457437971</c:v>
                </c:pt>
                <c:pt idx="9">
                  <c:v>18.83928924769484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60-4B63-9DB6-593E2EB8D5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828842232"/>
        <c:axId val="1797288408"/>
      </c:barChart>
      <c:catAx>
        <c:axId val="18288422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97288408"/>
        <c:crosses val="autoZero"/>
        <c:auto val="1"/>
        <c:lblAlgn val="ctr"/>
        <c:lblOffset val="100"/>
        <c:noMultiLvlLbl val="0"/>
      </c:catAx>
      <c:valAx>
        <c:axId val="1797288408"/>
        <c:scaling>
          <c:orientation val="minMax"/>
          <c:max val="60.0"/>
          <c:min val="0.0"/>
        </c:scaling>
        <c:delete val="1"/>
        <c:axPos val="t"/>
        <c:numFmt formatCode="###0" sourceLinked="1"/>
        <c:majorTickMark val="none"/>
        <c:minorTickMark val="none"/>
        <c:tickLblPos val="nextTo"/>
        <c:crossAx val="1828842232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63683707735063"/>
          <c:y val="0.0209090950785814"/>
          <c:w val="0.535720916319284"/>
          <c:h val="0.9400000042949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Sau chiến dịch 2014
N=544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Trong khói thuốc lá có hàng ngàn chất độc hại
</c:v>
                </c:pt>
                <c:pt idx="1">
                  <c:v>Smoking around children can cause severe health problems</c:v>
                </c:pt>
                <c:pt idx="2">
                  <c:v>Smoking is banned in the public places</c:v>
                </c:pt>
                <c:pt idx="3">
                  <c:v>Smokers should not expose others to their cigarette smoke</c:v>
                </c:pt>
                <c:pt idx="4">
                  <c:v>Smoking around colleagues harms them</c:v>
                </c:pt>
                <c:pt idx="5">
                  <c:v>Parents should not expose their children to cigarette smoke</c:v>
                </c:pt>
                <c:pt idx="6">
                  <c:v>Smoking is banned in the working places</c:v>
                </c:pt>
              </c:strCache>
            </c:strRef>
          </c:cat>
          <c:val>
            <c:numRef>
              <c:f>Sheet1!$B$2:$B$8</c:f>
              <c:numCache>
                <c:formatCode>###0</c:formatCode>
                <c:ptCount val="7"/>
                <c:pt idx="0">
                  <c:v>15.92975624093022</c:v>
                </c:pt>
                <c:pt idx="1">
                  <c:v>15.71116295303001</c:v>
                </c:pt>
                <c:pt idx="2">
                  <c:v>5.16174066386231</c:v>
                </c:pt>
                <c:pt idx="3">
                  <c:v>12.43042671614102</c:v>
                </c:pt>
                <c:pt idx="4">
                  <c:v>7.55157148367899</c:v>
                </c:pt>
                <c:pt idx="5">
                  <c:v>15.62666470728706</c:v>
                </c:pt>
                <c:pt idx="6">
                  <c:v>18.58042947151858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15-4A9B-98BD-AF2BE64A6B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Sau chiến dịch 2016
N=505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1865D5-D8A5-4C51-AC03-A85B15F1FEC3}" type="VALUE">
                      <a:rPr lang="en-US" smtClean="0"/>
                      <a:pPr>
                        <a:defRPr sz="1100" b="1" i="0" u="none" strike="noStrike" kern="1200" baseline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dirty="0" smtClean="0"/>
                      <a:t>***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715-4A9B-98BD-AF2BE64A6B3E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A657891-7EFE-4501-AB60-755563CBC3C3}" type="VALUE">
                      <a:rPr lang="en-US" smtClean="0"/>
                      <a:pPr>
                        <a:defRPr sz="1100" b="1" i="0" u="none" strike="noStrike" kern="1200" baseline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r>
                      <a:rPr lang="en-US" dirty="0" smtClean="0"/>
                      <a:t>***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715-4A9B-98BD-AF2BE64A6B3E}"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1A6539-C3F7-4F0B-B9C8-2A395C0F2B4E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715-4A9B-98BD-AF2BE64A6B3E}"/>
                </c:ext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E4DA940-5FB1-4010-AC00-EA1A9B157940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100" b="1" i="0" u="none" strike="noStrike" kern="1200" baseline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715-4A9B-98BD-AF2BE64A6B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Trong khói thuốc lá có hàng ngàn chất độc hại
</c:v>
                </c:pt>
                <c:pt idx="1">
                  <c:v>Smoking around children can cause severe health problems</c:v>
                </c:pt>
                <c:pt idx="2">
                  <c:v>Smoking is banned in the public places</c:v>
                </c:pt>
                <c:pt idx="3">
                  <c:v>Smokers should not expose others to their cigarette smoke</c:v>
                </c:pt>
                <c:pt idx="4">
                  <c:v>Smoking around colleagues harms them</c:v>
                </c:pt>
                <c:pt idx="5">
                  <c:v>Parents should not expose their children to cigarette smoke</c:v>
                </c:pt>
                <c:pt idx="6">
                  <c:v>Smoking is banned in the working places</c:v>
                </c:pt>
              </c:strCache>
            </c:strRef>
          </c:cat>
          <c:val>
            <c:numRef>
              <c:f>Sheet1!$C$2:$C$8</c:f>
              <c:numCache>
                <c:formatCode>###0</c:formatCode>
                <c:ptCount val="7"/>
                <c:pt idx="0">
                  <c:v>47.65918714630593</c:v>
                </c:pt>
                <c:pt idx="1">
                  <c:v>25.97253551782822</c:v>
                </c:pt>
                <c:pt idx="2">
                  <c:v>21.2928885195299</c:v>
                </c:pt>
                <c:pt idx="3">
                  <c:v>20.45589457437971</c:v>
                </c:pt>
                <c:pt idx="4">
                  <c:v>11.9454667774744</c:v>
                </c:pt>
                <c:pt idx="5">
                  <c:v>10.68898650520402</c:v>
                </c:pt>
                <c:pt idx="6">
                  <c:v>10.34271241442085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715-4A9B-98BD-AF2BE64A6B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2094592296"/>
        <c:axId val="-2094589304"/>
      </c:barChart>
      <c:catAx>
        <c:axId val="-209459229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2094589304"/>
        <c:crosses val="autoZero"/>
        <c:auto val="1"/>
        <c:lblAlgn val="ctr"/>
        <c:lblOffset val="100"/>
        <c:noMultiLvlLbl val="0"/>
      </c:catAx>
      <c:valAx>
        <c:axId val="-2094589304"/>
        <c:scaling>
          <c:orientation val="minMax"/>
          <c:max val="60.0"/>
          <c:min val="0.0"/>
        </c:scaling>
        <c:delete val="1"/>
        <c:axPos val="t"/>
        <c:numFmt formatCode="###0" sourceLinked="1"/>
        <c:majorTickMark val="none"/>
        <c:minorTickMark val="none"/>
        <c:tickLblPos val="nextTo"/>
        <c:crossAx val="-2094592296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3273993666466"/>
          <c:y val="0.64394383875296"/>
          <c:w val="0.205431064444729"/>
          <c:h val="0.228062864075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644225721785"/>
          <c:y val="0.0360073958396717"/>
          <c:w val="0.794485368067309"/>
          <c:h val="0.8517647058823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Tổng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Alive</c:v>
                </c:pt>
                <c:pt idx="1">
                  <c:v>Baby Alive</c:v>
                </c:pt>
                <c:pt idx="4">
                  <c:v>Một trong số các quảng cáo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56.0</c:v>
                </c:pt>
                <c:pt idx="1">
                  <c:v>39.0</c:v>
                </c:pt>
                <c:pt idx="4" formatCode="General">
                  <c:v>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FC-4CF7-8A54-FBE3960968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Hút thuốc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Alive</c:v>
                </c:pt>
                <c:pt idx="1">
                  <c:v>Baby Alive</c:v>
                </c:pt>
                <c:pt idx="4">
                  <c:v>Một trong số các quảng cáo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57.0</c:v>
                </c:pt>
                <c:pt idx="1">
                  <c:v>36.0</c:v>
                </c:pt>
                <c:pt idx="4" formatCode="General">
                  <c:v>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FC-4CF7-8A54-FBE39609683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Không hút thuốc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Alive</c:v>
                </c:pt>
                <c:pt idx="1">
                  <c:v>Baby Alive</c:v>
                </c:pt>
                <c:pt idx="4">
                  <c:v>Một trong số các quảng cáo</c:v>
                </c:pt>
              </c:strCache>
            </c:strRef>
          </c:cat>
          <c:val>
            <c:numRef>
              <c:f>Sheet1!$D$2:$D$6</c:f>
              <c:numCache>
                <c:formatCode>_(* #,##0_);_(* \(#,##0\);_(* "-"??_);_(@_)</c:formatCode>
                <c:ptCount val="5"/>
                <c:pt idx="0">
                  <c:v>55.0</c:v>
                </c:pt>
                <c:pt idx="1">
                  <c:v>42.0</c:v>
                </c:pt>
                <c:pt idx="4" formatCode="General">
                  <c:v>64.0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FC-4CF7-8A54-FBE396096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43230056"/>
        <c:axId val="1843233752"/>
      </c:barChart>
      <c:catAx>
        <c:axId val="18432300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3233752"/>
        <c:crosses val="autoZero"/>
        <c:auto val="1"/>
        <c:lblAlgn val="ctr"/>
        <c:lblOffset val="100"/>
        <c:noMultiLvlLbl val="0"/>
      </c:catAx>
      <c:valAx>
        <c:axId val="1843233752"/>
        <c:scaling>
          <c:orientation val="minMax"/>
          <c:max val="100.0"/>
          <c:min val="0.0"/>
        </c:scaling>
        <c:delete val="1"/>
        <c:axPos val="t"/>
        <c:numFmt formatCode="_(* #,##0_);_(* \(#,##0\);_(* &quot;-&quot;??_);_(@_)" sourceLinked="1"/>
        <c:majorTickMark val="none"/>
        <c:minorTickMark val="none"/>
        <c:tickLblPos val="nextTo"/>
        <c:crossAx val="1843230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8732093192566"/>
          <c:y val="0.406227598019764"/>
          <c:w val="0.402169412581145"/>
          <c:h val="0.262656632971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9942782152231"/>
          <c:y val="0.0360073958396717"/>
          <c:w val="0.567701837270341"/>
          <c:h val="0.8517647058823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Economic costs</c:v>
                </c:pt>
                <c:pt idx="1">
                  <c:v>Invisible Killer- Office</c:v>
                </c:pt>
                <c:pt idx="2">
                  <c:v>SF Home – Child</c:v>
                </c:pt>
                <c:pt idx="3">
                  <c:v>SF Restaurant</c:v>
                </c:pt>
                <c:pt idx="4">
                  <c:v>Một trong số 4 quảng cáo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32.0</c:v>
                </c:pt>
                <c:pt idx="1">
                  <c:v>21.0</c:v>
                </c:pt>
                <c:pt idx="2">
                  <c:v>16.0</c:v>
                </c:pt>
                <c:pt idx="3">
                  <c:v>18.0</c:v>
                </c:pt>
                <c:pt idx="4">
                  <c:v>56.0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05-43D5-BF0F-5A3DF73192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Smokers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Economic costs</c:v>
                </c:pt>
                <c:pt idx="1">
                  <c:v>Invisible Killer- Office</c:v>
                </c:pt>
                <c:pt idx="2">
                  <c:v>SF Home – Child</c:v>
                </c:pt>
                <c:pt idx="3">
                  <c:v>SF Restaurant</c:v>
                </c:pt>
                <c:pt idx="4">
                  <c:v>Một trong số 4 quảng cáo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32.0</c:v>
                </c:pt>
                <c:pt idx="1">
                  <c:v>20.0</c:v>
                </c:pt>
                <c:pt idx="2">
                  <c:v>18.0</c:v>
                </c:pt>
                <c:pt idx="3">
                  <c:v>18.0</c:v>
                </c:pt>
                <c:pt idx="4">
                  <c:v>57.0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05-43D5-BF0F-5A3DF73192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Non-Smoker and Fomer smokers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Economic costs</c:v>
                </c:pt>
                <c:pt idx="1">
                  <c:v>Invisible Killer- Office</c:v>
                </c:pt>
                <c:pt idx="2">
                  <c:v>SF Home – Child</c:v>
                </c:pt>
                <c:pt idx="3">
                  <c:v>SF Restaurant</c:v>
                </c:pt>
                <c:pt idx="4">
                  <c:v>Một trong số 4 quảng cáo</c:v>
                </c:pt>
              </c:strCache>
            </c:strRef>
          </c:cat>
          <c:val>
            <c:numRef>
              <c:f>Sheet1!$D$2:$D$6</c:f>
              <c:numCache>
                <c:formatCode>_(* #,##0_);_(* \(#,##0\);_(* "-"??_);_(@_)</c:formatCode>
                <c:ptCount val="5"/>
                <c:pt idx="0">
                  <c:v>32.0</c:v>
                </c:pt>
                <c:pt idx="1">
                  <c:v>23.0</c:v>
                </c:pt>
                <c:pt idx="2">
                  <c:v>15.0</c:v>
                </c:pt>
                <c:pt idx="3">
                  <c:v>17.0</c:v>
                </c:pt>
                <c:pt idx="4">
                  <c:v>56.0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905-43D5-BF0F-5A3DF7319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43218584"/>
        <c:axId val="1842419128"/>
      </c:barChart>
      <c:catAx>
        <c:axId val="18432185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2419128"/>
        <c:crosses val="autoZero"/>
        <c:auto val="1"/>
        <c:lblAlgn val="ctr"/>
        <c:lblOffset val="100"/>
        <c:noMultiLvlLbl val="0"/>
      </c:catAx>
      <c:valAx>
        <c:axId val="1842419128"/>
        <c:scaling>
          <c:orientation val="minMax"/>
          <c:max val="100.0"/>
          <c:min val="0.0"/>
        </c:scaling>
        <c:delete val="1"/>
        <c:axPos val="t"/>
        <c:numFmt formatCode="_(* #,##0_);_(* \(#,##0\);_(* &quot;-&quot;??_);_(@_)" sourceLinked="1"/>
        <c:majorTickMark val="none"/>
        <c:minorTickMark val="none"/>
        <c:tickLblPos val="nextTo"/>
        <c:crossAx val="1843218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95058963327952"/>
          <c:y val="0.015625"/>
          <c:w val="0.960494103667205"/>
          <c:h val="0.733710629921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Economic costs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TP.HCM
N= 865</c:v>
                </c:pt>
                <c:pt idx="1">
                  <c:v>Đồng Tháp
N= 189</c:v>
                </c:pt>
                <c:pt idx="2">
                  <c:v>Đà Nẵng
N= 93</c:v>
                </c:pt>
                <c:pt idx="3">
                  <c:v>Hà Nội
N= 709</c:v>
                </c:pt>
                <c:pt idx="4">
                  <c:v>Thái Bình
N= 173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30.0</c:v>
                </c:pt>
                <c:pt idx="1">
                  <c:v>36.0</c:v>
                </c:pt>
                <c:pt idx="2">
                  <c:v>24.0</c:v>
                </c:pt>
                <c:pt idx="3">
                  <c:v>34.0</c:v>
                </c:pt>
                <c:pt idx="4">
                  <c:v>37.0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EC-4C92-92E6-8809F9390E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Invisible Killer- Office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TP.HCM
N= 865</c:v>
                </c:pt>
                <c:pt idx="1">
                  <c:v>Đồng Tháp
N= 189</c:v>
                </c:pt>
                <c:pt idx="2">
                  <c:v>Đà Nẵng
N= 93</c:v>
                </c:pt>
                <c:pt idx="3">
                  <c:v>Hà Nội
N= 709</c:v>
                </c:pt>
                <c:pt idx="4">
                  <c:v>Thái Bình
N= 173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21.0</c:v>
                </c:pt>
                <c:pt idx="1">
                  <c:v>14.0</c:v>
                </c:pt>
                <c:pt idx="2">
                  <c:v>20.0</c:v>
                </c:pt>
                <c:pt idx="3">
                  <c:v>23.0</c:v>
                </c:pt>
                <c:pt idx="4">
                  <c:v>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EC-4C92-92E6-8809F9390E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SF Home – Child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TP.HCM
N= 865</c:v>
                </c:pt>
                <c:pt idx="1">
                  <c:v>Đồng Tháp
N= 189</c:v>
                </c:pt>
                <c:pt idx="2">
                  <c:v>Đà Nẵng
N= 93</c:v>
                </c:pt>
                <c:pt idx="3">
                  <c:v>Hà Nội
N= 709</c:v>
                </c:pt>
                <c:pt idx="4">
                  <c:v>Thái Bình
N= 173</c:v>
                </c:pt>
              </c:strCache>
            </c:strRef>
          </c:cat>
          <c:val>
            <c:numRef>
              <c:f>Sheet1!$D$2:$D$6</c:f>
              <c:numCache>
                <c:formatCode>_(* #,##0_);_(* \(#,##0\);_(* "-"??_);_(@_)</c:formatCode>
                <c:ptCount val="5"/>
                <c:pt idx="0">
                  <c:v>16.0</c:v>
                </c:pt>
                <c:pt idx="1">
                  <c:v>27.0</c:v>
                </c:pt>
                <c:pt idx="2">
                  <c:v>16.0</c:v>
                </c:pt>
                <c:pt idx="3">
                  <c:v>16.0</c:v>
                </c:pt>
                <c:pt idx="4">
                  <c:v>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CEC-4C92-92E6-8809F9390E7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SF Restaurant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TP.HCM
N= 865</c:v>
                </c:pt>
                <c:pt idx="1">
                  <c:v>Đồng Tháp
N= 189</c:v>
                </c:pt>
                <c:pt idx="2">
                  <c:v>Đà Nẵng
N= 93</c:v>
                </c:pt>
                <c:pt idx="3">
                  <c:v>Hà Nội
N= 709</c:v>
                </c:pt>
                <c:pt idx="4">
                  <c:v>Thái Bình
N= 173</c:v>
                </c:pt>
              </c:strCache>
            </c:strRef>
          </c:cat>
          <c:val>
            <c:numRef>
              <c:f>Sheet1!$E$2:$E$6</c:f>
              <c:numCache>
                <c:formatCode>_(* #,##0_);_(* \(#,##0\);_(* "-"??_);_(@_)</c:formatCode>
                <c:ptCount val="5"/>
                <c:pt idx="0">
                  <c:v>14.0</c:v>
                </c:pt>
                <c:pt idx="1">
                  <c:v>31.0</c:v>
                </c:pt>
                <c:pt idx="2">
                  <c:v>18.0</c:v>
                </c:pt>
                <c:pt idx="3">
                  <c:v>20.0</c:v>
                </c:pt>
                <c:pt idx="4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CEC-4C92-92E6-8809F9390E7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Một trong các quảng cáo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TP.HCM
N= 865</c:v>
                </c:pt>
                <c:pt idx="1">
                  <c:v>Đồng Tháp
N= 189</c:v>
                </c:pt>
                <c:pt idx="2">
                  <c:v>Đà Nẵng
N= 93</c:v>
                </c:pt>
                <c:pt idx="3">
                  <c:v>Hà Nội
N= 709</c:v>
                </c:pt>
                <c:pt idx="4">
                  <c:v>Thái Bình
N= 173</c:v>
                </c:pt>
              </c:strCache>
            </c:strRef>
          </c:cat>
          <c:val>
            <c:numRef>
              <c:f>Sheet1!$F$2:$F$6</c:f>
              <c:numCache>
                <c:formatCode>_(* #,##0_);_(* \(#,##0\);_(* "-"??_);_(@_)</c:formatCode>
                <c:ptCount val="5"/>
                <c:pt idx="0">
                  <c:v>49.0</c:v>
                </c:pt>
                <c:pt idx="1">
                  <c:v>75.0</c:v>
                </c:pt>
                <c:pt idx="2">
                  <c:v>46.0</c:v>
                </c:pt>
                <c:pt idx="3">
                  <c:v>62.0</c:v>
                </c:pt>
                <c:pt idx="4">
                  <c:v>55.0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CEC-4C92-92E6-8809F9390E7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Tất cả quảng cáo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TP.HCM
N= 865</c:v>
                </c:pt>
                <c:pt idx="1">
                  <c:v>Đồng Tháp
N= 189</c:v>
                </c:pt>
                <c:pt idx="2">
                  <c:v>Đà Nẵng
N= 93</c:v>
                </c:pt>
                <c:pt idx="3">
                  <c:v>Hà Nội
N= 709</c:v>
                </c:pt>
                <c:pt idx="4">
                  <c:v>Thái Bình
N= 173</c:v>
                </c:pt>
              </c:strCache>
            </c:strRef>
          </c:cat>
          <c:val>
            <c:numRef>
              <c:f>Sheet1!$G$2:$G$6</c:f>
              <c:numCache>
                <c:formatCode>_(* #,##0_);_(* \(#,##0\);_(* "-"??_);_(@_)</c:formatCode>
                <c:ptCount val="5"/>
                <c:pt idx="0">
                  <c:v>3.0</c:v>
                </c:pt>
                <c:pt idx="1">
                  <c:v>3.0</c:v>
                </c:pt>
                <c:pt idx="2">
                  <c:v>2.0</c:v>
                </c:pt>
                <c:pt idx="3">
                  <c:v>1.0</c:v>
                </c:pt>
                <c:pt idx="4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CEC-4C92-92E6-8809F9390E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2056134424"/>
        <c:axId val="-2056144136"/>
      </c:barChart>
      <c:catAx>
        <c:axId val="-2056134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56144136"/>
        <c:crosses val="autoZero"/>
        <c:auto val="1"/>
        <c:lblAlgn val="ctr"/>
        <c:lblOffset val="100"/>
        <c:noMultiLvlLbl val="0"/>
      </c:catAx>
      <c:valAx>
        <c:axId val="-2056144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-2056134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242828286246422"/>
          <c:y val="0.888018700787401"/>
          <c:w val="0.819199667851486"/>
          <c:h val="0.1088562992125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95058963327952"/>
          <c:y val="0.015625"/>
          <c:w val="0.935493626357186"/>
          <c:h val="0.733710629921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Tổng
N= 2030</c:v>
                </c:pt>
              </c:strCache>
            </c:strRef>
          </c:cat>
          <c:val>
            <c:numRef>
              <c:f>Sheet1!$B$2</c:f>
              <c:numCache>
                <c:formatCode>_(* #,##0_);_(* \(#,##0\);_(* "-"??_);_(@_)</c:formatCode>
                <c:ptCount val="1"/>
                <c:pt idx="0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49-439E-84CE-BC40F53BB0F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Tổng
N= 2030</c:v>
                </c:pt>
              </c:strCache>
            </c:strRef>
          </c:cat>
          <c:val>
            <c:numRef>
              <c:f>Sheet1!$C$2</c:f>
              <c:numCache>
                <c:formatCode>_(* #,##0_);_(* \(#,##0\);_(* "-"??_);_(@_)</c:formatCode>
                <c:ptCount val="1"/>
                <c:pt idx="0">
                  <c:v>21.0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49-439E-84CE-BC40F53BB0F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Tổng
N= 2030</c:v>
                </c:pt>
              </c:strCache>
            </c:strRef>
          </c:cat>
          <c:val>
            <c:numRef>
              <c:f>Sheet1!$D$2</c:f>
              <c:numCache>
                <c:formatCode>_(* #,##0_);_(* \(#,##0\);_(* "-"??_);_(@_)</c:formatCode>
                <c:ptCount val="1"/>
                <c:pt idx="0">
                  <c:v>16.0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49-439E-84CE-BC40F53BB0F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Tổng
N= 2030</c:v>
                </c:pt>
              </c:strCache>
            </c:strRef>
          </c:cat>
          <c:val>
            <c:numRef>
              <c:f>Sheet1!$E$2</c:f>
              <c:numCache>
                <c:formatCode>_(* #,##0_);_(* \(#,##0\);_(* "-"??_);_(@_)</c:formatCode>
                <c:ptCount val="1"/>
                <c:pt idx="0">
                  <c:v>18.0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49-439E-84CE-BC40F53BB0F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Either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Tổng
N= 2030</c:v>
                </c:pt>
              </c:strCache>
            </c:strRef>
          </c:cat>
          <c:val>
            <c:numRef>
              <c:f>Sheet1!$F$2</c:f>
              <c:numCache>
                <c:formatCode>_(* #,##0_);_(* \(#,##0\);_(* "-"??_);_(@_)</c:formatCode>
                <c:ptCount val="1"/>
                <c:pt idx="0">
                  <c:v>56.3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049-439E-84CE-BC40F53BB0F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All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Tổng
N= 2030</c:v>
                </c:pt>
              </c:strCache>
            </c:strRef>
          </c:cat>
          <c:val>
            <c:numRef>
              <c:f>Sheet1!$G$2</c:f>
              <c:numCache>
                <c:formatCode>_(* #,##0_);_(* \(#,##0\);_(* "-"??_);_(@_)</c:formatCode>
                <c:ptCount val="1"/>
                <c:pt idx="0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049-439E-84CE-BC40F53BB0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2094483160"/>
        <c:axId val="-2094479640"/>
      </c:barChart>
      <c:catAx>
        <c:axId val="-2094483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94479640"/>
        <c:crosses val="autoZero"/>
        <c:auto val="1"/>
        <c:lblAlgn val="ctr"/>
        <c:lblOffset val="100"/>
        <c:noMultiLvlLbl val="0"/>
      </c:catAx>
      <c:valAx>
        <c:axId val="-2094479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-2094483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1545046694745"/>
          <c:y val="0.149588570770709"/>
          <c:w val="0.570105300527515"/>
          <c:h val="0.8411576728973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497-4E92-BF79-4A5C2E4ED77C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497-4E92-BF79-4A5C2E4ED77C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A497-4E92-BF79-4A5C2E4ED77C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A497-4E92-BF79-4A5C2E4ED77C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A497-4E92-BF79-4A5C2E4ED77C}"/>
              </c:ext>
            </c:extLst>
          </c:dPt>
          <c:dLbls>
            <c:dLbl>
              <c:idx val="0"/>
              <c:layout>
                <c:manualLayout>
                  <c:x val="-0.227814085793203"/>
                  <c:y val="-0.08064082704265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497-4E92-BF79-4A5C2E4ED77C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Aware</c:v>
                </c:pt>
                <c:pt idx="1">
                  <c:v>Not aware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585.0</c:v>
                </c:pt>
                <c:pt idx="1">
                  <c:v>427.0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497-4E92-BF79-4A5C2E4ED77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1545015206433"/>
          <c:y val="0.149588402776074"/>
          <c:w val="0.570105300527515"/>
          <c:h val="0.8411576728973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8C0-4D95-AB4B-9D7E26CD4013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8C0-4D95-AB4B-9D7E26CD4013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B8C0-4D95-AB4B-9D7E26CD4013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B8C0-4D95-AB4B-9D7E26CD4013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B8C0-4D95-AB4B-9D7E26CD401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Aware</c:v>
                </c:pt>
                <c:pt idx="1">
                  <c:v>Not aware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598.0</c:v>
                </c:pt>
                <c:pt idx="1">
                  <c:v>420.0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8C0-4D95-AB4B-9D7E26CD401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1545046694745"/>
          <c:y val="0.149588570770709"/>
          <c:w val="0.570105300527515"/>
          <c:h val="0.8411576728973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D8D-417A-B09A-BE33039B992A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D8D-417A-B09A-BE33039B992A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7D8D-417A-B09A-BE33039B992A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7D8D-417A-B09A-BE33039B992A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7D8D-417A-B09A-BE33039B992A}"/>
              </c:ext>
            </c:extLst>
          </c:dPt>
          <c:dLbls>
            <c:dLbl>
              <c:idx val="0"/>
              <c:layout>
                <c:manualLayout>
                  <c:x val="-0.202617713125943"/>
                  <c:y val="-0.08398680702106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D8D-417A-B09A-BE33039B992A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Nhận biết</c:v>
                </c:pt>
                <c:pt idx="1">
                  <c:v>Không nhận biết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1183.0</c:v>
                </c:pt>
                <c:pt idx="1">
                  <c:v>846.0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8D-417A-B09A-BE33039B992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193882180830632"/>
          <c:y val="0.937655239155559"/>
          <c:w val="0.555628148061572"/>
          <c:h val="0.056706182359283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22564546528121"/>
          <c:y val="0.0388349514563107"/>
          <c:w val="0.232637348715406"/>
          <c:h val="0.8782559595670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 (58%)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4FC0FD7B-ABA8-47E6-B673-D9E29FDCC1C6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800-445A-BDCF-F006165B91F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A0D5287-F0A8-4381-9002-DD68F3117361}" type="VALUE">
                      <a:rPr lang="en-US" smtClean="0"/>
                      <a:pPr/>
                      <a:t>[VALUE]</a:t>
                    </a:fld>
                    <a:r>
                      <a:rPr lang="en-US" sz="1200" b="0" i="0" u="none" strike="noStrike" kern="1200" baseline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00-445A-BDCF-F006165B91F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D13B5E1-9E93-4C63-9A54-B09FBBAFECAE}" type="VALUE">
                      <a:rPr lang="en-US" smtClean="0"/>
                      <a:pPr/>
                      <a:t>[VALUE]</a:t>
                    </a:fld>
                    <a:r>
                      <a:rPr lang="en-US" sz="1200" b="0" i="0" u="none" strike="noStrike" kern="1200" baseline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00-445A-BDCF-F006165B91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Các bệnh nghiêm trọng ở các cơ quan quan trọng trong cơ thể người không hút thuốc </c:v>
                </c:pt>
                <c:pt idx="1">
                  <c:v>Ung thư phổi cho những người không hút thuốc  </c:v>
                </c:pt>
                <c:pt idx="2">
                  <c:v>Các bệnh phổi khác (hơn là ung thư phổi) cho những người không hút thuốc</c:v>
                </c:pt>
                <c:pt idx="3">
                  <c:v>Bệnh tim ở người không hút thuốc</c:v>
                </c:pt>
                <c:pt idx="4">
                  <c:v>Các bệnh về phổi ở trẻ em</c:v>
                </c:pt>
                <c:pt idx="5">
                  <c:v>Nhiễm trùng/viêm tai ở trẻ em</c:v>
                </c:pt>
                <c:pt idx="6">
                  <c:v>Hội chứng đột  tử ở trẻ sơ sinh</c:v>
                </c:pt>
                <c:pt idx="7">
                  <c:v>Trẻ sơ sinh bị thiếu cân khi người mẹ mang thai tiếp xúc khói thuốc</c:v>
                </c:pt>
                <c:pt idx="8">
                  <c:v>Viêm phổi ở trẻ em</c:v>
                </c:pt>
                <c:pt idx="9">
                  <c:v>Bệnh ho ở trẻ em</c:v>
                </c:pt>
                <c:pt idx="10">
                  <c:v>Cay mắt ở trẻ em</c:v>
                </c:pt>
              </c:strCache>
            </c:strRef>
          </c:cat>
          <c:val>
            <c:numRef>
              <c:f>Sheet1!$B$2:$B$12</c:f>
              <c:numCache>
                <c:formatCode>###0</c:formatCode>
                <c:ptCount val="11"/>
                <c:pt idx="0">
                  <c:v>73.07540914776634</c:v>
                </c:pt>
                <c:pt idx="1">
                  <c:v>86.0</c:v>
                </c:pt>
                <c:pt idx="2">
                  <c:v>79.56054337272549</c:v>
                </c:pt>
                <c:pt idx="3">
                  <c:v>58.0</c:v>
                </c:pt>
                <c:pt idx="4">
                  <c:v>87.0</c:v>
                </c:pt>
                <c:pt idx="5">
                  <c:v>47.0</c:v>
                </c:pt>
                <c:pt idx="6">
                  <c:v>25.0</c:v>
                </c:pt>
                <c:pt idx="7">
                  <c:v>74.0</c:v>
                </c:pt>
                <c:pt idx="8" formatCode="General">
                  <c:v>88.0</c:v>
                </c:pt>
                <c:pt idx="9" formatCode="General">
                  <c:v>85.0</c:v>
                </c:pt>
                <c:pt idx="10" formatCode="General">
                  <c:v>72.0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800-445A-BDCF-F006165B91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42967528"/>
        <c:axId val="2037705624"/>
      </c:barChart>
      <c:catAx>
        <c:axId val="184296752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2037705624"/>
        <c:crosses val="autoZero"/>
        <c:auto val="1"/>
        <c:lblAlgn val="ctr"/>
        <c:lblOffset val="100"/>
        <c:noMultiLvlLbl val="0"/>
      </c:catAx>
      <c:valAx>
        <c:axId val="2037705624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1842967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9027731041733"/>
          <c:y val="0.935946002944133"/>
          <c:w val="0.377730867681425"/>
          <c:h val="0.0640539970558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848369108219"/>
          <c:y val="0.203672787979967"/>
          <c:w val="0.796658436240129"/>
          <c:h val="0.796327212020035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15-29 tuổi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0.26736</c:v>
                </c:pt>
                <c:pt idx="1">
                  <c:v>0.23813</c:v>
                </c:pt>
                <c:pt idx="2">
                  <c:v>0.29679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9E-41C4-9BD6-223A4B3640D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30-39 tuổi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0.31245</c:v>
                </c:pt>
                <c:pt idx="1">
                  <c:v>0.31746</c:v>
                </c:pt>
                <c:pt idx="2">
                  <c:v>0.3074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9E-41C4-9BD6-223A4B3640DA}"/>
            </c:ext>
          </c:extLst>
        </c:ser>
        <c:ser>
          <c:idx val="0"/>
          <c:order val="2"/>
          <c:tx>
            <c:strRef>
              <c:f>Sheet1!$A$2</c:f>
              <c:strCache>
                <c:ptCount val="1"/>
                <c:pt idx="0">
                  <c:v>40-55 tuổi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0.4202</c:v>
                </c:pt>
                <c:pt idx="1">
                  <c:v>0.44441</c:v>
                </c:pt>
                <c:pt idx="2">
                  <c:v>0.39582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9E-41C4-9BD6-223A4B3640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0"/>
        <c:overlap val="100"/>
        <c:axId val="-2039446440"/>
        <c:axId val="-2039443320"/>
      </c:barChart>
      <c:catAx>
        <c:axId val="-203944644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2039443320"/>
        <c:crosses val="autoZero"/>
        <c:auto val="1"/>
        <c:lblAlgn val="ctr"/>
        <c:lblOffset val="100"/>
        <c:noMultiLvlLbl val="0"/>
      </c:catAx>
      <c:valAx>
        <c:axId val="-20394433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203944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0199108157598877"/>
          <c:y val="0.387492802965573"/>
          <c:w val="0.135028947810511"/>
          <c:h val="0.281775662850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22564546528121"/>
          <c:y val="0.0388349514563107"/>
          <c:w val="0.232637348715406"/>
          <c:h val="0.8782559595670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Không nhận biết (42%)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4FC0FD7B-ABA8-47E6-B673-D9E29FDCC1C6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800-445A-BDCF-F006165B91F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A0D5287-F0A8-4381-9002-DD68F3117361}" type="VALUE">
                      <a:rPr lang="en-US" smtClean="0"/>
                      <a:pPr/>
                      <a:t>[VALUE]</a:t>
                    </a:fld>
                    <a:r>
                      <a:rPr lang="en-US" sz="1200" b="0" i="0" u="none" strike="noStrike" kern="1200" baseline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00-445A-BDCF-F006165B91F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D13B5E1-9E93-4C63-9A54-B09FBBAFECAE}" type="VALUE">
                      <a:rPr lang="en-US" smtClean="0"/>
                      <a:pPr/>
                      <a:t>[VALUE]</a:t>
                    </a:fld>
                    <a:r>
                      <a:rPr lang="en-US" sz="1200" b="0" i="0" u="none" strike="noStrike" kern="1200" baseline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800-445A-BDCF-F006165B91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Các bệnh nghiêm trọng ở các cơ quan quan trọng trong cơ thể người không hút thuốc </c:v>
                </c:pt>
                <c:pt idx="1">
                  <c:v>Ung thư phổi cho những người không hút thuốc  </c:v>
                </c:pt>
                <c:pt idx="2">
                  <c:v>Các bệnh phổi khác (hơn là ung thư phổi) cho những người không hút thuốc</c:v>
                </c:pt>
                <c:pt idx="3">
                  <c:v>Bệnh tim ở người không hút thuốc</c:v>
                </c:pt>
                <c:pt idx="4">
                  <c:v>Các bệnh về phổi ở trẻ em</c:v>
                </c:pt>
                <c:pt idx="5">
                  <c:v>Nhiễm trùng/viêm tai ở trẻ em</c:v>
                </c:pt>
                <c:pt idx="6">
                  <c:v>Hội chứng đột  tử ở trẻ sơ sinh</c:v>
                </c:pt>
                <c:pt idx="7">
                  <c:v>Trẻ sơ sinh bị thiếu cân khi người mẹ mang thai tiếp xúc khói thuốc</c:v>
                </c:pt>
                <c:pt idx="8">
                  <c:v>Viêm phổi ở trẻ em</c:v>
                </c:pt>
                <c:pt idx="9">
                  <c:v>Bệnh ho ở trẻ em</c:v>
                </c:pt>
                <c:pt idx="10">
                  <c:v>Cay mắt ở trẻ em</c:v>
                </c:pt>
              </c:strCache>
            </c:strRef>
          </c:cat>
          <c:val>
            <c:numRef>
              <c:f>Sheet1!$B$2:$B$12</c:f>
              <c:numCache>
                <c:formatCode>###0</c:formatCode>
                <c:ptCount val="11"/>
                <c:pt idx="0">
                  <c:v>73.7676433753427</c:v>
                </c:pt>
                <c:pt idx="1">
                  <c:v>79.0</c:v>
                </c:pt>
                <c:pt idx="2">
                  <c:v>74.0</c:v>
                </c:pt>
                <c:pt idx="3">
                  <c:v>55.0</c:v>
                </c:pt>
                <c:pt idx="4">
                  <c:v>82.0</c:v>
                </c:pt>
                <c:pt idx="5">
                  <c:v>46.0</c:v>
                </c:pt>
                <c:pt idx="6">
                  <c:v>25.0</c:v>
                </c:pt>
                <c:pt idx="7">
                  <c:v>71.0</c:v>
                </c:pt>
                <c:pt idx="8" formatCode="General">
                  <c:v>86.0</c:v>
                </c:pt>
                <c:pt idx="9" formatCode="General">
                  <c:v>82.0</c:v>
                </c:pt>
                <c:pt idx="10" formatCode="General">
                  <c:v>73.0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800-445A-BDCF-F006165B91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5770392"/>
        <c:axId val="-2055775592"/>
      </c:barChart>
      <c:catAx>
        <c:axId val="-20557703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055775592"/>
        <c:crosses val="autoZero"/>
        <c:auto val="1"/>
        <c:lblAlgn val="ctr"/>
        <c:lblOffset val="100"/>
        <c:noMultiLvlLbl val="0"/>
      </c:catAx>
      <c:valAx>
        <c:axId val="-2055775592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05577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9027731041733"/>
          <c:y val="0.935946002944133"/>
          <c:w val="0.377730867681425"/>
          <c:h val="0.0640539970558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299262802675981"/>
          <c:h val="0.8417028690379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B909E7D-D6E4-4E22-A6D2-EC512EDFB2B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202-4D31-872A-F37CBDB73EE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8CBC706-38B6-4EBD-9145-159352DB4CAC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202-4D31-872A-F37CBDB73EE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A9596EDD-DE0A-4A64-A377-82748681023F}" type="VALUE">
                      <a:rPr lang="en-US" smtClean="0"/>
                      <a:pPr/>
                      <a:t>[VALUE]</a:t>
                    </a:fld>
                    <a:r>
                      <a:rPr lang="en-US" sz="1000" b="0" i="0" u="none" strike="noStrike" kern="1200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202-4D31-872A-F37CBDB73EE8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8F712B6-E638-4D8B-9ED0-0A4697E80869}" type="VALUE">
                      <a:rPr lang="en-US" smtClean="0"/>
                      <a:pPr/>
                      <a:t>[VALUE]</a:t>
                    </a:fld>
                    <a:r>
                      <a:rPr lang="en-US" sz="1000" b="0" i="0" u="none" strike="noStrike" kern="1200" baseline="0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rPr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02-4D31-872A-F37CBDB73EE8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0B7089F6-2177-4B01-A6F5-F00868B580B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202-4D31-872A-F37CBDB73EE8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B78EA28F-5DAE-49CA-8111-1DE8D609B02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202-4D31-872A-F37CBDB73EE8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61A2D687-90BB-45C6-B831-5A03A344614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202-4D31-872A-F37CBDB73EE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Các bệnh nghiêm trọng ở các cơ quan quan trọng trong cơ thể người không hút thuốc </c:v>
                </c:pt>
                <c:pt idx="1">
                  <c:v>Ung thư phổi cho những người không hút thuốc  </c:v>
                </c:pt>
                <c:pt idx="2">
                  <c:v>Các bệnh phổi khác (hơn là ung thư phổi) cho những người không hút thuốc</c:v>
                </c:pt>
                <c:pt idx="3">
                  <c:v>Bệnh tim ở người không hút thuốc</c:v>
                </c:pt>
                <c:pt idx="4">
                  <c:v>Các bệnh về phổi ở trẻ em</c:v>
                </c:pt>
                <c:pt idx="5">
                  <c:v>Nhiễm trùng/viêm tai ở trẻ em</c:v>
                </c:pt>
                <c:pt idx="6">
                  <c:v>Hội chứng đột  tử ở trẻ sơ sinh</c:v>
                </c:pt>
                <c:pt idx="7">
                  <c:v>Trẻ sơ sinh bị thiếu cân khi người mẹ mang thai tiếp xúc khói thuốc</c:v>
                </c:pt>
                <c:pt idx="8">
                  <c:v>Viêm phổi ở trẻ em</c:v>
                </c:pt>
                <c:pt idx="9">
                  <c:v>Bệnh ho ở trẻ em</c:v>
                </c:pt>
                <c:pt idx="10">
                  <c:v>Cay mắt ở trẻ em</c:v>
                </c:pt>
              </c:strCache>
            </c:strRef>
          </c:cat>
          <c:val>
            <c:numRef>
              <c:f>Sheet1!$B$2:$B$12</c:f>
              <c:numCache>
                <c:formatCode>###0</c:formatCode>
                <c:ptCount val="11"/>
                <c:pt idx="0">
                  <c:v>65.0</c:v>
                </c:pt>
                <c:pt idx="1">
                  <c:v>85.0</c:v>
                </c:pt>
                <c:pt idx="2">
                  <c:v>77.0</c:v>
                </c:pt>
                <c:pt idx="3">
                  <c:v>54.0</c:v>
                </c:pt>
                <c:pt idx="4">
                  <c:v>85.0</c:v>
                </c:pt>
                <c:pt idx="5">
                  <c:v>39.0</c:v>
                </c:pt>
                <c:pt idx="6">
                  <c:v>43.0</c:v>
                </c:pt>
                <c:pt idx="7">
                  <c:v>68.0</c:v>
                </c:pt>
                <c:pt idx="8" formatCode="0">
                  <c:v>85.0</c:v>
                </c:pt>
                <c:pt idx="9" formatCode="0">
                  <c:v>83.0</c:v>
                </c:pt>
                <c:pt idx="10" formatCode="0">
                  <c:v>68.0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202-4D31-872A-F37CBDB73E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B579F3E0-33D1-4E26-A98A-3C5FD479377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202-4D31-872A-F37CBDB73EE8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C1D368E-53BB-4C88-8920-11E894EB830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202-4D31-872A-F37CBDB73EE8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8BCFCD4-37FD-4037-A80C-C2AA707DFAE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202-4D31-872A-F37CBDB73EE8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18008B82-49C3-4BF7-8157-D74FA6E4DEA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202-4D31-872A-F37CBDB73EE8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EFBE547-31FD-4C76-A05B-366602A7EEC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202-4D31-872A-F37CBDB73EE8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728B7BE4-CF9B-450E-9C70-459E9772071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202-4D31-872A-F37CBDB73EE8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0579B78A-C653-43EF-AA74-5787FB1D831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202-4D31-872A-F37CBDB73EE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Các bệnh nghiêm trọng ở các cơ quan quan trọng trong cơ thể người không hút thuốc </c:v>
                </c:pt>
                <c:pt idx="1">
                  <c:v>Ung thư phổi cho những người không hút thuốc  </c:v>
                </c:pt>
                <c:pt idx="2">
                  <c:v>Các bệnh phổi khác (hơn là ung thư phổi) cho những người không hút thuốc</c:v>
                </c:pt>
                <c:pt idx="3">
                  <c:v>Bệnh tim ở người không hút thuốc</c:v>
                </c:pt>
                <c:pt idx="4">
                  <c:v>Các bệnh về phổi ở trẻ em</c:v>
                </c:pt>
                <c:pt idx="5">
                  <c:v>Nhiễm trùng/viêm tai ở trẻ em</c:v>
                </c:pt>
                <c:pt idx="6">
                  <c:v>Hội chứng đột  tử ở trẻ sơ sinh</c:v>
                </c:pt>
                <c:pt idx="7">
                  <c:v>Trẻ sơ sinh bị thiếu cân khi người mẹ mang thai tiếp xúc khói thuốc</c:v>
                </c:pt>
                <c:pt idx="8">
                  <c:v>Viêm phổi ở trẻ em</c:v>
                </c:pt>
                <c:pt idx="9">
                  <c:v>Bệnh ho ở trẻ em</c:v>
                </c:pt>
                <c:pt idx="10">
                  <c:v>Cay mắt ở trẻ em</c:v>
                </c:pt>
              </c:strCache>
            </c:strRef>
          </c:cat>
          <c:val>
            <c:numRef>
              <c:f>Sheet1!$C$2:$C$12</c:f>
              <c:numCache>
                <c:formatCode>###0</c:formatCode>
                <c:ptCount val="11"/>
                <c:pt idx="0">
                  <c:v>66.5476136311934</c:v>
                </c:pt>
                <c:pt idx="1">
                  <c:v>74.65535283679857</c:v>
                </c:pt>
                <c:pt idx="2">
                  <c:v>69.0</c:v>
                </c:pt>
                <c:pt idx="3">
                  <c:v>50.0</c:v>
                </c:pt>
                <c:pt idx="4">
                  <c:v>79.0</c:v>
                </c:pt>
                <c:pt idx="5">
                  <c:v>41.0</c:v>
                </c:pt>
                <c:pt idx="6">
                  <c:v>41.0</c:v>
                </c:pt>
                <c:pt idx="7">
                  <c:v>64.0</c:v>
                </c:pt>
                <c:pt idx="8" formatCode="0">
                  <c:v>83.0</c:v>
                </c:pt>
                <c:pt idx="9" formatCode="0">
                  <c:v>80.0</c:v>
                </c:pt>
                <c:pt idx="10" formatCode="0">
                  <c:v>71.0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D202-4D31-872A-F37CBDB73E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94052328"/>
        <c:axId val="-2094049416"/>
      </c:barChart>
      <c:catAx>
        <c:axId val="-209405232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94049416"/>
        <c:crosses val="autoZero"/>
        <c:auto val="1"/>
        <c:lblAlgn val="ctr"/>
        <c:lblOffset val="100"/>
        <c:noMultiLvlLbl val="0"/>
      </c:catAx>
      <c:valAx>
        <c:axId val="-2094049416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0940523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1938619871063"/>
          <c:y val="0.921547363872815"/>
          <c:w val="0.278544236342931"/>
          <c:h val="0.06497038693904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299262802675981"/>
          <c:h val="0.8417028690379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B909E7D-D6E4-4E22-A6D2-EC512EDFB2B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2AD-4962-86E0-967C1C227C2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8F712B6-E638-4D8B-9ED0-0A4697E80869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AD-4962-86E0-967C1C227C21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0B7089F6-2177-4B01-A6F5-F00868B580B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AD-4962-86E0-967C1C227C21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B78EA28F-5DAE-49CA-8111-1DE8D609B02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AD-4962-86E0-967C1C227C21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61A2D687-90BB-45C6-B831-5A03A344614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2AD-4962-86E0-967C1C227C2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Các bệnh nghiêm trọng ở các cơ quan quan trọng trong cơ thể người không hút thuốc </c:v>
                </c:pt>
                <c:pt idx="1">
                  <c:v>Ung thư phổi cho những người không hút thuốc  </c:v>
                </c:pt>
                <c:pt idx="2">
                  <c:v>Các bệnh phổi khác (hơn là ung thư phổi) cho những người không hút thuốc</c:v>
                </c:pt>
                <c:pt idx="3">
                  <c:v>Bệnh tim ở người không hút thuốc</c:v>
                </c:pt>
                <c:pt idx="4">
                  <c:v>Các bệnh về phổi ở trẻ em</c:v>
                </c:pt>
                <c:pt idx="5">
                  <c:v>Nhiễm trùng/viêm tai ở trẻ em</c:v>
                </c:pt>
                <c:pt idx="6">
                  <c:v>Hội chứng đột  tử ở trẻ sơ sinh</c:v>
                </c:pt>
                <c:pt idx="7">
                  <c:v>Trẻ sơ sinh bị thiếu cân khi người mẹ mang thai tiếp xúc khói thuốc</c:v>
                </c:pt>
                <c:pt idx="8">
                  <c:v>Viêm phổi ở trẻ em</c:v>
                </c:pt>
                <c:pt idx="9">
                  <c:v>Bệnh ho ở trẻ em</c:v>
                </c:pt>
                <c:pt idx="10">
                  <c:v>Cay mắt ở trẻ em</c:v>
                </c:pt>
              </c:strCache>
            </c:strRef>
          </c:cat>
          <c:val>
            <c:numRef>
              <c:f>Sheet1!$B$2:$B$12</c:f>
              <c:numCache>
                <c:formatCode>###0</c:formatCode>
                <c:ptCount val="11"/>
                <c:pt idx="0">
                  <c:v>81.0</c:v>
                </c:pt>
                <c:pt idx="1">
                  <c:v>88.0</c:v>
                </c:pt>
                <c:pt idx="2">
                  <c:v>82.0</c:v>
                </c:pt>
                <c:pt idx="3">
                  <c:v>62.0</c:v>
                </c:pt>
                <c:pt idx="4">
                  <c:v>90.0</c:v>
                </c:pt>
                <c:pt idx="5">
                  <c:v>56.0</c:v>
                </c:pt>
                <c:pt idx="6">
                  <c:v>61.0</c:v>
                </c:pt>
                <c:pt idx="7">
                  <c:v>80.0</c:v>
                </c:pt>
                <c:pt idx="8" formatCode="0">
                  <c:v>85.0</c:v>
                </c:pt>
                <c:pt idx="9" formatCode="0">
                  <c:v>83.0</c:v>
                </c:pt>
                <c:pt idx="10" formatCode="0">
                  <c:v>68.0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2AD-4962-86E0-967C1C227C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B579F3E0-33D1-4E26-A98A-3C5FD479377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2AD-4962-86E0-967C1C227C2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C1D368E-53BB-4C88-8920-11E894EB8300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2AD-4962-86E0-967C1C227C2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8BCFCD4-37FD-4037-A80C-C2AA707DFAE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2AD-4962-86E0-967C1C227C2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18008B82-49C3-4BF7-8157-D74FA6E4DEA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2AD-4962-86E0-967C1C227C2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EFBE547-31FD-4C76-A05B-366602A7EECC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2AD-4962-86E0-967C1C227C21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728B7BE4-CF9B-450E-9C70-459E9772071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2AD-4962-86E0-967C1C227C21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0579B78A-C653-43EF-AA74-5787FB1D831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A2AD-4962-86E0-967C1C227C2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Các bệnh nghiêm trọng ở các cơ quan quan trọng trong cơ thể người không hút thuốc </c:v>
                </c:pt>
                <c:pt idx="1">
                  <c:v>Ung thư phổi cho những người không hút thuốc  </c:v>
                </c:pt>
                <c:pt idx="2">
                  <c:v>Các bệnh phổi khác (hơn là ung thư phổi) cho những người không hút thuốc</c:v>
                </c:pt>
                <c:pt idx="3">
                  <c:v>Bệnh tim ở người không hút thuốc</c:v>
                </c:pt>
                <c:pt idx="4">
                  <c:v>Các bệnh về phổi ở trẻ em</c:v>
                </c:pt>
                <c:pt idx="5">
                  <c:v>Nhiễm trùng/viêm tai ở trẻ em</c:v>
                </c:pt>
                <c:pt idx="6">
                  <c:v>Hội chứng đột  tử ở trẻ sơ sinh</c:v>
                </c:pt>
                <c:pt idx="7">
                  <c:v>Trẻ sơ sinh bị thiếu cân khi người mẹ mang thai tiếp xúc khói thuốc</c:v>
                </c:pt>
                <c:pt idx="8">
                  <c:v>Viêm phổi ở trẻ em</c:v>
                </c:pt>
                <c:pt idx="9">
                  <c:v>Bệnh ho ở trẻ em</c:v>
                </c:pt>
                <c:pt idx="10">
                  <c:v>Cay mắt ở trẻ em</c:v>
                </c:pt>
              </c:strCache>
            </c:strRef>
          </c:cat>
          <c:val>
            <c:numRef>
              <c:f>Sheet1!$C$2:$C$12</c:f>
              <c:numCache>
                <c:formatCode>###0</c:formatCode>
                <c:ptCount val="11"/>
                <c:pt idx="0">
                  <c:v>80.0</c:v>
                </c:pt>
                <c:pt idx="1">
                  <c:v>84.0</c:v>
                </c:pt>
                <c:pt idx="2">
                  <c:v>79.0</c:v>
                </c:pt>
                <c:pt idx="3">
                  <c:v>60.0</c:v>
                </c:pt>
                <c:pt idx="4">
                  <c:v>85.0</c:v>
                </c:pt>
                <c:pt idx="5">
                  <c:v>52.0</c:v>
                </c:pt>
                <c:pt idx="6">
                  <c:v>58.0</c:v>
                </c:pt>
                <c:pt idx="7">
                  <c:v>79.0</c:v>
                </c:pt>
                <c:pt idx="8" formatCode="0">
                  <c:v>83.0</c:v>
                </c:pt>
                <c:pt idx="9" formatCode="0">
                  <c:v>80.0</c:v>
                </c:pt>
                <c:pt idx="10" formatCode="0">
                  <c:v>71.0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2AD-4962-86E0-967C1C227C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94126296"/>
        <c:axId val="-2094129864"/>
      </c:barChart>
      <c:catAx>
        <c:axId val="-209412629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094129864"/>
        <c:crosses val="autoZero"/>
        <c:auto val="1"/>
        <c:lblAlgn val="ctr"/>
        <c:lblOffset val="100"/>
        <c:noMultiLvlLbl val="0"/>
      </c:catAx>
      <c:valAx>
        <c:axId val="-2094129864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094126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197058368515435"/>
          <c:h val="0.8417028690379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Sheet1!$B$2:$B$9</c:f>
              <c:numCache>
                <c:formatCode>_(* #,##0_);_(* \(#,##0\);_(* "-"??_);_(@_)</c:formatCode>
                <c:ptCount val="8"/>
                <c:pt idx="0">
                  <c:v>82.0</c:v>
                </c:pt>
                <c:pt idx="1">
                  <c:v>88.0</c:v>
                </c:pt>
                <c:pt idx="2">
                  <c:v>79.0</c:v>
                </c:pt>
                <c:pt idx="3">
                  <c:v>61.0</c:v>
                </c:pt>
                <c:pt idx="4">
                  <c:v>92.0</c:v>
                </c:pt>
                <c:pt idx="5">
                  <c:v>56.0</c:v>
                </c:pt>
                <c:pt idx="6">
                  <c:v>67.0</c:v>
                </c:pt>
                <c:pt idx="7">
                  <c:v>86.0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67-41CC-813E-3A7E12375F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Sheet1!$C$2:$C$9</c:f>
              <c:numCache>
                <c:formatCode>_(* #,##0_);_(* \(#,##0\);_(* "-"??_);_(@_)</c:formatCode>
                <c:ptCount val="8"/>
                <c:pt idx="0">
                  <c:v>83.0</c:v>
                </c:pt>
                <c:pt idx="1">
                  <c:v>87.0</c:v>
                </c:pt>
                <c:pt idx="2">
                  <c:v>80.0</c:v>
                </c:pt>
                <c:pt idx="3">
                  <c:v>64.0</c:v>
                </c:pt>
                <c:pt idx="4">
                  <c:v>92.0</c:v>
                </c:pt>
                <c:pt idx="5">
                  <c:v>49.0</c:v>
                </c:pt>
                <c:pt idx="6">
                  <c:v>62.0</c:v>
                </c:pt>
                <c:pt idx="7">
                  <c:v>84.0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A67-41CC-813E-3A7E12375F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02550040"/>
        <c:axId val="1802544392"/>
      </c:barChart>
      <c:catAx>
        <c:axId val="180255004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02544392"/>
        <c:crosses val="autoZero"/>
        <c:auto val="1"/>
        <c:lblAlgn val="ctr"/>
        <c:lblOffset val="100"/>
        <c:noMultiLvlLbl val="0"/>
      </c:catAx>
      <c:valAx>
        <c:axId val="1802544392"/>
        <c:scaling>
          <c:orientation val="minMax"/>
          <c:max val="100.0"/>
          <c:min val="0.0"/>
        </c:scaling>
        <c:delete val="1"/>
        <c:axPos val="t"/>
        <c:numFmt formatCode="_(* #,##0_);_(* \(#,##0\);_(* &quot;-&quot;??_);_(@_)" sourceLinked="1"/>
        <c:majorTickMark val="out"/>
        <c:minorTickMark val="none"/>
        <c:tickLblPos val="nextTo"/>
        <c:crossAx val="180255004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61870808977192"/>
          <c:y val="0.883070407270999"/>
          <c:w val="0.357287722220466"/>
          <c:h val="0.0787604429831369"/>
        </c:manualLayout>
      </c:layout>
      <c:overlay val="0"/>
      <c:txPr>
        <a:bodyPr/>
        <a:lstStyle/>
        <a:p>
          <a:pPr>
            <a:defRPr lang="vi-VN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232637348715406"/>
          <c:h val="0.8417028690379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Sheet1!$B$2:$B$9</c:f>
              <c:numCache>
                <c:formatCode>###0</c:formatCode>
                <c:ptCount val="8"/>
                <c:pt idx="0">
                  <c:v>73.0</c:v>
                </c:pt>
                <c:pt idx="1">
                  <c:v>86.0</c:v>
                </c:pt>
                <c:pt idx="2">
                  <c:v>80.0</c:v>
                </c:pt>
                <c:pt idx="3">
                  <c:v>58.0</c:v>
                </c:pt>
                <c:pt idx="4">
                  <c:v>87.0</c:v>
                </c:pt>
                <c:pt idx="5">
                  <c:v>47.0</c:v>
                </c:pt>
                <c:pt idx="6">
                  <c:v>25.0</c:v>
                </c:pt>
                <c:pt idx="7">
                  <c:v>74.0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59E-463C-A6CD-2102535991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 awareness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Sheet1!$C$2:$C$9</c:f>
              <c:numCache>
                <c:formatCode>###0</c:formatCode>
                <c:ptCount val="8"/>
                <c:pt idx="0">
                  <c:v>74.0</c:v>
                </c:pt>
                <c:pt idx="1">
                  <c:v>79.0</c:v>
                </c:pt>
                <c:pt idx="2">
                  <c:v>74.0</c:v>
                </c:pt>
                <c:pt idx="3">
                  <c:v>55.0</c:v>
                </c:pt>
                <c:pt idx="4">
                  <c:v>82.0</c:v>
                </c:pt>
                <c:pt idx="5">
                  <c:v>46.0</c:v>
                </c:pt>
                <c:pt idx="6">
                  <c:v>25.0</c:v>
                </c:pt>
                <c:pt idx="7">
                  <c:v>71.0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59E-463C-A6CD-2102535991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5496504"/>
        <c:axId val="-2055503448"/>
      </c:barChart>
      <c:catAx>
        <c:axId val="-205549650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055503448"/>
        <c:crosses val="autoZero"/>
        <c:auto val="1"/>
        <c:lblAlgn val="ctr"/>
        <c:lblOffset val="100"/>
        <c:noMultiLvlLbl val="0"/>
      </c:catAx>
      <c:valAx>
        <c:axId val="-2055503448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055496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299262802675981"/>
          <c:h val="0.8417028690379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Sheet1!$B$2:$B$9</c:f>
              <c:numCache>
                <c:formatCode>###0</c:formatCode>
                <c:ptCount val="8"/>
                <c:pt idx="0">
                  <c:v>65.0</c:v>
                </c:pt>
                <c:pt idx="1">
                  <c:v>85.0</c:v>
                </c:pt>
                <c:pt idx="2">
                  <c:v>77.0</c:v>
                </c:pt>
                <c:pt idx="3">
                  <c:v>54.0</c:v>
                </c:pt>
                <c:pt idx="4">
                  <c:v>85.0</c:v>
                </c:pt>
                <c:pt idx="5">
                  <c:v>39.0</c:v>
                </c:pt>
                <c:pt idx="6">
                  <c:v>43.0</c:v>
                </c:pt>
                <c:pt idx="7">
                  <c:v>68.0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85-4FE2-8080-DC8A08674C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Sheet1!$C$2:$C$9</c:f>
              <c:numCache>
                <c:formatCode>###0</c:formatCode>
                <c:ptCount val="8"/>
                <c:pt idx="0">
                  <c:v>66.5476136311934</c:v>
                </c:pt>
                <c:pt idx="1">
                  <c:v>74.65535283679857</c:v>
                </c:pt>
                <c:pt idx="2">
                  <c:v>69.0</c:v>
                </c:pt>
                <c:pt idx="3">
                  <c:v>50.0</c:v>
                </c:pt>
                <c:pt idx="4">
                  <c:v>79.0</c:v>
                </c:pt>
                <c:pt idx="5">
                  <c:v>41.0</c:v>
                </c:pt>
                <c:pt idx="6">
                  <c:v>41.0</c:v>
                </c:pt>
                <c:pt idx="7">
                  <c:v>64.0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985-4FE2-8080-DC8A08674C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5299416"/>
        <c:axId val="-2055305448"/>
      </c:barChart>
      <c:catAx>
        <c:axId val="-205529941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055305448"/>
        <c:crosses val="autoZero"/>
        <c:auto val="1"/>
        <c:lblAlgn val="ctr"/>
        <c:lblOffset val="100"/>
        <c:noMultiLvlLbl val="0"/>
      </c:catAx>
      <c:valAx>
        <c:axId val="-2055305448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055299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210991709289001"/>
          <c:h val="0.84170286903792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76.0</c:v>
                </c:pt>
                <c:pt idx="1">
                  <c:v>86.0</c:v>
                </c:pt>
                <c:pt idx="2">
                  <c:v>75.0</c:v>
                </c:pt>
                <c:pt idx="3">
                  <c:v>56.0</c:v>
                </c:pt>
                <c:pt idx="4">
                  <c:v>91.0</c:v>
                </c:pt>
                <c:pt idx="5">
                  <c:v>55.0</c:v>
                </c:pt>
                <c:pt idx="6">
                  <c:v>64.0</c:v>
                </c:pt>
                <c:pt idx="7">
                  <c:v>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56-4436-B843-362C9FAF02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77.0</c:v>
                </c:pt>
                <c:pt idx="1">
                  <c:v>82.0</c:v>
                </c:pt>
                <c:pt idx="2">
                  <c:v>77.0</c:v>
                </c:pt>
                <c:pt idx="3">
                  <c:v>63.0</c:v>
                </c:pt>
                <c:pt idx="4">
                  <c:v>89.0</c:v>
                </c:pt>
                <c:pt idx="5">
                  <c:v>46.0</c:v>
                </c:pt>
                <c:pt idx="6">
                  <c:v>55.0</c:v>
                </c:pt>
                <c:pt idx="7">
                  <c:v>79.0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56-4436-B843-362C9FAF02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03372952"/>
        <c:axId val="1803359928"/>
      </c:barChart>
      <c:catAx>
        <c:axId val="1803372952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03359928"/>
        <c:crosses val="autoZero"/>
        <c:auto val="1"/>
        <c:lblAlgn val="ctr"/>
        <c:lblOffset val="100"/>
        <c:noMultiLvlLbl val="0"/>
      </c:catAx>
      <c:valAx>
        <c:axId val="1803359928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1803372952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622694138063334"/>
          <c:y val="0.886805547446186"/>
          <c:w val="0.357287696328955"/>
          <c:h val="0.0787604586984488"/>
        </c:manualLayout>
      </c:layout>
      <c:overlay val="0"/>
      <c:txPr>
        <a:bodyPr/>
        <a:lstStyle/>
        <a:p>
          <a:pPr>
            <a:defRPr lang="vi-VN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77307708"/>
          <c:y val="0.0388350736748984"/>
          <c:w val="0.319622779158675"/>
          <c:h val="0.819759376715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Sheet1!$B$2:$B$9</c:f>
              <c:numCache>
                <c:formatCode>###0</c:formatCode>
                <c:ptCount val="8"/>
                <c:pt idx="0">
                  <c:v>80.86052361214386</c:v>
                </c:pt>
                <c:pt idx="1">
                  <c:v>88.0</c:v>
                </c:pt>
                <c:pt idx="2">
                  <c:v>81.77985616608149</c:v>
                </c:pt>
                <c:pt idx="3">
                  <c:v>61.51379884507697</c:v>
                </c:pt>
                <c:pt idx="4">
                  <c:v>90.0</c:v>
                </c:pt>
                <c:pt idx="5">
                  <c:v>56.0</c:v>
                </c:pt>
                <c:pt idx="6">
                  <c:v>61.0</c:v>
                </c:pt>
                <c:pt idx="7">
                  <c:v>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04-4FA6-832F-7D7BDA060E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Sheet1!$C$2:$C$9</c:f>
              <c:numCache>
                <c:formatCode>###0</c:formatCode>
                <c:ptCount val="8"/>
                <c:pt idx="0">
                  <c:v>80.0</c:v>
                </c:pt>
                <c:pt idx="1">
                  <c:v>84.37758825241188</c:v>
                </c:pt>
                <c:pt idx="2">
                  <c:v>78.83956752400776</c:v>
                </c:pt>
                <c:pt idx="3">
                  <c:v>60.0</c:v>
                </c:pt>
                <c:pt idx="4">
                  <c:v>85.0</c:v>
                </c:pt>
                <c:pt idx="5">
                  <c:v>52.0</c:v>
                </c:pt>
                <c:pt idx="6">
                  <c:v>58.0</c:v>
                </c:pt>
                <c:pt idx="7">
                  <c:v>79.0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04-4FA6-832F-7D7BDA060E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02787560"/>
        <c:axId val="1803326136"/>
      </c:barChart>
      <c:catAx>
        <c:axId val="180278756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03326136"/>
        <c:crosses val="autoZero"/>
        <c:auto val="1"/>
        <c:lblAlgn val="ctr"/>
        <c:lblOffset val="100"/>
        <c:noMultiLvlLbl val="0"/>
      </c:catAx>
      <c:valAx>
        <c:axId val="1803326136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1802787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22564546528121"/>
          <c:y val="0.0388349514563107"/>
          <c:w val="0.191603836388053"/>
          <c:h val="0.8353080685058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87.0</c:v>
                </c:pt>
                <c:pt idx="1">
                  <c:v>89.0</c:v>
                </c:pt>
                <c:pt idx="2">
                  <c:v>83.0</c:v>
                </c:pt>
                <c:pt idx="3">
                  <c:v>67.0</c:v>
                </c:pt>
                <c:pt idx="4">
                  <c:v>94.0</c:v>
                </c:pt>
                <c:pt idx="5">
                  <c:v>56.0</c:v>
                </c:pt>
                <c:pt idx="6">
                  <c:v>69.0</c:v>
                </c:pt>
                <c:pt idx="7">
                  <c:v>88.0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70-4C22-8FC8-A251929EB4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Serious illness in vital organs of the non-smoker</c:v>
                </c:pt>
                <c:pt idx="1">
                  <c:v>Lung cancer in non-smokers</c:v>
                </c:pt>
                <c:pt idx="2">
                  <c:v>Lung diseases other than cancer in non-smokers</c:v>
                </c:pt>
                <c:pt idx="3">
                  <c:v>Heart disease in non-smokers</c:v>
                </c:pt>
                <c:pt idx="4">
                  <c:v>Lung diseases in children</c:v>
                </c:pt>
                <c:pt idx="5">
                  <c:v>Ear infections in children</c:v>
                </c:pt>
                <c:pt idx="6">
                  <c:v>Sudden-infant-death syndrome</c:v>
                </c:pt>
                <c:pt idx="7">
                  <c:v>Birth of low-weight babies when the pregnant mother has been exposed to cigarette smoke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89.0</c:v>
                </c:pt>
                <c:pt idx="1">
                  <c:v>92.0</c:v>
                </c:pt>
                <c:pt idx="2">
                  <c:v>83.0</c:v>
                </c:pt>
                <c:pt idx="3">
                  <c:v>66.0</c:v>
                </c:pt>
                <c:pt idx="4">
                  <c:v>95.0</c:v>
                </c:pt>
                <c:pt idx="5">
                  <c:v>51.0</c:v>
                </c:pt>
                <c:pt idx="6">
                  <c:v>68.0</c:v>
                </c:pt>
                <c:pt idx="7">
                  <c:v>88.0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70-4C22-8FC8-A251929EB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7985720"/>
        <c:axId val="1767981544"/>
      </c:barChart>
      <c:catAx>
        <c:axId val="176798572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767981544"/>
        <c:crosses val="autoZero"/>
        <c:auto val="1"/>
        <c:lblAlgn val="ctr"/>
        <c:lblOffset val="100"/>
        <c:noMultiLvlLbl val="0"/>
      </c:catAx>
      <c:valAx>
        <c:axId val="1767981544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176798572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621524006709805"/>
          <c:y val="0.884127469677801"/>
          <c:w val="0.357287696328955"/>
          <c:h val="0.078760087783878"/>
        </c:manualLayout>
      </c:layout>
      <c:overlay val="0"/>
      <c:txPr>
        <a:bodyPr/>
        <a:lstStyle/>
        <a:p>
          <a:pPr>
            <a:defRPr lang="vi-VN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89603795934367"/>
          <c:y val="0.0658722591977744"/>
          <c:w val="0.292765708146553"/>
          <c:h val="0.759747505795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95CA09BB-9A5D-4831-8841-8A0F97142457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A2-483A-913C-CE85EAA2624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C8D1941E-064B-4DE9-90E6-8CB5F3ACBFFD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A2-483A-913C-CE85EAA26247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9D604B7A-A183-4129-AC50-319E023245FE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A2-483A-913C-CE85EAA26247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962BF2A4-C364-4F54-8750-674B6D06C481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A2-483A-913C-CE85EAA262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76.15003000262085</c:v>
                </c:pt>
                <c:pt idx="1">
                  <c:v>72.34265527412353</c:v>
                </c:pt>
                <c:pt idx="2">
                  <c:v>86.74222256028102</c:v>
                </c:pt>
                <c:pt idx="3">
                  <c:v>75.30826635565454</c:v>
                </c:pt>
                <c:pt idx="4">
                  <c:v>93.00051553797688</c:v>
                </c:pt>
                <c:pt idx="5">
                  <c:v>92.40046313903506</c:v>
                </c:pt>
                <c:pt idx="6">
                  <c:v>54.647025514905</c:v>
                </c:pt>
                <c:pt idx="7">
                  <c:v>82.39395552851206</c:v>
                </c:pt>
                <c:pt idx="8">
                  <c:v>80.23799261344051</c:v>
                </c:pt>
                <c:pt idx="9">
                  <c:v>85.5404274739495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A2-483A-913C-CE85EAA26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79.6658434852477</c:v>
                </c:pt>
                <c:pt idx="1">
                  <c:v>74.63104536162871</c:v>
                </c:pt>
                <c:pt idx="2">
                  <c:v>83.99640793562641</c:v>
                </c:pt>
                <c:pt idx="3">
                  <c:v>67.29921659911857</c:v>
                </c:pt>
                <c:pt idx="4">
                  <c:v>91.3471423001028</c:v>
                </c:pt>
                <c:pt idx="5">
                  <c:v>92.02419917051671</c:v>
                </c:pt>
                <c:pt idx="6">
                  <c:v>55.23980574493943</c:v>
                </c:pt>
                <c:pt idx="7">
                  <c:v>82.8088998121255</c:v>
                </c:pt>
                <c:pt idx="8">
                  <c:v>74.96307499615973</c:v>
                </c:pt>
                <c:pt idx="9">
                  <c:v>82.75572780659554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0A2-483A-913C-CE85EAA2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8096440"/>
        <c:axId val="1768081832"/>
      </c:barChart>
      <c:catAx>
        <c:axId val="17680964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768081832"/>
        <c:crosses val="autoZero"/>
        <c:auto val="1"/>
        <c:lblAlgn val="ctr"/>
        <c:lblOffset val="100"/>
        <c:noMultiLvlLbl val="0"/>
      </c:catAx>
      <c:valAx>
        <c:axId val="1768081832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176809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6534444700688"/>
          <c:y val="0.846363162788046"/>
          <c:w val="0.297145916383883"/>
          <c:h val="0.06576884144692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848369108219"/>
          <c:y val="0.203672787979967"/>
          <c:w val="0.796658436240129"/>
          <c:h val="0.79632721202003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Không đi học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0.001</c:v>
                </c:pt>
                <c:pt idx="1">
                  <c:v>0.017</c:v>
                </c:pt>
                <c:pt idx="2">
                  <c:v>0.001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8E-4EDF-9D89-0F87375F336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Chưa hoàn tất tiểu học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0.014</c:v>
                </c:pt>
                <c:pt idx="1">
                  <c:v>0.029</c:v>
                </c:pt>
                <c:pt idx="2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8E-4EDF-9D89-0F87375F336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Hoàn tất tiểu học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0.022</c:v>
                </c:pt>
                <c:pt idx="1">
                  <c:v>0.1</c:v>
                </c:pt>
                <c:pt idx="2">
                  <c:v>0.016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8E-4EDF-9D89-0F87375F336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Chưa hoàn tất trung học cơ sở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Sheet1!$B$5:$D$5</c:f>
              <c:numCache>
                <c:formatCode>0%</c:formatCode>
                <c:ptCount val="3"/>
                <c:pt idx="0">
                  <c:v>0.098</c:v>
                </c:pt>
                <c:pt idx="1">
                  <c:v>0.175</c:v>
                </c:pt>
                <c:pt idx="2">
                  <c:v>0.096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8E-4EDF-9D89-0F87375F336C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Hoàn tất trung học cơ sở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Sheet1!$B$6:$D$6</c:f>
              <c:numCache>
                <c:formatCode>0%</c:formatCode>
                <c:ptCount val="3"/>
                <c:pt idx="0">
                  <c:v>0.181</c:v>
                </c:pt>
                <c:pt idx="1">
                  <c:v>0.434</c:v>
                </c:pt>
                <c:pt idx="2">
                  <c:v>0.187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18E-4EDF-9D89-0F87375F336C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Hoàn tất trung học phổ thông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Sheet1!$B$7:$D$7</c:f>
              <c:numCache>
                <c:formatCode>0%</c:formatCode>
                <c:ptCount val="3"/>
                <c:pt idx="0">
                  <c:v>0.442</c:v>
                </c:pt>
                <c:pt idx="1">
                  <c:v>0.224</c:v>
                </c:pt>
                <c:pt idx="2">
                  <c:v>0.451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18E-4EDF-9D89-0F87375F336C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Hoàn tất cao đẳng/đại học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Sheet1!$B$8:$D$8</c:f>
              <c:numCache>
                <c:formatCode>0%</c:formatCode>
                <c:ptCount val="3"/>
                <c:pt idx="0">
                  <c:v>0.224</c:v>
                </c:pt>
                <c:pt idx="1">
                  <c:v>0.021</c:v>
                </c:pt>
                <c:pt idx="2">
                  <c:v>0.224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18E-4EDF-9D89-0F87375F336C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Hoàn tất trên đại học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8E-4EDF-9D89-0F87375F33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Sheet1!$B$9:$D$9</c:f>
              <c:numCache>
                <c:formatCode>0%</c:formatCode>
                <c:ptCount val="3"/>
                <c:pt idx="0">
                  <c:v>0.017</c:v>
                </c:pt>
                <c:pt idx="1">
                  <c:v>0.001</c:v>
                </c:pt>
                <c:pt idx="2">
                  <c:v>0.014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18E-4EDF-9D89-0F87375F33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2039455400"/>
        <c:axId val="1786711064"/>
      </c:barChart>
      <c:catAx>
        <c:axId val="203945540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786711064"/>
        <c:crosses val="autoZero"/>
        <c:auto val="1"/>
        <c:lblAlgn val="ctr"/>
        <c:lblOffset val="100"/>
        <c:noMultiLvlLbl val="0"/>
      </c:catAx>
      <c:valAx>
        <c:axId val="17867110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39455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42284887626452"/>
          <c:y val="0.194137736121883"/>
          <c:w val="0.233015081608635"/>
          <c:h val="0.762456587751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710667901046859"/>
          <c:y val="0.0658722591977744"/>
          <c:w val="0.27170144929735"/>
          <c:h val="0.7078074750115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C469919F-C5B1-47A3-B7BA-CDB77A4FAE76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B0-451A-9C4B-D0330115A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68.0</c:v>
                </c:pt>
                <c:pt idx="1">
                  <c:v>68.0</c:v>
                </c:pt>
                <c:pt idx="2">
                  <c:v>84.0</c:v>
                </c:pt>
                <c:pt idx="3">
                  <c:v>70.0</c:v>
                </c:pt>
                <c:pt idx="4">
                  <c:v>91.0</c:v>
                </c:pt>
                <c:pt idx="5">
                  <c:v>91.0</c:v>
                </c:pt>
                <c:pt idx="6">
                  <c:v>48.0</c:v>
                </c:pt>
                <c:pt idx="7">
                  <c:v>77.0</c:v>
                </c:pt>
                <c:pt idx="8">
                  <c:v>75.0</c:v>
                </c:pt>
                <c:pt idx="9">
                  <c:v>81.0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B0-451A-9C4B-D0330115AF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73.0</c:v>
                </c:pt>
                <c:pt idx="1">
                  <c:v>69.0</c:v>
                </c:pt>
                <c:pt idx="2">
                  <c:v>82.0</c:v>
                </c:pt>
                <c:pt idx="3">
                  <c:v>60.0</c:v>
                </c:pt>
                <c:pt idx="4">
                  <c:v>89.0</c:v>
                </c:pt>
                <c:pt idx="5">
                  <c:v>91.01318903630657</c:v>
                </c:pt>
                <c:pt idx="6">
                  <c:v>48.0</c:v>
                </c:pt>
                <c:pt idx="7">
                  <c:v>79.0</c:v>
                </c:pt>
                <c:pt idx="8">
                  <c:v>69.0</c:v>
                </c:pt>
                <c:pt idx="9">
                  <c:v>79.0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B0-451A-9C4B-D0330115A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1281800"/>
        <c:axId val="-2101302504"/>
      </c:barChart>
      <c:catAx>
        <c:axId val="-210128180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101302504"/>
        <c:crosses val="autoZero"/>
        <c:auto val="1"/>
        <c:lblAlgn val="ctr"/>
        <c:lblOffset val="100"/>
        <c:noMultiLvlLbl val="0"/>
      </c:catAx>
      <c:valAx>
        <c:axId val="-2101302504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101281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120278443456"/>
          <c:y val="0.801778429523648"/>
          <c:w val="0.236078169576629"/>
          <c:h val="0.0397621861523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32322216751238"/>
          <c:y val="0.0329430125805114"/>
          <c:w val="0.363332209307216"/>
          <c:h val="0.8911386100311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2D35D6F7-0B32-4A08-A9B7-7C6517410B6C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C18-416B-AD28-E5EA366DFD40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D941E349-3B8F-41B6-97BE-DBC8941597B8}" type="VALUE">
                      <a:rPr lang="en-US" smtClean="0"/>
                      <a:pPr/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</a:rPr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18-416B-AD28-E5EA366DFD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84.0</c:v>
                </c:pt>
                <c:pt idx="1">
                  <c:v>76.0</c:v>
                </c:pt>
                <c:pt idx="2">
                  <c:v>90.0</c:v>
                </c:pt>
                <c:pt idx="3">
                  <c:v>81.0</c:v>
                </c:pt>
                <c:pt idx="4">
                  <c:v>95.0</c:v>
                </c:pt>
                <c:pt idx="5">
                  <c:v>94.0</c:v>
                </c:pt>
                <c:pt idx="6">
                  <c:v>61.0</c:v>
                </c:pt>
                <c:pt idx="7">
                  <c:v>88.0</c:v>
                </c:pt>
                <c:pt idx="8">
                  <c:v>86.0</c:v>
                </c:pt>
                <c:pt idx="9">
                  <c:v>90.0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18-416B-AD28-E5EA366DFD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68.0</c:v>
                </c:pt>
                <c:pt idx="1">
                  <c:v>68.0</c:v>
                </c:pt>
                <c:pt idx="2">
                  <c:v>84.0</c:v>
                </c:pt>
                <c:pt idx="3">
                  <c:v>70.0</c:v>
                </c:pt>
                <c:pt idx="4">
                  <c:v>91.0</c:v>
                </c:pt>
                <c:pt idx="5">
                  <c:v>91.01318903630657</c:v>
                </c:pt>
                <c:pt idx="6">
                  <c:v>48.0</c:v>
                </c:pt>
                <c:pt idx="7">
                  <c:v>77.0</c:v>
                </c:pt>
                <c:pt idx="8">
                  <c:v>75.0</c:v>
                </c:pt>
                <c:pt idx="9">
                  <c:v>81.0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18-416B-AD28-E5EA366DF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7881160"/>
        <c:axId val="2037883880"/>
      </c:barChart>
      <c:catAx>
        <c:axId val="203788116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37883880"/>
        <c:crosses val="autoZero"/>
        <c:auto val="1"/>
        <c:lblAlgn val="ctr"/>
        <c:lblOffset val="100"/>
        <c:noMultiLvlLbl val="0"/>
      </c:catAx>
      <c:valAx>
        <c:axId val="2037883880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2037881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8277104677766"/>
          <c:y val="0.0658722591977744"/>
          <c:w val="0.956541765958459"/>
          <c:h val="0.8911386100311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95CA09BB-9A5D-4831-8841-8A0F97142457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75-41EB-A6E3-72CBF194BD2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C8D1941E-064B-4DE9-90E6-8CB5F3ACBFFD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75-41EB-A6E3-72CBF194BD2A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9D604B7A-A183-4129-AC50-319E023245FE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475-41EB-A6E3-72CBF194BD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76.15003000262085</c:v>
                </c:pt>
                <c:pt idx="1">
                  <c:v>72.34265527412353</c:v>
                </c:pt>
                <c:pt idx="2">
                  <c:v>86.74222256028102</c:v>
                </c:pt>
                <c:pt idx="3">
                  <c:v>75.30826635565454</c:v>
                </c:pt>
                <c:pt idx="4">
                  <c:v>93.00051553797688</c:v>
                </c:pt>
                <c:pt idx="5">
                  <c:v>92.40046313903506</c:v>
                </c:pt>
                <c:pt idx="6">
                  <c:v>54.647025514905</c:v>
                </c:pt>
                <c:pt idx="7">
                  <c:v>82.39395552851206</c:v>
                </c:pt>
                <c:pt idx="8">
                  <c:v>80.23799261344051</c:v>
                </c:pt>
                <c:pt idx="9">
                  <c:v>85.5404274739495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475-41EB-A6E3-72CBF194BD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- awareness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79.6658434852477</c:v>
                </c:pt>
                <c:pt idx="1">
                  <c:v>74.63104536162871</c:v>
                </c:pt>
                <c:pt idx="2">
                  <c:v>83.99640793562641</c:v>
                </c:pt>
                <c:pt idx="3">
                  <c:v>67.29921659911857</c:v>
                </c:pt>
                <c:pt idx="4">
                  <c:v>91.3471423001028</c:v>
                </c:pt>
                <c:pt idx="5">
                  <c:v>92.02419917051671</c:v>
                </c:pt>
                <c:pt idx="6">
                  <c:v>55.23980574493943</c:v>
                </c:pt>
                <c:pt idx="7">
                  <c:v>82.8088998121255</c:v>
                </c:pt>
                <c:pt idx="8">
                  <c:v>74.96307499615973</c:v>
                </c:pt>
                <c:pt idx="9">
                  <c:v>82.75572780659554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75-41EB-A6E3-72CBF194B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0838904"/>
        <c:axId val="-2040868984"/>
      </c:barChart>
      <c:catAx>
        <c:axId val="-2040838904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-2040868984"/>
        <c:crosses val="autoZero"/>
        <c:auto val="1"/>
        <c:lblAlgn val="ctr"/>
        <c:lblOffset val="100"/>
        <c:noMultiLvlLbl val="0"/>
      </c:catAx>
      <c:valAx>
        <c:axId val="-2040868984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040838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710667901046859"/>
          <c:y val="0.0658722591977744"/>
          <c:w val="0.27170144929735"/>
          <c:h val="0.7078074750115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C469919F-C5B1-47A3-B7BA-CDB77A4FAE76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B0-451A-9C4B-D0330115A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86.0</c:v>
                </c:pt>
                <c:pt idx="1">
                  <c:v>70.0</c:v>
                </c:pt>
                <c:pt idx="2">
                  <c:v>92.0</c:v>
                </c:pt>
                <c:pt idx="3">
                  <c:v>76.0</c:v>
                </c:pt>
                <c:pt idx="4">
                  <c:v>98.0</c:v>
                </c:pt>
                <c:pt idx="5">
                  <c:v>99.0</c:v>
                </c:pt>
                <c:pt idx="6">
                  <c:v>62.0</c:v>
                </c:pt>
                <c:pt idx="7">
                  <c:v>93.0</c:v>
                </c:pt>
                <c:pt idx="8">
                  <c:v>76.0</c:v>
                </c:pt>
                <c:pt idx="9">
                  <c:v>93.0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B0-451A-9C4B-D0330115AF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86.0</c:v>
                </c:pt>
                <c:pt idx="1">
                  <c:v>74.0</c:v>
                </c:pt>
                <c:pt idx="2">
                  <c:v>90.0</c:v>
                </c:pt>
                <c:pt idx="3">
                  <c:v>72.0</c:v>
                </c:pt>
                <c:pt idx="4">
                  <c:v>98.0</c:v>
                </c:pt>
                <c:pt idx="5">
                  <c:v>98.0</c:v>
                </c:pt>
                <c:pt idx="6">
                  <c:v>59.0</c:v>
                </c:pt>
                <c:pt idx="7">
                  <c:v>84.0</c:v>
                </c:pt>
                <c:pt idx="8">
                  <c:v>72.0</c:v>
                </c:pt>
                <c:pt idx="9">
                  <c:v>90.0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B0-451A-9C4B-D0330115A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8267048"/>
        <c:axId val="1768234616"/>
      </c:barChart>
      <c:catAx>
        <c:axId val="17682670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768234616"/>
        <c:crosses val="autoZero"/>
        <c:auto val="1"/>
        <c:lblAlgn val="ctr"/>
        <c:lblOffset val="100"/>
        <c:noMultiLvlLbl val="0"/>
      </c:catAx>
      <c:valAx>
        <c:axId val="1768234616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1768267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120278443456"/>
          <c:y val="0.801778429523648"/>
          <c:w val="0.236078169576629"/>
          <c:h val="0.0397621861523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8277104677766"/>
          <c:y val="0.0658722591977744"/>
          <c:w val="0.956541765958459"/>
          <c:h val="0.8911386100311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C469919F-C5B1-47A3-B7BA-CDB77A4FAE76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A84-4B4A-865E-D9937876C1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68.0</c:v>
                </c:pt>
                <c:pt idx="1">
                  <c:v>68.0</c:v>
                </c:pt>
                <c:pt idx="2">
                  <c:v>84.0</c:v>
                </c:pt>
                <c:pt idx="3">
                  <c:v>70.0</c:v>
                </c:pt>
                <c:pt idx="4">
                  <c:v>91.0</c:v>
                </c:pt>
                <c:pt idx="5">
                  <c:v>91.0</c:v>
                </c:pt>
                <c:pt idx="6">
                  <c:v>48.0</c:v>
                </c:pt>
                <c:pt idx="7">
                  <c:v>77.0</c:v>
                </c:pt>
                <c:pt idx="8">
                  <c:v>75.0</c:v>
                </c:pt>
                <c:pt idx="9">
                  <c:v>81.0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A84-4B4A-865E-D9937876C1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- awareness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73.0</c:v>
                </c:pt>
                <c:pt idx="1">
                  <c:v>69.0</c:v>
                </c:pt>
                <c:pt idx="2">
                  <c:v>82.0</c:v>
                </c:pt>
                <c:pt idx="3">
                  <c:v>60.0</c:v>
                </c:pt>
                <c:pt idx="4">
                  <c:v>89.0</c:v>
                </c:pt>
                <c:pt idx="5">
                  <c:v>91.01318903630657</c:v>
                </c:pt>
                <c:pt idx="6">
                  <c:v>48.0</c:v>
                </c:pt>
                <c:pt idx="7">
                  <c:v>79.0</c:v>
                </c:pt>
                <c:pt idx="8">
                  <c:v>69.0</c:v>
                </c:pt>
                <c:pt idx="9">
                  <c:v>79.0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84-4B4A-865E-D9937876C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8410184"/>
        <c:axId val="1767941688"/>
      </c:barChart>
      <c:catAx>
        <c:axId val="1768410184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767941688"/>
        <c:crosses val="autoZero"/>
        <c:auto val="1"/>
        <c:lblAlgn val="ctr"/>
        <c:lblOffset val="100"/>
        <c:noMultiLvlLbl val="0"/>
      </c:catAx>
      <c:valAx>
        <c:axId val="1767941688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176841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710667901046859"/>
          <c:y val="0.0658722591977744"/>
          <c:w val="0.27170144929735"/>
          <c:h val="0.7078074750115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C469919F-C5B1-47A3-B7BA-CDB77A4FAE76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B0-451A-9C4B-D0330115A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82.0</c:v>
                </c:pt>
                <c:pt idx="1">
                  <c:v>65.0</c:v>
                </c:pt>
                <c:pt idx="2">
                  <c:v>90.0</c:v>
                </c:pt>
                <c:pt idx="3">
                  <c:v>73.0</c:v>
                </c:pt>
                <c:pt idx="4">
                  <c:v>98.0</c:v>
                </c:pt>
                <c:pt idx="5">
                  <c:v>98.0</c:v>
                </c:pt>
                <c:pt idx="6">
                  <c:v>60.0</c:v>
                </c:pt>
                <c:pt idx="7">
                  <c:v>89.0</c:v>
                </c:pt>
                <c:pt idx="8">
                  <c:v>72.0</c:v>
                </c:pt>
                <c:pt idx="9">
                  <c:v>91.0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B0-451A-9C4B-D0330115AF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83.0</c:v>
                </c:pt>
                <c:pt idx="1">
                  <c:v>71.0</c:v>
                </c:pt>
                <c:pt idx="2">
                  <c:v>88.0</c:v>
                </c:pt>
                <c:pt idx="3">
                  <c:v>67.0</c:v>
                </c:pt>
                <c:pt idx="4">
                  <c:v>97.0</c:v>
                </c:pt>
                <c:pt idx="5">
                  <c:v>97.0</c:v>
                </c:pt>
                <c:pt idx="6">
                  <c:v>55.0</c:v>
                </c:pt>
                <c:pt idx="7">
                  <c:v>85.0</c:v>
                </c:pt>
                <c:pt idx="8">
                  <c:v>69.0</c:v>
                </c:pt>
                <c:pt idx="9">
                  <c:v>89.0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B0-451A-9C4B-D0330115A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1153048"/>
        <c:axId val="-2101149640"/>
      </c:barChart>
      <c:catAx>
        <c:axId val="-2101153048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101149640"/>
        <c:crosses val="autoZero"/>
        <c:auto val="1"/>
        <c:lblAlgn val="ctr"/>
        <c:lblOffset val="100"/>
        <c:noMultiLvlLbl val="0"/>
      </c:catAx>
      <c:valAx>
        <c:axId val="-2101149640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101153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120278443456"/>
          <c:y val="0.801778429523648"/>
          <c:w val="0.236078169576629"/>
          <c:h val="0.0397621861523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8277104677766"/>
          <c:y val="0.0658722591977744"/>
          <c:w val="0.956541765958459"/>
          <c:h val="0.8911386100311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2D35D6F7-0B32-4A08-A9B7-7C6517410B6C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AC-4735-BFD7-837B16723D52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D941E349-3B8F-41B6-97BE-DBC8941597B8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AC-4735-BFD7-837B16723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84.0</c:v>
                </c:pt>
                <c:pt idx="1">
                  <c:v>76.0</c:v>
                </c:pt>
                <c:pt idx="2">
                  <c:v>90.0</c:v>
                </c:pt>
                <c:pt idx="3">
                  <c:v>81.0</c:v>
                </c:pt>
                <c:pt idx="4">
                  <c:v>95.0</c:v>
                </c:pt>
                <c:pt idx="5">
                  <c:v>94.0</c:v>
                </c:pt>
                <c:pt idx="6">
                  <c:v>61.0</c:v>
                </c:pt>
                <c:pt idx="7">
                  <c:v>88.0</c:v>
                </c:pt>
                <c:pt idx="8">
                  <c:v>86.0</c:v>
                </c:pt>
                <c:pt idx="9">
                  <c:v>90.0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4AC-4735-BFD7-837B16723D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- awareness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Tobacco smoke causes mouth cancer in smokers</c:v>
                </c:pt>
                <c:pt idx="1">
                  <c:v>Smoking affects the heart by causing heart disease</c:v>
                </c:pt>
                <c:pt idx="2">
                  <c:v>Smoking causes throat cancer in smokers</c:v>
                </c:pt>
                <c:pt idx="3">
                  <c:v>Smoking causes damage to nearly every organ in the body</c:v>
                </c:pt>
                <c:pt idx="4">
                  <c:v>Tobacco smoke causes lung disease in smokers</c:v>
                </c:pt>
                <c:pt idx="5">
                  <c:v>Smoking leads to foul breath and rotten teeth</c:v>
                </c:pt>
                <c:pt idx="6">
                  <c:v>Smoking causes damage to the brain</c:v>
                </c:pt>
                <c:pt idx="7">
                  <c:v>Smoking around children exposes them to thousands of dangerous chemicals and poisons</c:v>
                </c:pt>
                <c:pt idx="8">
                  <c:v>Smoking leads to a slow and painful death</c:v>
                </c:pt>
                <c:pt idx="9">
                  <c:v>Tobacco smoke is very harmful to the fetus and young children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68.0</c:v>
                </c:pt>
                <c:pt idx="1">
                  <c:v>68.0</c:v>
                </c:pt>
                <c:pt idx="2">
                  <c:v>84.0</c:v>
                </c:pt>
                <c:pt idx="3">
                  <c:v>70.0</c:v>
                </c:pt>
                <c:pt idx="4">
                  <c:v>91.0</c:v>
                </c:pt>
                <c:pt idx="5">
                  <c:v>91.01318903630657</c:v>
                </c:pt>
                <c:pt idx="6">
                  <c:v>48.0</c:v>
                </c:pt>
                <c:pt idx="7">
                  <c:v>77.0</c:v>
                </c:pt>
                <c:pt idx="8">
                  <c:v>75.0</c:v>
                </c:pt>
                <c:pt idx="9">
                  <c:v>81.0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4AC-4735-BFD7-837B16723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0957432"/>
        <c:axId val="-2100954456"/>
      </c:barChart>
      <c:catAx>
        <c:axId val="-21009574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-2100954456"/>
        <c:crosses val="autoZero"/>
        <c:auto val="1"/>
        <c:lblAlgn val="ctr"/>
        <c:lblOffset val="100"/>
        <c:noMultiLvlLbl val="0"/>
      </c:catAx>
      <c:valAx>
        <c:axId val="-2100954456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100957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710667901046859"/>
          <c:y val="0.0658722591977744"/>
          <c:w val="0.27170144929735"/>
          <c:h val="0.70780747501158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fld id="{C469919F-C5B1-47A3-B7BA-CDB77A4FAE76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B0-451A-9C4B-D0330115A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Sheet1!$B$2:$B$11</c:f>
              <c:numCache>
                <c:formatCode>###0</c:formatCode>
                <c:ptCount val="10"/>
                <c:pt idx="0">
                  <c:v>90.0</c:v>
                </c:pt>
                <c:pt idx="1">
                  <c:v>75.0</c:v>
                </c:pt>
                <c:pt idx="2">
                  <c:v>94.0</c:v>
                </c:pt>
                <c:pt idx="3">
                  <c:v>79.0</c:v>
                </c:pt>
                <c:pt idx="4">
                  <c:v>99.0</c:v>
                </c:pt>
                <c:pt idx="5">
                  <c:v>99.0</c:v>
                </c:pt>
                <c:pt idx="6">
                  <c:v>65.0</c:v>
                </c:pt>
                <c:pt idx="7">
                  <c:v>96.0</c:v>
                </c:pt>
                <c:pt idx="8">
                  <c:v>80.0</c:v>
                </c:pt>
                <c:pt idx="9">
                  <c:v>95.0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B0-451A-9C4B-D0330115AF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Hút thuốc lá gây ra bệnh ung thư miệng cho người hút </c:v>
                </c:pt>
                <c:pt idx="1">
                  <c:v>Hút thuốc ảnh hưởng đến tim vì nó gây ra các bệnh về tim  </c:v>
                </c:pt>
                <c:pt idx="2">
                  <c:v>Hút thuốc gây ung thư vòm họng cho người hút</c:v>
                </c:pt>
                <c:pt idx="3">
                  <c:v>Hút thuốc có thể hủy hoại gần như mọi cơ quan trong cơ thể</c:v>
                </c:pt>
                <c:pt idx="4">
                  <c:v>Hút thuốc lá gây các bệnh về phổi cho người hút</c:v>
                </c:pt>
                <c:pt idx="5">
                  <c:v>Hút thuốc gây hơi thở có mùi khó chịu và gây vàng răng</c:v>
                </c:pt>
                <c:pt idx="6">
                  <c:v>Hút thuốc có thể phá hủy não bộ</c:v>
                </c:pt>
                <c:pt idx="7">
                  <c:v>Hút thuốc gần trẻ em làm trẻ em bị hấp thụ hàng ngàn chất hóa học và chất độc nguy hiểm</c:v>
                </c:pt>
                <c:pt idx="8">
                  <c:v>Hút thuốc dẫn đến cái chết chậm và đau đớn</c:v>
                </c:pt>
                <c:pt idx="9">
                  <c:v>Hút thuốc lá rất có hại cho bào thai và trẻ nhỏ</c:v>
                </c:pt>
              </c:strCache>
            </c:strRef>
          </c:cat>
          <c:val>
            <c:numRef>
              <c:f>Sheet1!$C$2:$C$11</c:f>
              <c:numCache>
                <c:formatCode>###0</c:formatCode>
                <c:ptCount val="10"/>
                <c:pt idx="0">
                  <c:v>90.0</c:v>
                </c:pt>
                <c:pt idx="1">
                  <c:v>77.0</c:v>
                </c:pt>
                <c:pt idx="2">
                  <c:v>92.0</c:v>
                </c:pt>
                <c:pt idx="3">
                  <c:v>77.0</c:v>
                </c:pt>
                <c:pt idx="4">
                  <c:v>98.0</c:v>
                </c:pt>
                <c:pt idx="5">
                  <c:v>99.0</c:v>
                </c:pt>
                <c:pt idx="6">
                  <c:v>62.0</c:v>
                </c:pt>
                <c:pt idx="7">
                  <c:v>90.0</c:v>
                </c:pt>
                <c:pt idx="8">
                  <c:v>81.0</c:v>
                </c:pt>
                <c:pt idx="9">
                  <c:v>94.0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B0-451A-9C4B-D0330115A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1046632"/>
        <c:axId val="-2101043160"/>
      </c:barChart>
      <c:catAx>
        <c:axId val="-2101046632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101043160"/>
        <c:crosses val="autoZero"/>
        <c:auto val="1"/>
        <c:lblAlgn val="ctr"/>
        <c:lblOffset val="100"/>
        <c:noMultiLvlLbl val="0"/>
      </c:catAx>
      <c:valAx>
        <c:axId val="-2101043160"/>
        <c:scaling>
          <c:orientation val="minMax"/>
          <c:max val="100.0"/>
          <c:min val="0.0"/>
        </c:scaling>
        <c:delete val="1"/>
        <c:axPos val="t"/>
        <c:numFmt formatCode="###0" sourceLinked="1"/>
        <c:majorTickMark val="out"/>
        <c:minorTickMark val="none"/>
        <c:tickLblPos val="nextTo"/>
        <c:crossAx val="-210104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3120278443456"/>
          <c:y val="0.801778429523648"/>
          <c:w val="0.236078169576629"/>
          <c:h val="0.0397621861523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75401484577558"/>
          <c:y val="0.0987659825444492"/>
          <c:w val="0.229337859696535"/>
          <c:h val="0.7029483532595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Việc tiếp xúc khói thuốc của người khác (hút thuốc thụ động) gây ra những bệnh nghiêm trọng cho người không hút thuốc</c:v>
                </c:pt>
                <c:pt idx="1">
                  <c:v>Việc tiếp xúc khói thuốc của người khác (hút thuốc thụ động) gây ra tác hại cho sức khỏe của những trẻ em khi chúng hít phải nó</c:v>
                </c:pt>
                <c:pt idx="2">
                  <c:v>Tôi lo lắng sức khỏe của tôi khi ai đó hút thuốc cạnh tôi</c:v>
                </c:pt>
                <c:pt idx="3">
                  <c:v>Cha mẹ không nên để trẻ em hít phải khói thuốc</c:v>
                </c:pt>
                <c:pt idx="4">
                  <c:v>Những Người Hút Thuốc không nên để cho người khác hít phải khói thuốc của mình.</c:v>
                </c:pt>
                <c:pt idx="5">
                  <c:v>Hút thuốc gây ra những bệnh nghiêm trọng cho những Người Hút Thuốc. </c:v>
                </c:pt>
                <c:pt idx="6">
                  <c:v>[Người Hút Thuốc] Những người quan trọng đối với tôi cho rằng tôi không nên hút thuốc </c:v>
                </c:pt>
                <c:pt idx="7">
                  <c:v>[Người Hút Thuốc] Sức khỏe của tôi sẽ được cải thiện nếu tôi bỏ hút thuốc 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87.0</c:v>
                </c:pt>
                <c:pt idx="1">
                  <c:v>87.0</c:v>
                </c:pt>
                <c:pt idx="2">
                  <c:v>74.0</c:v>
                </c:pt>
                <c:pt idx="3">
                  <c:v>92.0</c:v>
                </c:pt>
                <c:pt idx="4">
                  <c:v>86.0</c:v>
                </c:pt>
                <c:pt idx="5">
                  <c:v>83.0</c:v>
                </c:pt>
                <c:pt idx="6">
                  <c:v>79.0</c:v>
                </c:pt>
                <c:pt idx="7">
                  <c:v>65.0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4A-4800-BAFA-7932977B1F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Việc tiếp xúc khói thuốc của người khác (hút thuốc thụ động) gây ra những bệnh nghiêm trọng cho người không hút thuốc</c:v>
                </c:pt>
                <c:pt idx="1">
                  <c:v>Việc tiếp xúc khói thuốc của người khác (hút thuốc thụ động) gây ra tác hại cho sức khỏe của những trẻ em khi chúng hít phải nó</c:v>
                </c:pt>
                <c:pt idx="2">
                  <c:v>Tôi lo lắng sức khỏe của tôi khi ai đó hút thuốc cạnh tôi</c:v>
                </c:pt>
                <c:pt idx="3">
                  <c:v>Cha mẹ không nên để trẻ em hít phải khói thuốc</c:v>
                </c:pt>
                <c:pt idx="4">
                  <c:v>Những Người Hút Thuốc không nên để cho người khác hít phải khói thuốc của mình.</c:v>
                </c:pt>
                <c:pt idx="5">
                  <c:v>Hút thuốc gây ra những bệnh nghiêm trọng cho những Người Hút Thuốc. </c:v>
                </c:pt>
                <c:pt idx="6">
                  <c:v>[Người Hút Thuốc] Những người quan trọng đối với tôi cho rằng tôi không nên hút thuốc </c:v>
                </c:pt>
                <c:pt idx="7">
                  <c:v>[Người Hút Thuốc] Sức khỏe của tôi sẽ được cải thiện nếu tôi bỏ hút thuốc 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82.0</c:v>
                </c:pt>
                <c:pt idx="1">
                  <c:v>85.0</c:v>
                </c:pt>
                <c:pt idx="2">
                  <c:v>70.0</c:v>
                </c:pt>
                <c:pt idx="3">
                  <c:v>90.0</c:v>
                </c:pt>
                <c:pt idx="4">
                  <c:v>79.0</c:v>
                </c:pt>
                <c:pt idx="5">
                  <c:v>80.0</c:v>
                </c:pt>
                <c:pt idx="6">
                  <c:v>72.0</c:v>
                </c:pt>
                <c:pt idx="7">
                  <c:v>62.0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D4A-4800-BAFA-7932977B1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0867144"/>
        <c:axId val="-2100863736"/>
      </c:barChart>
      <c:catAx>
        <c:axId val="-21008671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-2100863736"/>
        <c:crosses val="autoZero"/>
        <c:auto val="1"/>
        <c:lblAlgn val="ctr"/>
        <c:lblOffset val="100"/>
        <c:noMultiLvlLbl val="0"/>
      </c:catAx>
      <c:valAx>
        <c:axId val="-2100863736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-2100867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2791688632753"/>
          <c:y val="0.812250151333735"/>
          <c:w val="0.226335328123847"/>
          <c:h val="0.05344473294280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39588731853669"/>
          <c:y val="0.0314061384725199"/>
          <c:w val="0.33709383306419"/>
          <c:h val="0.9000713775874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 It would improve my health if I quit smoking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91.0</c:v>
                </c:pt>
                <c:pt idx="1">
                  <c:v>93.0</c:v>
                </c:pt>
                <c:pt idx="2">
                  <c:v>80.0</c:v>
                </c:pt>
                <c:pt idx="3">
                  <c:v>92.0</c:v>
                </c:pt>
                <c:pt idx="4">
                  <c:v>93.0</c:v>
                </c:pt>
                <c:pt idx="5">
                  <c:v>89.0</c:v>
                </c:pt>
                <c:pt idx="6">
                  <c:v>81.0</c:v>
                </c:pt>
                <c:pt idx="7">
                  <c:v>77.0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A8-48BF-AD27-4918E9717C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 It would improve my health if I quit smoking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88.0</c:v>
                </c:pt>
                <c:pt idx="1">
                  <c:v>92.0</c:v>
                </c:pt>
                <c:pt idx="2">
                  <c:v>72.0</c:v>
                </c:pt>
                <c:pt idx="3">
                  <c:v>84.0</c:v>
                </c:pt>
                <c:pt idx="4">
                  <c:v>94.0</c:v>
                </c:pt>
                <c:pt idx="5">
                  <c:v>84.0</c:v>
                </c:pt>
                <c:pt idx="6">
                  <c:v>82.0</c:v>
                </c:pt>
                <c:pt idx="7">
                  <c:v>74.0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A8-48BF-AD27-4918E9717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00539224"/>
        <c:axId val="-2100536248"/>
      </c:barChart>
      <c:catAx>
        <c:axId val="-21005392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100536248"/>
        <c:crosses val="autoZero"/>
        <c:auto val="1"/>
        <c:lblAlgn val="ctr"/>
        <c:lblOffset val="100"/>
        <c:noMultiLvlLbl val="0"/>
      </c:catAx>
      <c:valAx>
        <c:axId val="-2100536248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-2100539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28286787566807"/>
          <c:y val="0.92284180899848"/>
          <c:w val="0.371713212433191"/>
          <c:h val="0.07659139308638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5848369108219"/>
          <c:y val="0.203672787979967"/>
          <c:w val="0.796658436240129"/>
          <c:h val="0.796327212020035"/>
        </c:manualLayout>
      </c:layout>
      <c:barChart>
        <c:barDir val="col"/>
        <c:grouping val="percentStacked"/>
        <c:varyColors val="0"/>
        <c:ser>
          <c:idx val="5"/>
          <c:order val="0"/>
          <c:tx>
            <c:strRef>
              <c:f>Sheet1!$A$7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Sheet1!$B$7:$D$7</c:f>
              <c:numCache>
                <c:formatCode>0%</c:formatCode>
                <c:ptCount val="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9-4681-9F3C-27A17869FECF}"/>
            </c:ext>
          </c:extLst>
        </c:ser>
        <c:ser>
          <c:idx val="4"/>
          <c:order val="1"/>
          <c:tx>
            <c:strRef>
              <c:f>Sheet1!$A$6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Sheet1!$B$6:$D$6</c:f>
              <c:numCache>
                <c:formatCode>0%</c:formatCode>
                <c:ptCount val="3"/>
                <c:pt idx="0">
                  <c:v>0.001</c:v>
                </c:pt>
                <c:pt idx="1">
                  <c:v>0.002</c:v>
                </c:pt>
                <c:pt idx="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A9-4681-9F3C-27A17869FECF}"/>
            </c:ext>
          </c:extLst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Sheet1!$B$5:$D$5</c:f>
              <c:numCache>
                <c:formatCode>0%</c:formatCode>
                <c:ptCount val="3"/>
                <c:pt idx="0">
                  <c:v>0.1</c:v>
                </c:pt>
                <c:pt idx="1">
                  <c:v>0.11</c:v>
                </c:pt>
                <c:pt idx="2">
                  <c:v>0.091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A9-4681-9F3C-27A17869FECF}"/>
            </c:ext>
          </c:extLst>
        </c:ser>
        <c:ser>
          <c:idx val="2"/>
          <c:order val="3"/>
          <c:tx>
            <c:strRef>
              <c:f>Sheet1!$A$4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Sheet1!$B$4:$D$4</c:f>
              <c:numCache>
                <c:formatCode>0%</c:formatCode>
                <c:ptCount val="3"/>
                <c:pt idx="0">
                  <c:v>0.323</c:v>
                </c:pt>
                <c:pt idx="1">
                  <c:v>0.337</c:v>
                </c:pt>
                <c:pt idx="2">
                  <c:v>0.309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1A9-4681-9F3C-27A17869FECF}"/>
            </c:ext>
          </c:extLst>
        </c:ser>
        <c:ser>
          <c:idx val="1"/>
          <c:order val="4"/>
          <c:tx>
            <c:strRef>
              <c:f>Sheet1!$A$3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Sheet1!$B$3:$D$3</c:f>
              <c:numCache>
                <c:formatCode>0%</c:formatCode>
                <c:ptCount val="3"/>
                <c:pt idx="0">
                  <c:v>0.447</c:v>
                </c:pt>
                <c:pt idx="1">
                  <c:v>0.435</c:v>
                </c:pt>
                <c:pt idx="2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1A9-4681-9F3C-27A17869FECF}"/>
            </c:ext>
          </c:extLst>
        </c:ser>
        <c:ser>
          <c:idx val="0"/>
          <c:order val="5"/>
          <c:tx>
            <c:strRef>
              <c:f>Sheet1!$A$2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Sheet1!$B$2:$D$2</c:f>
              <c:numCache>
                <c:formatCode>0%</c:formatCode>
                <c:ptCount val="3"/>
                <c:pt idx="0">
                  <c:v>0.128</c:v>
                </c:pt>
                <c:pt idx="1">
                  <c:v>0.116</c:v>
                </c:pt>
                <c:pt idx="2">
                  <c:v>0.14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1A9-4681-9F3C-27A17869FE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-2083965304"/>
        <c:axId val="-2016191112"/>
      </c:barChart>
      <c:catAx>
        <c:axId val="-208396530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2016191112"/>
        <c:crosses val="autoZero"/>
        <c:auto val="1"/>
        <c:lblAlgn val="ctr"/>
        <c:lblOffset val="100"/>
        <c:noMultiLvlLbl val="0"/>
      </c:catAx>
      <c:valAx>
        <c:axId val="-20161911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2083965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0574280260873764"/>
          <c:y val="0.320274736108738"/>
          <c:w val="0.038487087238365"/>
          <c:h val="0.418629474320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8277104677766"/>
          <c:y val="0.0658722591977744"/>
          <c:w val="0.956541765958459"/>
          <c:h val="0.8911386100311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(or passive smoking)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 [SMOKERS]: It would improve my health if I quit smoking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87.0</c:v>
                </c:pt>
                <c:pt idx="1">
                  <c:v>87.0</c:v>
                </c:pt>
                <c:pt idx="2">
                  <c:v>74.0</c:v>
                </c:pt>
                <c:pt idx="3">
                  <c:v>92.0</c:v>
                </c:pt>
                <c:pt idx="4">
                  <c:v>86.0</c:v>
                </c:pt>
                <c:pt idx="5">
                  <c:v>83.0</c:v>
                </c:pt>
                <c:pt idx="6">
                  <c:v>79.0</c:v>
                </c:pt>
                <c:pt idx="7">
                  <c:v>65.0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5F-43F1-91C9-CEBABCB3F3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 - awareness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(or passive smoking)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 [SMOKERS]: It would improve my health if I quit smoking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82.0</c:v>
                </c:pt>
                <c:pt idx="1">
                  <c:v>85.0</c:v>
                </c:pt>
                <c:pt idx="2">
                  <c:v>70.0</c:v>
                </c:pt>
                <c:pt idx="3">
                  <c:v>90.0</c:v>
                </c:pt>
                <c:pt idx="4">
                  <c:v>79.0</c:v>
                </c:pt>
                <c:pt idx="5">
                  <c:v>80.0</c:v>
                </c:pt>
                <c:pt idx="6">
                  <c:v>72.0</c:v>
                </c:pt>
                <c:pt idx="7">
                  <c:v>62.0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5F-43F1-91C9-CEBABCB3F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0703400"/>
        <c:axId val="-2100700424"/>
      </c:barChart>
      <c:catAx>
        <c:axId val="-210070340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-2100700424"/>
        <c:crosses val="autoZero"/>
        <c:auto val="1"/>
        <c:lblAlgn val="ctr"/>
        <c:lblOffset val="100"/>
        <c:noMultiLvlLbl val="0"/>
      </c:catAx>
      <c:valAx>
        <c:axId val="-2100700424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-2100703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07372412371785"/>
          <c:y val="0.042654028436019"/>
          <c:w val="0.212742313583916"/>
          <c:h val="0.7796773059617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 It would improve my health if I quit smoking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87.0</c:v>
                </c:pt>
                <c:pt idx="1">
                  <c:v>89.0</c:v>
                </c:pt>
                <c:pt idx="2">
                  <c:v>65.0</c:v>
                </c:pt>
                <c:pt idx="3">
                  <c:v>86.0</c:v>
                </c:pt>
                <c:pt idx="4">
                  <c:v>88.0</c:v>
                </c:pt>
                <c:pt idx="5">
                  <c:v>81.0</c:v>
                </c:pt>
                <c:pt idx="6">
                  <c:v>80.0</c:v>
                </c:pt>
                <c:pt idx="7">
                  <c:v>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93-4A9E-8CBA-C6BE362EBE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 It would improve my health if I quit smoking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79.0</c:v>
                </c:pt>
                <c:pt idx="1">
                  <c:v>87.0</c:v>
                </c:pt>
                <c:pt idx="2">
                  <c:v>56.0</c:v>
                </c:pt>
                <c:pt idx="3">
                  <c:v>73.0</c:v>
                </c:pt>
                <c:pt idx="4">
                  <c:v>90.0</c:v>
                </c:pt>
                <c:pt idx="5">
                  <c:v>74.0</c:v>
                </c:pt>
                <c:pt idx="6">
                  <c:v>81.0</c:v>
                </c:pt>
                <c:pt idx="7">
                  <c:v>74.0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93-4A9E-8CBA-C6BE362EBE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00330104"/>
        <c:axId val="-2100328168"/>
      </c:barChart>
      <c:catAx>
        <c:axId val="-210033010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2100328168"/>
        <c:crosses val="autoZero"/>
        <c:auto val="1"/>
        <c:lblAlgn val="ctr"/>
        <c:lblOffset val="100"/>
        <c:noMultiLvlLbl val="0"/>
      </c:catAx>
      <c:valAx>
        <c:axId val="-2100328168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-210033010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597885482761254"/>
          <c:y val="0.799334392411476"/>
          <c:w val="0.402114517238745"/>
          <c:h val="0.153591426071742"/>
        </c:manualLayout>
      </c:layout>
      <c:overlay val="0"/>
      <c:txPr>
        <a:bodyPr/>
        <a:lstStyle/>
        <a:p>
          <a:pPr>
            <a:defRPr lang="vi-VN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672069955105"/>
          <c:y val="0.0568731346407919"/>
          <c:w val="0.419859629558333"/>
          <c:h val="0.8061301152942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(or passive smoking)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It would improve my health if I quit smoking.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80.0</c:v>
                </c:pt>
                <c:pt idx="1">
                  <c:v>83.0</c:v>
                </c:pt>
                <c:pt idx="2">
                  <c:v>56.0</c:v>
                </c:pt>
                <c:pt idx="3">
                  <c:v>88.0</c:v>
                </c:pt>
                <c:pt idx="4">
                  <c:v>77.0</c:v>
                </c:pt>
                <c:pt idx="5">
                  <c:v>73.0</c:v>
                </c:pt>
                <c:pt idx="6">
                  <c:v>79.0</c:v>
                </c:pt>
                <c:pt idx="7">
                  <c:v>65.0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36-48F5-A560-97D96DFEAF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(or passive smoking)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It would improve my health if I quit smoking.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68.0</c:v>
                </c:pt>
                <c:pt idx="1">
                  <c:v>77.0</c:v>
                </c:pt>
                <c:pt idx="2">
                  <c:v>51.0</c:v>
                </c:pt>
                <c:pt idx="3">
                  <c:v>85.0</c:v>
                </c:pt>
                <c:pt idx="4">
                  <c:v>66.0</c:v>
                </c:pt>
                <c:pt idx="5">
                  <c:v>69.0</c:v>
                </c:pt>
                <c:pt idx="6">
                  <c:v>72.0</c:v>
                </c:pt>
                <c:pt idx="7">
                  <c:v>62.0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36-48F5-A560-97D96DFEAF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68200296"/>
        <c:axId val="1768896696"/>
      </c:barChart>
      <c:catAx>
        <c:axId val="1768200296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768896696"/>
        <c:crosses val="autoZero"/>
        <c:auto val="1"/>
        <c:lblAlgn val="ctr"/>
        <c:lblOffset val="100"/>
        <c:noMultiLvlLbl val="0"/>
      </c:catAx>
      <c:valAx>
        <c:axId val="1768896696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1768200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3937988052607"/>
          <c:y val="0.0447506424214329"/>
          <c:w val="0.246891349796319"/>
          <c:h val="0.9127927112747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(or passive smoking)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It would improve my health if I quit smoking.</c:v>
                </c:pt>
              </c:strCache>
            </c:strRef>
          </c:cat>
          <c:val>
            <c:numRef>
              <c:f>Sheet1!$B$2:$B$9</c:f>
              <c:numCache>
                <c:formatCode>0</c:formatCode>
                <c:ptCount val="8"/>
                <c:pt idx="0">
                  <c:v>94.0</c:v>
                </c:pt>
                <c:pt idx="1">
                  <c:v>92.0</c:v>
                </c:pt>
                <c:pt idx="2">
                  <c:v>92.0</c:v>
                </c:pt>
                <c:pt idx="3">
                  <c:v>96.0</c:v>
                </c:pt>
                <c:pt idx="4">
                  <c:v>95.0</c:v>
                </c:pt>
                <c:pt idx="5">
                  <c:v>93.0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38-4804-9832-3ADB0E23A4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Exposure to smoke from another person’s cigarette (or passive smoking)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  <c:pt idx="6">
                  <c:v>[SMOKERS] The  people important to me  believe that  I shouldn’t smoke</c:v>
                </c:pt>
                <c:pt idx="7">
                  <c:v>[SMOKERS] It would improve my health if I quit smoking.</c:v>
                </c:pt>
              </c:strCache>
            </c:strRef>
          </c:cat>
          <c:val>
            <c:numRef>
              <c:f>Sheet1!$C$2:$C$9</c:f>
              <c:numCache>
                <c:formatCode>0</c:formatCode>
                <c:ptCount val="8"/>
                <c:pt idx="0">
                  <c:v>96.0</c:v>
                </c:pt>
                <c:pt idx="1">
                  <c:v>93.0</c:v>
                </c:pt>
                <c:pt idx="2">
                  <c:v>89.0</c:v>
                </c:pt>
                <c:pt idx="3">
                  <c:v>95.0</c:v>
                </c:pt>
                <c:pt idx="4">
                  <c:v>92.0</c:v>
                </c:pt>
                <c:pt idx="5">
                  <c:v>91.0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638-4804-9832-3ADB0E23A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7753352"/>
        <c:axId val="1842435704"/>
      </c:barChart>
      <c:catAx>
        <c:axId val="203775335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842435704"/>
        <c:crosses val="autoZero"/>
        <c:auto val="1"/>
        <c:lblAlgn val="ctr"/>
        <c:lblOffset val="100"/>
        <c:noMultiLvlLbl val="0"/>
      </c:catAx>
      <c:valAx>
        <c:axId val="1842435704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out"/>
        <c:minorTickMark val="none"/>
        <c:tickLblPos val="nextTo"/>
        <c:crossAx val="2037753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0043283041601725"/>
          <c:y val="0.79153154855643"/>
          <c:w val="0.478001389526676"/>
          <c:h val="0.0675590551181102"/>
        </c:manualLayout>
      </c:layout>
      <c:overlay val="0"/>
      <c:txPr>
        <a:bodyPr/>
        <a:lstStyle/>
        <a:p>
          <a:pPr>
            <a:defRPr lang="vi-VN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74491469816273"/>
          <c:y val="0.0397291365866102"/>
          <c:w val="0.234714931466902"/>
          <c:h val="0.843618766404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Non- awareness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Exposure to smoke from another person’s cigarette 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</c:strCache>
            </c:strRef>
          </c:cat>
          <c:val>
            <c:numRef>
              <c:f>Sheet1!$C$2:$C$7</c:f>
              <c:numCache>
                <c:formatCode>_(* #,##0_);_(* \(#,##0\);_(* "-"??_);_(@_)</c:formatCode>
                <c:ptCount val="6"/>
                <c:pt idx="0">
                  <c:v>96.0</c:v>
                </c:pt>
                <c:pt idx="1">
                  <c:v>97.0</c:v>
                </c:pt>
                <c:pt idx="2">
                  <c:v>95.0</c:v>
                </c:pt>
                <c:pt idx="3">
                  <c:v>98.0</c:v>
                </c:pt>
                <c:pt idx="4">
                  <c:v>98.0</c:v>
                </c:pt>
                <c:pt idx="5">
                  <c:v>97.0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E-471D-9360-7055EBE3BF98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Awareness</c:v>
                </c:pt>
              </c:strCache>
            </c:strRef>
          </c:tx>
          <c:spPr>
            <a:solidFill>
              <a:srgbClr val="4198A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Exposure to smoke from another person’s cigarette  causes serious illnesses in non-smokers.</c:v>
                </c:pt>
                <c:pt idx="1">
                  <c:v>Exposure to smoke from another person’s cigarette (or passive smoking) harms the health of children who breathe it.</c:v>
                </c:pt>
                <c:pt idx="2">
                  <c:v>I am concerned for my health when someone is smoking near me.</c:v>
                </c:pt>
                <c:pt idx="3">
                  <c:v>Parents should not expose their children to cigarette smoke</c:v>
                </c:pt>
                <c:pt idx="4">
                  <c:v>Smokers should not expose others to their cigarette smoke.</c:v>
                </c:pt>
                <c:pt idx="5">
                  <c:v>Smoking causes serious illnesses to the smoker. </c:v>
                </c:pt>
              </c:strCache>
            </c:strRef>
          </c:cat>
          <c:val>
            <c:numRef>
              <c:f>Sheet1!$B$2:$B$7</c:f>
              <c:numCache>
                <c:formatCode>_(* #,##0_);_(* \(#,##0\);_(* "-"??_);_(@_)</c:formatCode>
                <c:ptCount val="6"/>
                <c:pt idx="0">
                  <c:v>97.0</c:v>
                </c:pt>
                <c:pt idx="1">
                  <c:v>97.0</c:v>
                </c:pt>
                <c:pt idx="2">
                  <c:v>87.0</c:v>
                </c:pt>
                <c:pt idx="3">
                  <c:v>95.0</c:v>
                </c:pt>
                <c:pt idx="4">
                  <c:v>98.0</c:v>
                </c:pt>
                <c:pt idx="5">
                  <c:v>94.0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E-471D-9360-7055EBE3BF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0277688"/>
        <c:axId val="1790271032"/>
      </c:barChart>
      <c:catAx>
        <c:axId val="179027768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790271032"/>
        <c:crosses val="autoZero"/>
        <c:auto val="1"/>
        <c:lblAlgn val="ctr"/>
        <c:lblOffset val="100"/>
        <c:noMultiLvlLbl val="0"/>
      </c:catAx>
      <c:valAx>
        <c:axId val="1790271032"/>
        <c:scaling>
          <c:orientation val="minMax"/>
          <c:max val="100.0"/>
          <c:min val="0.0"/>
        </c:scaling>
        <c:delete val="1"/>
        <c:axPos val="t"/>
        <c:numFmt formatCode="_(* #,##0_);_(* \(#,##0\);_(* &quot;-&quot;??_);_(@_)" sourceLinked="1"/>
        <c:majorTickMark val="out"/>
        <c:minorTickMark val="none"/>
        <c:tickLblPos val="nextTo"/>
        <c:crossAx val="1790277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 smtClean="0"/>
              <a:t>THUỐC</a:t>
            </a:r>
            <a:r>
              <a:rPr lang="en-US" baseline="0" dirty="0" smtClean="0"/>
              <a:t> LÁ CÓ NHÃN HIỆU</a:t>
            </a:r>
            <a:endParaRPr lang="en-US" dirty="0"/>
          </a:p>
        </c:rich>
      </c:tx>
      <c:layout>
        <c:manualLayout>
          <c:xMode val="edge"/>
          <c:yMode val="edge"/>
          <c:x val="0.144727864899883"/>
          <c:y val="0.8426877155061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3731087129762"/>
          <c:y val="0.0307811815593517"/>
          <c:w val="0.463056027828759"/>
          <c:h val="0.749397354742422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Manufactured cigarettes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351-4897-9577-358CF8417C7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351-4897-9577-358CF8417C7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351-4897-9577-358CF8417C7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351-4897-9577-358CF8417C76}"/>
              </c:ext>
            </c:extLst>
          </c:dPt>
          <c:dLbls>
            <c:dLbl>
              <c:idx val="0"/>
              <c:layout>
                <c:manualLayout>
                  <c:x val="0.0222122547092126"/>
                  <c:y val="-0.032679738562091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351-4897-9577-358CF8417C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Sheet1!$B$1:$E$1</c:f>
              <c:strCache>
                <c:ptCount val="4"/>
                <c:pt idx="0">
                  <c:v>&lt;1</c:v>
                </c:pt>
                <c:pt idx="1">
                  <c:v>1-10</c:v>
                </c:pt>
                <c:pt idx="2">
                  <c:v>11-20</c:v>
                </c:pt>
                <c:pt idx="3">
                  <c:v>&gt;20</c:v>
                </c:pt>
              </c:strCache>
            </c:strRef>
          </c:cat>
          <c:val>
            <c:numRef>
              <c:f>Sheet1!$B$2:$E$2</c:f>
              <c:numCache>
                <c:formatCode>_(* #,##0_);_(* \(#,##0\);_(* "-"??_);_(@_)</c:formatCode>
                <c:ptCount val="4"/>
                <c:pt idx="0">
                  <c:v>0.685568438130659</c:v>
                </c:pt>
                <c:pt idx="1">
                  <c:v>52.5928930394519</c:v>
                </c:pt>
                <c:pt idx="2">
                  <c:v>43.38075264136706</c:v>
                </c:pt>
                <c:pt idx="3">
                  <c:v>3.340785881049404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351-4897-9577-358CF8417C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086908586793"/>
          <c:y val="0.326870207400546"/>
          <c:w val="0.0982150537395054"/>
          <c:h val="0.359299058205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4365740724711"/>
          <c:y val="0.158842327102629"/>
          <c:w val="0.570105300527515"/>
          <c:h val="0.8411576728973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0-FF1D-4DFB-BFDA-EA45157CCF5F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F1D-4DFB-BFDA-EA45157CCF5F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FF1D-4DFB-BFDA-EA45157CCF5F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FF1D-4DFB-BFDA-EA45157CCF5F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FF1D-4DFB-BFDA-EA45157CCF5F}"/>
              </c:ext>
            </c:extLst>
          </c:dPt>
          <c:dLbls>
            <c:dLbl>
              <c:idx val="0"/>
              <c:layout>
                <c:manualLayout>
                  <c:x val="-0.0350565171003057"/>
                  <c:y val="0.08038422332981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1D-4DFB-BFDA-EA45157CCF5F}"/>
                </c:ext>
              </c:extLst>
            </c:dLbl>
            <c:dLbl>
              <c:idx val="1"/>
              <c:layout>
                <c:manualLayout>
                  <c:x val="-0.0867692187077241"/>
                  <c:y val="-0.2443531910065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vi-VN" sz="14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F1D-4DFB-BFDA-EA45157CCF5F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F1D-4DFB-BFDA-EA45157CCF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Hút nhiều hơn</c:v>
                </c:pt>
                <c:pt idx="1">
                  <c:v>Như cũ</c:v>
                </c:pt>
                <c:pt idx="2">
                  <c:v>Hút ít hơn</c:v>
                </c:pt>
                <c:pt idx="3">
                  <c:v>Không biết / Không chác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0.08</c:v>
                </c:pt>
                <c:pt idx="1">
                  <c:v>0.73</c:v>
                </c:pt>
                <c:pt idx="2">
                  <c:v>0.19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F1D-4DFB-BFDA-EA45157CC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0087553313648294"/>
          <c:y val="0.870493564774945"/>
          <c:w val="0.688199365704287"/>
          <c:h val="0.0908328658676295"/>
        </c:manualLayout>
      </c:layout>
      <c:overlay val="0"/>
      <c:txPr>
        <a:bodyPr/>
        <a:lstStyle/>
        <a:p>
          <a:pPr>
            <a:defRPr lang="vi-VN"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4365740724711"/>
          <c:y val="0.158842327102629"/>
          <c:w val="0.570105300527515"/>
          <c:h val="0.8411576728973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0-7F3C-4311-B678-34F997E0A552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F3C-4311-B678-34F997E0A552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7F3C-4311-B678-34F997E0A552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7F3C-4311-B678-34F997E0A552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7F3C-4311-B678-34F997E0A552}"/>
              </c:ext>
            </c:extLst>
          </c:dPt>
          <c:dLbls>
            <c:dLbl>
              <c:idx val="0"/>
              <c:layout>
                <c:manualLayout>
                  <c:x val="-0.0379516482073583"/>
                  <c:y val="0.1205107779244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F3C-4311-B678-34F997E0A552}"/>
                </c:ext>
              </c:extLst>
            </c:dLbl>
            <c:dLbl>
              <c:idx val="1"/>
              <c:layout>
                <c:manualLayout>
                  <c:x val="-0.0867692187077241"/>
                  <c:y val="-0.2443531910065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vi-VN" sz="14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F3C-4311-B678-34F997E0A55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vi-VN" sz="14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3C-4311-B678-34F997E0A5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More cigarettes</c:v>
                </c:pt>
                <c:pt idx="1">
                  <c:v>The same</c:v>
                </c:pt>
                <c:pt idx="2">
                  <c:v>Fewer cigarettes</c:v>
                </c:pt>
                <c:pt idx="3">
                  <c:v>Can’t say.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0.74</c:v>
                </c:pt>
                <c:pt idx="2">
                  <c:v>0.2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F3C-4311-B678-34F997E0A5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More cigarettes</c:v>
                </c:pt>
                <c:pt idx="1">
                  <c:v>The same</c:v>
                </c:pt>
                <c:pt idx="2">
                  <c:v>Fewer cigarettes</c:v>
                </c:pt>
                <c:pt idx="3">
                  <c:v>Can’t say.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F3C-4311-B678-34F997E0A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4365464697385"/>
          <c:y val="0.119958413092965"/>
          <c:w val="0.578305953625506"/>
          <c:h val="0.84948999397059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0-EF37-4574-AF8C-C85FB53240E5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F37-4574-AF8C-C85FB53240E5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EF37-4574-AF8C-C85FB53240E5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EF37-4574-AF8C-C85FB53240E5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EF37-4574-AF8C-C85FB53240E5}"/>
              </c:ext>
            </c:extLst>
          </c:dPt>
          <c:dLbls>
            <c:dLbl>
              <c:idx val="0"/>
              <c:layout>
                <c:manualLayout>
                  <c:x val="-0.060697274329597"/>
                  <c:y val="0.080384087291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F37-4574-AF8C-C85FB53240E5}"/>
                </c:ext>
              </c:extLst>
            </c:dLbl>
            <c:dLbl>
              <c:idx val="1"/>
              <c:layout>
                <c:manualLayout>
                  <c:x val="-0.0782223414658002"/>
                  <c:y val="-0.2057573586036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vi-VN" sz="14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F37-4574-AF8C-C85FB53240E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vi-VN" sz="14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F37-4574-AF8C-C85FB5324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 sz="14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More cigarettes</c:v>
                </c:pt>
                <c:pt idx="1">
                  <c:v>The same</c:v>
                </c:pt>
                <c:pt idx="2">
                  <c:v>Fewer cigarettes</c:v>
                </c:pt>
                <c:pt idx="3">
                  <c:v>Can’t say.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0.73</c:v>
                </c:pt>
                <c:pt idx="2">
                  <c:v>0.17</c:v>
                </c:pt>
                <c:pt idx="3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F37-4574-AF8C-C85FB53240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More cigarettes</c:v>
                </c:pt>
                <c:pt idx="1">
                  <c:v>The same</c:v>
                </c:pt>
                <c:pt idx="2">
                  <c:v>Fewer cigarettes</c:v>
                </c:pt>
                <c:pt idx="3">
                  <c:v>Can’t say.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F37-4574-AF8C-C85FB5324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474365740724711"/>
          <c:y val="0.0"/>
          <c:w val="0.744427308057768"/>
          <c:h val="1.0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7"/>
          <c:dPt>
            <c:idx val="0"/>
            <c:bubble3D val="0"/>
            <c:explosion val="18"/>
            <c:extLst xmlns:c16r2="http://schemas.microsoft.com/office/drawing/2015/06/chart">
              <c:ext xmlns:c16="http://schemas.microsoft.com/office/drawing/2014/chart" uri="{C3380CC4-5D6E-409C-BE32-E72D297353CC}">
                <c16:uniqueId val="{00000000-4ABB-42C7-B7BB-D8244F7D0028}"/>
              </c:ext>
            </c:extLst>
          </c:dPt>
          <c:dPt>
            <c:idx val="1"/>
            <c:bubble3D val="0"/>
            <c:explosion val="22"/>
            <c:spPr>
              <a:gradFill>
                <a:gsLst>
                  <a:gs pos="0">
                    <a:srgbClr val="F79646"/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62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ABB-42C7-B7BB-D8244F7D0028}"/>
              </c:ext>
            </c:extLst>
          </c:dPt>
          <c:dPt>
            <c:idx val="2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3-4ABB-42C7-B7BB-D8244F7D0028}"/>
              </c:ext>
            </c:extLst>
          </c:dPt>
          <c:dPt>
            <c:idx val="3"/>
            <c:bubble3D val="0"/>
            <c:explosion val="12"/>
            <c:extLst xmlns:c16r2="http://schemas.microsoft.com/office/drawing/2015/06/chart">
              <c:ext xmlns:c16="http://schemas.microsoft.com/office/drawing/2014/chart" uri="{C3380CC4-5D6E-409C-BE32-E72D297353CC}">
                <c16:uniqueId val="{00000004-4ABB-42C7-B7BB-D8244F7D0028}"/>
              </c:ext>
            </c:extLst>
          </c:dPt>
          <c:dPt>
            <c:idx val="4"/>
            <c:bubble3D val="0"/>
            <c:explosion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5-4ABB-42C7-B7BB-D8244F7D0028}"/>
              </c:ext>
            </c:extLst>
          </c:dPt>
          <c:dLbls>
            <c:dLbl>
              <c:idx val="0"/>
              <c:layout>
                <c:manualLayout>
                  <c:x val="-0.0827731846019246"/>
                  <c:y val="0.0924436858367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ABB-42C7-B7BB-D8244F7D0028}"/>
                </c:ext>
              </c:extLst>
            </c:dLbl>
            <c:dLbl>
              <c:idx val="1"/>
              <c:layout>
                <c:manualLayout>
                  <c:x val="0.125423228346457"/>
                  <c:y val="-0.256907829163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ABB-42C7-B7BB-D8244F7D002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Có</c:v>
                </c:pt>
                <c:pt idx="1">
                  <c:v>Không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0.12</c:v>
                </c:pt>
                <c:pt idx="1">
                  <c:v>0.88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ABB-42C7-B7BB-D8244F7D0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53000656167979"/>
          <c:y val="0.851962897438453"/>
          <c:w val="0.449259186351706"/>
          <c:h val="0.0676107273066756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3510773047216"/>
          <c:y val="0.0901502504173623"/>
          <c:w val="0.726116781069671"/>
          <c:h val="0.796327212020035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Ly thân/Ly dị/ Góa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0748605320176137"/>
                  <c:y val="-0.0233722871452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9E7-4757-9F05-5F4AA6AFF1C0}"/>
                </c:ext>
              </c:extLst>
            </c:dLbl>
            <c:dLbl>
              <c:idx val="1"/>
              <c:layout>
                <c:manualLayout>
                  <c:x val="-0.0662227783232737"/>
                  <c:y val="-0.02003338898163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9E7-4757-9F05-5F4AA6AFF1C0}"/>
                </c:ext>
              </c:extLst>
            </c:dLbl>
            <c:dLbl>
              <c:idx val="2"/>
              <c:layout>
                <c:manualLayout>
                  <c:x val="0.0748605320176138"/>
                  <c:y val="-0.02003338898163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9E7-4757-9F05-5F4AA6AFF1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Sheet1!$B$4:$D$4</c:f>
              <c:numCache>
                <c:formatCode>0.0%</c:formatCode>
                <c:ptCount val="3"/>
                <c:pt idx="0">
                  <c:v>0.04</c:v>
                </c:pt>
                <c:pt idx="1">
                  <c:v>0.043</c:v>
                </c:pt>
                <c:pt idx="2">
                  <c:v>0.038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E7-4757-9F05-5F4AA6AFF1C0}"/>
            </c:ext>
          </c:extLst>
        </c:ser>
        <c:ser>
          <c:idx val="0"/>
          <c:order val="1"/>
          <c:tx>
            <c:strRef>
              <c:f>Sheet1!$A$2</c:f>
              <c:strCache>
                <c:ptCount val="1"/>
                <c:pt idx="0">
                  <c:v>Độc thân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Sheet1!$B$2:$D$2</c:f>
              <c:numCache>
                <c:formatCode>0.0%</c:formatCode>
                <c:ptCount val="3"/>
                <c:pt idx="0">
                  <c:v>0.265</c:v>
                </c:pt>
                <c:pt idx="1">
                  <c:v>0.25</c:v>
                </c:pt>
                <c:pt idx="2">
                  <c:v>0.279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E7-4757-9F05-5F4AA6AFF1C0}"/>
            </c:ext>
          </c:extLst>
        </c:ser>
        <c:ser>
          <c:idx val="1"/>
          <c:order val="2"/>
          <c:tx>
            <c:strRef>
              <c:f>Sheet1!$A$3</c:f>
              <c:strCache>
                <c:ptCount val="1"/>
                <c:pt idx="0">
                  <c:v>Lập gia đình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Total 2016</c:v>
                </c:pt>
                <c:pt idx="1">
                  <c:v>Smoker 2016</c:v>
                </c:pt>
                <c:pt idx="2">
                  <c:v>Non-smoker 2016</c:v>
                </c:pt>
              </c:strCache>
            </c:strRef>
          </c:cat>
          <c:val>
            <c:numRef>
              <c:f>Sheet1!$B$3:$D$3</c:f>
              <c:numCache>
                <c:formatCode>0.0%</c:formatCode>
                <c:ptCount val="3"/>
                <c:pt idx="0">
                  <c:v>0.695</c:v>
                </c:pt>
                <c:pt idx="1">
                  <c:v>0.707</c:v>
                </c:pt>
                <c:pt idx="2">
                  <c:v>0.682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9E7-4757-9F05-5F4AA6AFF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-2016137160"/>
        <c:axId val="-2016212472"/>
      </c:barChart>
      <c:catAx>
        <c:axId val="-201613716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-2016212472"/>
        <c:crosses val="autoZero"/>
        <c:auto val="1"/>
        <c:lblAlgn val="ctr"/>
        <c:lblOffset val="100"/>
        <c:noMultiLvlLbl val="0"/>
      </c:catAx>
      <c:valAx>
        <c:axId val="-20162124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201613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0"/>
          <c:y val="0.276034335440958"/>
          <c:w val="0.253597193659571"/>
          <c:h val="0.453514913306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Posters ở chỗ bán thuốc</c:v>
                </c:pt>
                <c:pt idx="1">
                  <c:v>Chỗ bán thuốc trong quán cà phê</c:v>
                </c:pt>
                <c:pt idx="2">
                  <c:v>Nhân viên quảng cáo</c:v>
                </c:pt>
                <c:pt idx="3">
                  <c:v>Chô bán thuốc trong chợ</c:v>
                </c:pt>
                <c:pt idx="4">
                  <c:v>Bao bì thuốc lá</c:v>
                </c:pt>
                <c:pt idx="5">
                  <c:v>Khác</c:v>
                </c:pt>
                <c:pt idx="6">
                  <c:v>Không nhớ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0.81</c:v>
                </c:pt>
                <c:pt idx="1">
                  <c:v>0.13</c:v>
                </c:pt>
                <c:pt idx="2">
                  <c:v>0.09</c:v>
                </c:pt>
                <c:pt idx="3">
                  <c:v>0.12</c:v>
                </c:pt>
                <c:pt idx="4">
                  <c:v>0.11</c:v>
                </c:pt>
                <c:pt idx="5">
                  <c:v>0.08</c:v>
                </c:pt>
                <c:pt idx="6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6A-4312-AFBA-9132952F4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42973688"/>
        <c:axId val="2038360232"/>
      </c:barChart>
      <c:catAx>
        <c:axId val="1842973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38360232"/>
        <c:crosses val="autoZero"/>
        <c:auto val="1"/>
        <c:lblAlgn val="ctr"/>
        <c:lblOffset val="100"/>
        <c:noMultiLvlLbl val="0"/>
      </c:catAx>
      <c:valAx>
        <c:axId val="2038360232"/>
        <c:scaling>
          <c:orientation val="minMax"/>
          <c:max val="1.0"/>
        </c:scaling>
        <c:delete val="0"/>
        <c:axPos val="t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29736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97029702970298"/>
          <c:y val="0.149384752678122"/>
          <c:w val="0.679743913135143"/>
          <c:h val="0.810346624009445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Sheet1!$F$1</c:f>
              <c:strCache>
                <c:ptCount val="1"/>
                <c:pt idx="0">
                  <c:v>Tôi không có dự định dừng hút thuốc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Aware</c:v>
                </c:pt>
                <c:pt idx="2">
                  <c:v>Non-aware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45.0</c:v>
                </c:pt>
                <c:pt idx="1">
                  <c:v>41.0</c:v>
                </c:pt>
                <c:pt idx="2" formatCode="###0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F5-4880-85AD-C237D89E1494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Tôi sẽ dừng hút thuốc, nhưng không phải trong 12 tháng tới    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Aware</c:v>
                </c:pt>
                <c:pt idx="2">
                  <c:v>Non-aware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30.0</c:v>
                </c:pt>
                <c:pt idx="1">
                  <c:v>31.0</c:v>
                </c:pt>
                <c:pt idx="2" formatCode="###0">
                  <c:v>28.0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F5-4880-85AD-C237D89E14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Tôi đang nghĩ về việc dừng hút thuốc trong 12 tháng tới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Aware</c:v>
                </c:pt>
                <c:pt idx="2">
                  <c:v>Non-aware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19.0</c:v>
                </c:pt>
                <c:pt idx="1">
                  <c:v>21.0</c:v>
                </c:pt>
                <c:pt idx="2" formatCode="###0">
                  <c:v>17.0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F5-4880-85AD-C237D89E1494}"/>
            </c:ext>
          </c:extLst>
        </c:ser>
        <c:ser>
          <c:idx val="1"/>
          <c:order val="3"/>
          <c:tx>
            <c:strRef>
              <c:f>Sheet1!$C$1</c:f>
              <c:strCache>
                <c:ptCount val="1"/>
                <c:pt idx="0">
                  <c:v>Tôi dự định dừng hút thuốc trong tháng tới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Aware</c:v>
                </c:pt>
                <c:pt idx="2">
                  <c:v>Non-aware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4.0</c:v>
                </c:pt>
                <c:pt idx="1">
                  <c:v>5.0</c:v>
                </c:pt>
                <c:pt idx="2" formatCode="###0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2F5-4880-85AD-C237D89E1494}"/>
            </c:ext>
          </c:extLst>
        </c:ser>
        <c:ser>
          <c:idx val="0"/>
          <c:order val="4"/>
          <c:tx>
            <c:strRef>
              <c:f>Sheet1!$B$1</c:f>
              <c:strCache>
                <c:ptCount val="1"/>
                <c:pt idx="0">
                  <c:v>Tôi dự định dừng hút thuốc ngay bây giờ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Total</c:v>
                </c:pt>
                <c:pt idx="1">
                  <c:v>Aware</c:v>
                </c:pt>
                <c:pt idx="2">
                  <c:v>Non-aware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2.0</c:v>
                </c:pt>
                <c:pt idx="1">
                  <c:v>2.0</c:v>
                </c:pt>
                <c:pt idx="2" formatCode="###0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2F5-4880-85AD-C237D89E14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97693096"/>
        <c:axId val="1797280648"/>
      </c:barChart>
      <c:catAx>
        <c:axId val="1797693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7280648"/>
        <c:crosses val="autoZero"/>
        <c:auto val="1"/>
        <c:lblAlgn val="ctr"/>
        <c:lblOffset val="100"/>
        <c:noMultiLvlLbl val="0"/>
      </c:catAx>
      <c:valAx>
        <c:axId val="1797280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79769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1322355169127"/>
          <c:y val="0.144685008934502"/>
          <c:w val="0.238224746344753"/>
          <c:h val="0.855314991065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97029702970298"/>
          <c:y val="0.0813564735258505"/>
          <c:w val="0.963696369636964"/>
          <c:h val="0.8596624892733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2" formatCode="###0">
                  <c:v>1.125014896913366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8B-475E-8287-7D74B26697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4.0</c:v>
                </c:pt>
                <c:pt idx="1">
                  <c:v>3.0</c:v>
                </c:pt>
                <c:pt idx="2" formatCode="###0">
                  <c:v>4.047193421523086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08B-475E-8287-7D74B26697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74.0</c:v>
                </c:pt>
                <c:pt idx="1">
                  <c:v>75.0</c:v>
                </c:pt>
                <c:pt idx="2" formatCode="###0">
                  <c:v>73.00440948635457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08B-475E-8287-7D74B26697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19.0</c:v>
                </c:pt>
                <c:pt idx="1">
                  <c:v>20.0</c:v>
                </c:pt>
                <c:pt idx="2" formatCode="###0">
                  <c:v>19.00369443451328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08B-475E-8287-7D74B266971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2.0</c:v>
                </c:pt>
                <c:pt idx="1">
                  <c:v>2.0</c:v>
                </c:pt>
                <c:pt idx="2" formatCode="###0">
                  <c:v>2.819687760696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08B-475E-8287-7D74B266971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100"/>
        <c:axId val="-2018893000"/>
        <c:axId val="-2018899160"/>
      </c:barChart>
      <c:catAx>
        <c:axId val="-2018893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18899160"/>
        <c:crosses val="autoZero"/>
        <c:auto val="1"/>
        <c:lblAlgn val="ctr"/>
        <c:lblOffset val="100"/>
        <c:noMultiLvlLbl val="0"/>
      </c:catAx>
      <c:valAx>
        <c:axId val="-201889916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18893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97029702970298"/>
          <c:y val="0.0335570469798658"/>
          <c:w val="0.963696369636964"/>
          <c:h val="0.85233809080683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 formatCode="###0">
                  <c:v>1.04874270051246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DB-447F-B158-70A7378F1B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15.0</c:v>
                </c:pt>
                <c:pt idx="1">
                  <c:v>15.0</c:v>
                </c:pt>
                <c:pt idx="2" formatCode="###0">
                  <c:v>14.51078536527241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DB-447F-B158-70A7378F1B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44.0</c:v>
                </c:pt>
                <c:pt idx="1">
                  <c:v>40.0</c:v>
                </c:pt>
                <c:pt idx="2" formatCode="###0">
                  <c:v>49.5959957096892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0DB-447F-B158-70A7378F1BE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33.0</c:v>
                </c:pt>
                <c:pt idx="1">
                  <c:v>37.0</c:v>
                </c:pt>
                <c:pt idx="2" formatCode="###0">
                  <c:v>27.51996186390192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0DB-447F-B158-70A7378F1BE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7.0</c:v>
                </c:pt>
                <c:pt idx="1">
                  <c:v>7.0</c:v>
                </c:pt>
                <c:pt idx="2" formatCode="###0">
                  <c:v>7.324514360624517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0DB-447F-B158-70A7378F1B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-2019539688"/>
        <c:axId val="-2019215576"/>
      </c:barChart>
      <c:catAx>
        <c:axId val="-2019539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19215576"/>
        <c:crosses val="autoZero"/>
        <c:auto val="1"/>
        <c:lblAlgn val="ctr"/>
        <c:lblOffset val="100"/>
        <c:noMultiLvlLbl val="0"/>
      </c:catAx>
      <c:valAx>
        <c:axId val="-201921557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19539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97029702970298"/>
          <c:y val="0.0335570469798658"/>
          <c:w val="0.963696369636964"/>
          <c:h val="0.85668141001241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2.0</c:v>
                </c:pt>
                <c:pt idx="1">
                  <c:v>3.0</c:v>
                </c:pt>
                <c:pt idx="2" formatCode="###0">
                  <c:v>2.221427720176392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3-474B-B5DA-3A6EF53D5C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11.0</c:v>
                </c:pt>
                <c:pt idx="1">
                  <c:v>8.0</c:v>
                </c:pt>
                <c:pt idx="2" formatCode="###0">
                  <c:v>14.75628649743782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A3-474B-B5DA-3A6EF53D5C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37.0</c:v>
                </c:pt>
                <c:pt idx="1">
                  <c:v>35.0</c:v>
                </c:pt>
                <c:pt idx="2" formatCode="###0">
                  <c:v>38.93695626266251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7A3-474B-B5DA-3A6EF53D5C5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42.0</c:v>
                </c:pt>
                <c:pt idx="1">
                  <c:v>45.0</c:v>
                </c:pt>
                <c:pt idx="2" formatCode="###0">
                  <c:v>36.88475747825064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7A3-474B-B5DA-3A6EF53D5C5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Tất cả người hút thuốc</c:v>
                </c:pt>
                <c:pt idx="1">
                  <c:v>Nhận biết</c:v>
                </c:pt>
                <c:pt idx="2">
                  <c:v>Không nhận biết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8.0</c:v>
                </c:pt>
                <c:pt idx="1">
                  <c:v>9.0</c:v>
                </c:pt>
                <c:pt idx="2" formatCode="###0">
                  <c:v>7.20057204147305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7A3-474B-B5DA-3A6EF53D5C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-2018653048"/>
        <c:axId val="-2018649624"/>
      </c:barChart>
      <c:catAx>
        <c:axId val="-2018653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018649624"/>
        <c:crosses val="autoZero"/>
        <c:auto val="1"/>
        <c:lblAlgn val="ctr"/>
        <c:lblOffset val="100"/>
        <c:noMultiLvlLbl val="0"/>
      </c:catAx>
      <c:valAx>
        <c:axId val="-20186496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-2018653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 err="1" smtClean="0"/>
              <a:t>Quảng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cung</a:t>
            </a:r>
            <a:r>
              <a:rPr lang="en-US" baseline="0" dirty="0" smtClean="0"/>
              <a:t> </a:t>
            </a:r>
            <a:r>
              <a:rPr lang="en-US" baseline="0" err="1" smtClean="0"/>
              <a:t>cấp</a:t>
            </a:r>
            <a:r>
              <a:rPr lang="en-US" baseline="0" smtClean="0"/>
              <a:t> thông </a:t>
            </a:r>
            <a:r>
              <a:rPr lang="en-US" baseline="0" dirty="0" smtClean="0"/>
              <a:t>tin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endParaRPr lang="en-US" baseline="0" dirty="0" smtClean="0"/>
          </a:p>
          <a:p>
            <a:pPr>
              <a:defRPr sz="144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 smtClean="0"/>
              <a:t> </a:t>
            </a:r>
            <a:r>
              <a:rPr lang="vi-VN" dirty="0" smtClean="0"/>
              <a:t>Người Hút Thuốc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vi-VN" dirty="0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vi-VN" dirty="0" smtClean="0"/>
              <a:t> Hút Thuốc</a:t>
            </a:r>
            <a:endParaRPr lang="en-US" dirty="0"/>
          </a:p>
        </c:rich>
      </c:tx>
      <c:layout>
        <c:manualLayout>
          <c:xMode val="edge"/>
          <c:yMode val="edge"/>
          <c:x val="0.319898265921888"/>
          <c:y val="0.21941863070534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69600170208"/>
          <c:y val="0.336528633433132"/>
          <c:w val="0.814520810571665"/>
          <c:h val="0.5050155034913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Tổng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Sau chiến dịch 2014</c:v>
                </c:pt>
                <c:pt idx="1">
                  <c:v>Sau chiến dịch 2016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80.0</c:v>
                </c:pt>
                <c:pt idx="1">
                  <c:v>89.0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0E-441C-ABD8-AF10D4AA48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Hút thuốc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Sau chiến dịch 2014</c:v>
                </c:pt>
                <c:pt idx="1">
                  <c:v>Sau chiến dịch 2016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 formatCode="General">
                  <c:v>76.0</c:v>
                </c:pt>
                <c:pt idx="1">
                  <c:v>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0E-441C-ABD8-AF10D4AA48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Không hút thuốc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Sau chiến dịch 2014</c:v>
                </c:pt>
                <c:pt idx="1">
                  <c:v>Sau chiến dịch 2016</c:v>
                </c:pt>
              </c:strCache>
            </c:strRef>
          </c:cat>
          <c:val>
            <c:numRef>
              <c:f>Sheet1!$D$2:$D$3</c:f>
              <c:numCache>
                <c:formatCode>0</c:formatCode>
                <c:ptCount val="2"/>
                <c:pt idx="0" formatCode="General">
                  <c:v>85.0</c:v>
                </c:pt>
                <c:pt idx="1">
                  <c:v>93.0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0E-441C-ABD8-AF10D4AA4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85769448"/>
        <c:axId val="1799415816"/>
      </c:barChart>
      <c:catAx>
        <c:axId val="208576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99415816"/>
        <c:crosses val="autoZero"/>
        <c:auto val="1"/>
        <c:lblAlgn val="ctr"/>
        <c:lblOffset val="100"/>
        <c:noMultiLvlLbl val="0"/>
      </c:catAx>
      <c:valAx>
        <c:axId val="1799415816"/>
        <c:scaling>
          <c:orientation val="minMax"/>
          <c:max val="1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err="1" smtClean="0"/>
                  <a:t>Tỷ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lệ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phần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trăm</a:t>
                </a:r>
                <a:r>
                  <a:rPr lang="en-US" dirty="0" smtClean="0"/>
                  <a:t> </a:t>
                </a:r>
                <a:r>
                  <a:rPr lang="en-US" dirty="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85769448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9755927944904"/>
          <c:y val="0.924655027614885"/>
          <c:w val="0.34590113735783"/>
          <c:h val="0.04499773268805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563860220533"/>
          <c:y val="0.0408163265306125"/>
          <c:w val="0.239252280908641"/>
          <c:h val="0.816326530612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0000"/>
                    <a:satMod val="160000"/>
                  </a:schemeClr>
                </a:gs>
                <a:gs pos="46000">
                  <a:schemeClr val="accent6">
                    <a:tint val="86000"/>
                    <a:satMod val="160000"/>
                  </a:schemeClr>
                </a:gs>
                <a:gs pos="100000">
                  <a:schemeClr val="accent6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vi-VN" sz="12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Quảng cáo khiến tôi cảm thấy BĂN KHOĂN về tác hại của việc TÔI HÚT THUỐC đối với sức khỏe của tôi.</c:v>
                </c:pt>
                <c:pt idx="1">
                  <c:v>Quảng cáo khiến tôi cảm thấy BĂN KHOĂN về tác hại của việc TÔI HÚT THUỐC đối với SỨC KHỎE GIA ĐÌNH TÔI. 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85.0</c:v>
                </c:pt>
                <c:pt idx="1">
                  <c:v>86.0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AA-4F15-BC35-B674ACB54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828884424"/>
        <c:axId val="1799379800"/>
      </c:barChart>
      <c:catAx>
        <c:axId val="1828884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atMod val="12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vi-VN"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799379800"/>
        <c:crosses val="autoZero"/>
        <c:auto val="1"/>
        <c:lblAlgn val="ctr"/>
        <c:lblOffset val="100"/>
        <c:noMultiLvlLbl val="0"/>
      </c:catAx>
      <c:valAx>
        <c:axId val="1799379800"/>
        <c:scaling>
          <c:orientation val="minMax"/>
          <c:max val="100.0"/>
          <c:min val="0.0"/>
        </c:scaling>
        <c:delete val="1"/>
        <c:axPos val="b"/>
        <c:numFmt formatCode="0" sourceLinked="1"/>
        <c:majorTickMark val="out"/>
        <c:minorTickMark val="none"/>
        <c:tickLblPos val="nextTo"/>
        <c:crossAx val="1828884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450438376057"/>
          <c:y val="0.0408163265306125"/>
          <c:w val="0.554855084603787"/>
          <c:h val="0.816326530612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 sz="12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The ad made me feel CONCERNED ABOUT the effects of MY SMOKING on my health.</c:v>
                </c:pt>
                <c:pt idx="1">
                  <c:v>The ad made me feel CONCERNED ABOUT the effects of MY SMOKING on MY FAMILY’S HEALTH. 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86.0</c:v>
                </c:pt>
                <c:pt idx="1">
                  <c:v>85.0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71-4A11-B49D-0172EAB65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086203976"/>
        <c:axId val="1794487032"/>
      </c:barChart>
      <c:catAx>
        <c:axId val="208620397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794487032"/>
        <c:crosses val="autoZero"/>
        <c:auto val="1"/>
        <c:lblAlgn val="ctr"/>
        <c:lblOffset val="100"/>
        <c:noMultiLvlLbl val="0"/>
      </c:catAx>
      <c:valAx>
        <c:axId val="1794487032"/>
        <c:scaling>
          <c:orientation val="minMax"/>
          <c:max val="100.0"/>
          <c:min val="0.0"/>
        </c:scaling>
        <c:delete val="1"/>
        <c:axPos val="b"/>
        <c:numFmt formatCode="0" sourceLinked="1"/>
        <c:majorTickMark val="out"/>
        <c:minorTickMark val="none"/>
        <c:tickLblPos val="nextTo"/>
        <c:crossAx val="2086203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9640777151383"/>
          <c:y val="0.0408163265306125"/>
          <c:w val="0.177122140427713"/>
          <c:h val="0.816326530612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atMod val="120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The ad made me more likely to comply with new smoke free regulations</c:v>
                </c:pt>
                <c:pt idx="1">
                  <c:v>Made me MORE likely to stop exposing others to your cigarette smoking</c:v>
                </c:pt>
                <c:pt idx="2">
                  <c:v>The ad/s made me more likely to support the new smoke free regulations</c:v>
                </c:pt>
                <c:pt idx="3">
                  <c:v>Made me MORE likely to complain about being exposed to cigarette smoke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79.0</c:v>
                </c:pt>
                <c:pt idx="1">
                  <c:v>69.0</c:v>
                </c:pt>
                <c:pt idx="2">
                  <c:v>97.0</c:v>
                </c:pt>
                <c:pt idx="3" formatCode="###0">
                  <c:v>76.51590710171118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70-428B-9A85-0B95D5E50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842628280"/>
        <c:axId val="2037779608"/>
      </c:barChart>
      <c:catAx>
        <c:axId val="1842628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7779608"/>
        <c:crosses val="autoZero"/>
        <c:auto val="1"/>
        <c:lblAlgn val="ctr"/>
        <c:lblOffset val="100"/>
        <c:noMultiLvlLbl val="0"/>
      </c:catAx>
      <c:valAx>
        <c:axId val="2037779608"/>
        <c:scaling>
          <c:orientation val="minMax"/>
          <c:max val="100.0"/>
          <c:min val="0.0"/>
        </c:scaling>
        <c:delete val="1"/>
        <c:axPos val="b"/>
        <c:numFmt formatCode="General" sourceLinked="1"/>
        <c:majorTickMark val="out"/>
        <c:minorTickMark val="none"/>
        <c:tickLblPos val="nextTo"/>
        <c:crossAx val="1842628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450438376055"/>
          <c:y val="0.0408163265306125"/>
          <c:w val="0.597408276093148"/>
          <c:h val="0.816326530612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Sheet1!$A$3:$A$13</c:f>
              <c:strCache>
                <c:ptCount val="3"/>
                <c:pt idx="0">
                  <c:v>Made me MORE likely to stop exposing others to your cigarette smoking</c:v>
                </c:pt>
                <c:pt idx="1">
                  <c:v>The ad/s made me more likely to support the new smoke free regulations</c:v>
                </c:pt>
                <c:pt idx="2">
                  <c:v>Made me MORE likely to complain about being exposed to cigarette smoke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76.0</c:v>
                </c:pt>
                <c:pt idx="1">
                  <c:v>69.0</c:v>
                </c:pt>
                <c:pt idx="2">
                  <c:v>97.0</c:v>
                </c:pt>
                <c:pt idx="3">
                  <c:v>83.0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97-4C02-AD74-A0A6243D28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1843100872"/>
        <c:axId val="2038369256"/>
      </c:barChart>
      <c:catAx>
        <c:axId val="184310087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038369256"/>
        <c:crosses val="autoZero"/>
        <c:auto val="1"/>
        <c:lblAlgn val="ctr"/>
        <c:lblOffset val="100"/>
        <c:noMultiLvlLbl val="0"/>
      </c:catAx>
      <c:valAx>
        <c:axId val="2038369256"/>
        <c:scaling>
          <c:orientation val="minMax"/>
          <c:max val="100.0"/>
          <c:min val="0.0"/>
        </c:scaling>
        <c:delete val="1"/>
        <c:axPos val="b"/>
        <c:numFmt formatCode="General" sourceLinked="1"/>
        <c:majorTickMark val="out"/>
        <c:minorTickMark val="none"/>
        <c:tickLblPos val="nextTo"/>
        <c:crossAx val="1843100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550239267185"/>
          <c:y val="0.0508959153543324"/>
          <c:w val="0.755392201542798"/>
          <c:h val="0.83509615384615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Có, tôi đang sống với con của tôi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Sheet1!$B$3:$D$3</c:f>
              <c:numCache>
                <c:formatCode>0%</c:formatCode>
                <c:ptCount val="3"/>
                <c:pt idx="0">
                  <c:v>0.48</c:v>
                </c:pt>
                <c:pt idx="1">
                  <c:v>0.489</c:v>
                </c:pt>
                <c:pt idx="2">
                  <c:v>0.482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BD-45AA-A840-11BBA7AE92A9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Có, tôi có con nhưng chúng không sống với tôi 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Sheet1!$B$4:$D$4</c:f>
              <c:numCache>
                <c:formatCode>0%</c:formatCode>
                <c:ptCount val="3"/>
                <c:pt idx="0">
                  <c:v>0.01</c:v>
                </c:pt>
                <c:pt idx="1">
                  <c:v>0.008</c:v>
                </c:pt>
                <c:pt idx="2">
                  <c:v>0.011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BD-45AA-A840-11BBA7AE92A9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Không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Sheet1!$B$5:$D$5</c:f>
              <c:numCache>
                <c:formatCode>0%</c:formatCode>
                <c:ptCount val="3"/>
                <c:pt idx="0">
                  <c:v>0.505</c:v>
                </c:pt>
                <c:pt idx="1">
                  <c:v>0.502</c:v>
                </c:pt>
                <c:pt idx="2">
                  <c:v>0.507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BD-45AA-A840-11BBA7AE92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0"/>
        <c:overlap val="100"/>
        <c:axId val="-1995175240"/>
        <c:axId val="-2102796280"/>
      </c:barChart>
      <c:catAx>
        <c:axId val="-1995175240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-2102796280"/>
        <c:crosses val="autoZero"/>
        <c:auto val="1"/>
        <c:lblAlgn val="ctr"/>
        <c:lblOffset val="100"/>
        <c:noMultiLvlLbl val="0"/>
      </c:catAx>
      <c:valAx>
        <c:axId val="-2102796280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-1995175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65369609464098"/>
          <c:y val="0.21520611394164"/>
          <c:w val="0.164431275612378"/>
          <c:h val="0.59729388605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0330787343741"/>
          <c:y val="0.0732693980262777"/>
          <c:w val="0.621952827913655"/>
          <c:h val="0.51885239585235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Làm tăng dự định bỏ thuốc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Economic costs
N=329</c:v>
                </c:pt>
                <c:pt idx="1">
                  <c:v>Invisible Killer- Office
N=201</c:v>
                </c:pt>
                <c:pt idx="2">
                  <c:v>SF Home – Child
N=183</c:v>
                </c:pt>
                <c:pt idx="3">
                  <c:v>SF Restaurant
N=181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62.0</c:v>
                </c:pt>
                <c:pt idx="1">
                  <c:v>62.0</c:v>
                </c:pt>
                <c:pt idx="2">
                  <c:v>67.0</c:v>
                </c:pt>
                <c:pt idx="3">
                  <c:v>57.0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A8-4008-A51F-1A12C2B8A3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Làm giảm dự định bỏ thuốc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Economic costs
N=329</c:v>
                </c:pt>
                <c:pt idx="1">
                  <c:v>Invisible Killer- Office
N=201</c:v>
                </c:pt>
                <c:pt idx="2">
                  <c:v>SF Home – Child
N=183</c:v>
                </c:pt>
                <c:pt idx="3">
                  <c:v>SF Restaurant
N=181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1.0</c:v>
                </c:pt>
                <c:pt idx="3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A8-4008-A51F-1A12C2B8A36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Không có gì khác biệt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Economic costs
N=329</c:v>
                </c:pt>
                <c:pt idx="1">
                  <c:v>Invisible Killer- Office
N=201</c:v>
                </c:pt>
                <c:pt idx="2">
                  <c:v>SF Home – Child
N=183</c:v>
                </c:pt>
                <c:pt idx="3">
                  <c:v>SF Restaurant
N=181</c:v>
                </c:pt>
              </c:strCache>
            </c:strRef>
          </c:cat>
          <c:val>
            <c:numRef>
              <c:f>Sheet1!$D$2:$D$5</c:f>
              <c:numCache>
                <c:formatCode>0</c:formatCode>
                <c:ptCount val="4"/>
                <c:pt idx="0">
                  <c:v>36.0</c:v>
                </c:pt>
                <c:pt idx="1">
                  <c:v>35.0</c:v>
                </c:pt>
                <c:pt idx="2">
                  <c:v>31.0</c:v>
                </c:pt>
                <c:pt idx="3">
                  <c:v>38.0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A8-4008-A51F-1A12C2B8A36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Không biết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Economic costs
N=329</c:v>
                </c:pt>
                <c:pt idx="1">
                  <c:v>Invisible Killer- Office
N=201</c:v>
                </c:pt>
                <c:pt idx="2">
                  <c:v>SF Home – Child
N=183</c:v>
                </c:pt>
                <c:pt idx="3">
                  <c:v>SF Restaurant
N=181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A8-4008-A51F-1A12C2B8A3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110064152"/>
        <c:axId val="2110060888"/>
      </c:barChart>
      <c:catAx>
        <c:axId val="21100641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2110060888"/>
        <c:crosses val="autoZero"/>
        <c:auto val="1"/>
        <c:lblAlgn val="ctr"/>
        <c:lblOffset val="100"/>
        <c:noMultiLvlLbl val="0"/>
      </c:catAx>
      <c:valAx>
        <c:axId val="21100608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110064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124988686759"/>
          <c:y val="0.713237855577331"/>
          <c:w val="0.788822819561348"/>
          <c:h val="0.20134240951839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>
          <a:solidFill>
            <a:schemeClr val="tx2"/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48299319727891"/>
          <c:y val="0.0381944340019592"/>
          <c:w val="0.850340136054422"/>
          <c:h val="0.7702535076953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61.4</c:v>
                </c:pt>
                <c:pt idx="1">
                  <c:v>59.1</c:v>
                </c:pt>
                <c:pt idx="2">
                  <c:v>63.0</c:v>
                </c:pt>
                <c:pt idx="3">
                  <c:v>79.2</c:v>
                </c:pt>
                <c:pt idx="4">
                  <c:v>62.9</c:v>
                </c:pt>
                <c:pt idx="5">
                  <c:v>67.0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32-4E2C-9EEC-1CD81FAEA3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0622392"/>
        <c:axId val="2110602584"/>
      </c:barChart>
      <c:catAx>
        <c:axId val="211062239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110602584"/>
        <c:crosses val="autoZero"/>
        <c:auto val="1"/>
        <c:lblAlgn val="ctr"/>
        <c:lblOffset val="100"/>
        <c:noMultiLvlLbl val="0"/>
      </c:catAx>
      <c:valAx>
        <c:axId val="2110602584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2110622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48.9</c:v>
                </c:pt>
                <c:pt idx="1">
                  <c:v>41.8</c:v>
                </c:pt>
                <c:pt idx="2">
                  <c:v>51.2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3F-4007-A75C-C5F179E7C7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0561576"/>
        <c:axId val="2110552536"/>
      </c:barChart>
      <c:catAx>
        <c:axId val="211056157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110552536"/>
        <c:crosses val="autoZero"/>
        <c:auto val="1"/>
        <c:lblAlgn val="ctr"/>
        <c:lblOffset val="100"/>
        <c:noMultiLvlLbl val="0"/>
      </c:catAx>
      <c:valAx>
        <c:axId val="2110552536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2110561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73.9</c:v>
                </c:pt>
                <c:pt idx="1">
                  <c:v>76.4</c:v>
                </c:pt>
                <c:pt idx="2">
                  <c:v>75.0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77-46ED-A506-2430D15C13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10309800"/>
        <c:axId val="2110302728"/>
      </c:barChart>
      <c:catAx>
        <c:axId val="21103098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110302728"/>
        <c:crosses val="autoZero"/>
        <c:auto val="1"/>
        <c:lblAlgn val="ctr"/>
        <c:lblOffset val="100"/>
        <c:noMultiLvlLbl val="0"/>
      </c:catAx>
      <c:valAx>
        <c:axId val="2110302728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2110309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48299319727891"/>
          <c:y val="0.0381944340019592"/>
          <c:w val="0.850340136054422"/>
          <c:h val="0.7702535076953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70.0</c:v>
                </c:pt>
                <c:pt idx="1">
                  <c:v>65.0</c:v>
                </c:pt>
                <c:pt idx="2">
                  <c:v>67.0</c:v>
                </c:pt>
                <c:pt idx="3">
                  <c:v>74.0</c:v>
                </c:pt>
                <c:pt idx="4">
                  <c:v>60.0</c:v>
                </c:pt>
                <c:pt idx="5">
                  <c:v>67.0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CA-4AF8-AB74-9ED1C7F28D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85564664"/>
        <c:axId val="-2085581288"/>
      </c:barChart>
      <c:catAx>
        <c:axId val="-20855646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2085581288"/>
        <c:crosses val="autoZero"/>
        <c:auto val="1"/>
        <c:lblAlgn val="ctr"/>
        <c:lblOffset val="100"/>
        <c:noMultiLvlLbl val="0"/>
      </c:catAx>
      <c:valAx>
        <c:axId val="-2085581288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-208556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54.0</c:v>
                </c:pt>
                <c:pt idx="1">
                  <c:v>44.0</c:v>
                </c:pt>
                <c:pt idx="2">
                  <c:v>53.0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80-4D00-A36E-D98252444E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843168440"/>
        <c:axId val="2037873976"/>
      </c:barChart>
      <c:catAx>
        <c:axId val="184316844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037873976"/>
        <c:crosses val="autoZero"/>
        <c:auto val="1"/>
        <c:lblAlgn val="ctr"/>
        <c:lblOffset val="100"/>
        <c:noMultiLvlLbl val="0"/>
      </c:catAx>
      <c:valAx>
        <c:axId val="2037873976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1843168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83.0</c:v>
                </c:pt>
                <c:pt idx="1">
                  <c:v>84.0</c:v>
                </c:pt>
                <c:pt idx="2">
                  <c:v>80.0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8B-4C13-9B7C-645A1CB33E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843168968"/>
        <c:axId val="2038383720"/>
      </c:barChart>
      <c:catAx>
        <c:axId val="184316896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038383720"/>
        <c:crosses val="autoZero"/>
        <c:auto val="1"/>
        <c:lblAlgn val="ctr"/>
        <c:lblOffset val="100"/>
        <c:noMultiLvlLbl val="0"/>
      </c:catAx>
      <c:valAx>
        <c:axId val="2038383720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1843168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48299319727891"/>
          <c:y val="0.0381944340019592"/>
          <c:w val="0.850340136054422"/>
          <c:h val="0.7702535076953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68.0</c:v>
                </c:pt>
                <c:pt idx="1">
                  <c:v>58.0</c:v>
                </c:pt>
                <c:pt idx="2">
                  <c:v>63.0</c:v>
                </c:pt>
                <c:pt idx="3">
                  <c:v>77.0</c:v>
                </c:pt>
                <c:pt idx="4">
                  <c:v>62.0</c:v>
                </c:pt>
                <c:pt idx="5">
                  <c:v>61.0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91-4F39-BE4B-F53A99254E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990235880"/>
        <c:axId val="1813384680"/>
      </c:barChart>
      <c:catAx>
        <c:axId val="-19902358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813384680"/>
        <c:crosses val="autoZero"/>
        <c:auto val="1"/>
        <c:lblAlgn val="ctr"/>
        <c:lblOffset val="100"/>
        <c:noMultiLvlLbl val="0"/>
      </c:catAx>
      <c:valAx>
        <c:axId val="1813384680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-1990235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57.0</c:v>
                </c:pt>
                <c:pt idx="1">
                  <c:v>43.0</c:v>
                </c:pt>
                <c:pt idx="2">
                  <c:v>52.0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98-4924-8A4D-6ADC0E6B47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40546504"/>
        <c:axId val="-2040547976"/>
      </c:barChart>
      <c:catAx>
        <c:axId val="-20405465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2040547976"/>
        <c:crosses val="autoZero"/>
        <c:auto val="1"/>
        <c:lblAlgn val="ctr"/>
        <c:lblOffset val="100"/>
        <c:noMultiLvlLbl val="0"/>
      </c:catAx>
      <c:valAx>
        <c:axId val="-2040547976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-2040546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81.0</c:v>
                </c:pt>
                <c:pt idx="1">
                  <c:v>76.0</c:v>
                </c:pt>
                <c:pt idx="2">
                  <c:v>76.0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A1-46FE-88C3-B6FB52F54F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85032680"/>
        <c:axId val="-2085274456"/>
      </c:barChart>
      <c:catAx>
        <c:axId val="-20850326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2085274456"/>
        <c:crosses val="autoZero"/>
        <c:auto val="1"/>
        <c:lblAlgn val="ctr"/>
        <c:lblOffset val="100"/>
        <c:noMultiLvlLbl val="0"/>
      </c:catAx>
      <c:valAx>
        <c:axId val="-2085274456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-2085032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550239267185"/>
          <c:y val="0.0508959153543324"/>
          <c:w val="0.755392201542798"/>
          <c:h val="0.83509615384615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Có, Tôi có con sống với tôi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Sheet1!$B$3:$D$3</c:f>
              <c:numCache>
                <c:formatCode>0%</c:formatCode>
                <c:ptCount val="3"/>
                <c:pt idx="0">
                  <c:v>0.23</c:v>
                </c:pt>
                <c:pt idx="1">
                  <c:v>0.75</c:v>
                </c:pt>
                <c:pt idx="2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9D-4F31-90B2-90988BC53826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Có, tôi có con nhưng chúng không sống với tôi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9D-4F31-90B2-90988BC538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Sheet1!$B$4:$D$4</c:f>
              <c:numCache>
                <c:formatCode>0%</c:formatCode>
                <c:ptCount val="3"/>
                <c:pt idx="0">
                  <c:v>0.0</c:v>
                </c:pt>
                <c:pt idx="1">
                  <c:v>0.02</c:v>
                </c:pt>
                <c:pt idx="2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F9D-4F31-90B2-90988BC53826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Sheet1!$B$5:$D$5</c:f>
              <c:numCache>
                <c:formatCode>0%</c:formatCode>
                <c:ptCount val="3"/>
                <c:pt idx="0">
                  <c:v>0.77</c:v>
                </c:pt>
                <c:pt idx="1">
                  <c:v>0.23</c:v>
                </c:pt>
                <c:pt idx="2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9D-4F31-90B2-90988BC538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0"/>
        <c:overlap val="100"/>
        <c:axId val="2086304376"/>
        <c:axId val="2086558216"/>
      </c:barChart>
      <c:catAx>
        <c:axId val="2086304376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2086558216"/>
        <c:crosses val="autoZero"/>
        <c:auto val="1"/>
        <c:lblAlgn val="ctr"/>
        <c:lblOffset val="100"/>
        <c:noMultiLvlLbl val="0"/>
      </c:catAx>
      <c:valAx>
        <c:axId val="2086558216"/>
        <c:scaling>
          <c:orientation val="maxMin"/>
        </c:scaling>
        <c:delete val="1"/>
        <c:axPos val="l"/>
        <c:numFmt formatCode="0%" sourceLinked="1"/>
        <c:majorTickMark val="out"/>
        <c:minorTickMark val="none"/>
        <c:tickLblPos val="nextTo"/>
        <c:crossAx val="2086304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65369609464098"/>
          <c:y val="0.21520611394164"/>
          <c:w val="0.164431275612378"/>
          <c:h val="0.59729388605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48299319727891"/>
          <c:y val="0.0381944340019592"/>
          <c:w val="0.850340136054422"/>
          <c:h val="0.7702535076953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63.0</c:v>
                </c:pt>
                <c:pt idx="1">
                  <c:v>57.0</c:v>
                </c:pt>
                <c:pt idx="2">
                  <c:v>61.0</c:v>
                </c:pt>
                <c:pt idx="3">
                  <c:v>77.0</c:v>
                </c:pt>
                <c:pt idx="4">
                  <c:v>67.0</c:v>
                </c:pt>
                <c:pt idx="5">
                  <c:v>65.0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FD-4CDA-B573-78ADFD11EF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84821240"/>
        <c:axId val="-2084861496"/>
      </c:barChart>
      <c:catAx>
        <c:axId val="-208482124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2084861496"/>
        <c:crosses val="autoZero"/>
        <c:auto val="1"/>
        <c:lblAlgn val="ctr"/>
        <c:lblOffset val="100"/>
        <c:noMultiLvlLbl val="0"/>
      </c:catAx>
      <c:valAx>
        <c:axId val="-2084861496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-2084821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49.0</c:v>
                </c:pt>
                <c:pt idx="1">
                  <c:v>38.0</c:v>
                </c:pt>
                <c:pt idx="2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2A-4CD0-89F4-15D1A81CA5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78022328"/>
        <c:axId val="1778016184"/>
      </c:barChart>
      <c:catAx>
        <c:axId val="177802232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778016184"/>
        <c:crosses val="autoZero"/>
        <c:auto val="1"/>
        <c:lblAlgn val="ctr"/>
        <c:lblOffset val="100"/>
        <c:noMultiLvlLbl val="0"/>
      </c:catAx>
      <c:valAx>
        <c:axId val="1778016184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1778022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Say anything about the ad or discuss the ad with other</c:v>
                </c:pt>
                <c:pt idx="1">
                  <c:v>Try to persuade others to quit smoking </c:v>
                </c:pt>
                <c:pt idx="2">
                  <c:v>Say anything about the announcement or discuss the announcement with others</c:v>
                </c:pt>
                <c:pt idx="3">
                  <c:v>[IF A SMOKER] Think about quitting smoking</c:v>
                </c:pt>
                <c:pt idx="4">
                  <c:v>[IF A SMOKER] Look into ways to quit smoking</c:v>
                </c:pt>
                <c:pt idx="5">
                  <c:v>[IF A SMOKER] Make a quite attempt as a result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76.0</c:v>
                </c:pt>
                <c:pt idx="1">
                  <c:v>76.4</c:v>
                </c:pt>
                <c:pt idx="2">
                  <c:v>72.0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1C-4ED0-8E6E-FFF41F091E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84931704"/>
        <c:axId val="-2084979432"/>
      </c:barChart>
      <c:catAx>
        <c:axId val="-208493170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2084979432"/>
        <c:crosses val="autoZero"/>
        <c:auto val="1"/>
        <c:lblAlgn val="ctr"/>
        <c:lblOffset val="100"/>
        <c:noMultiLvlLbl val="0"/>
      </c:catAx>
      <c:valAx>
        <c:axId val="-2084979432"/>
        <c:scaling>
          <c:orientation val="minMax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-2084931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1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0000"/>
                    <a:satMod val="160000"/>
                  </a:schemeClr>
                </a:gs>
                <a:gs pos="46000">
                  <a:schemeClr val="accent6">
                    <a:tint val="86000"/>
                    <a:satMod val="160000"/>
                  </a:schemeClr>
                </a:gs>
                <a:gs pos="100000">
                  <a:schemeClr val="accent6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Sau chiến dịch 2014</c:v>
                </c:pt>
                <c:pt idx="1">
                  <c:v>Sau chiến dịch 2016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51.0</c:v>
                </c:pt>
                <c:pt idx="1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51-4AEB-A388-ED279F54DB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0000"/>
                    <a:satMod val="160000"/>
                  </a:schemeClr>
                </a:gs>
                <a:gs pos="46000">
                  <a:schemeClr val="accent5">
                    <a:tint val="86000"/>
                    <a:satMod val="160000"/>
                  </a:schemeClr>
                </a:gs>
                <a:gs pos="100000">
                  <a:schemeClr val="accent5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Sau chiến dịch 2014</c:v>
                </c:pt>
                <c:pt idx="1">
                  <c:v>Sau chiến dịch 2016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37.0</c:v>
                </c:pt>
                <c:pt idx="1">
                  <c:v>32.0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51-4AEB-A388-ED279F54D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78076728"/>
        <c:axId val="1778070776"/>
      </c:barChart>
      <c:catAx>
        <c:axId val="177807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8070776"/>
        <c:crosses val="autoZero"/>
        <c:auto val="1"/>
        <c:lblAlgn val="ctr"/>
        <c:lblOffset val="100"/>
        <c:noMultiLvlLbl val="0"/>
      </c:catAx>
      <c:valAx>
        <c:axId val="1778070776"/>
        <c:scaling>
          <c:orientation val="minMax"/>
          <c:max val="60.0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rgbClr val="1F497D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i="0" baseline="0" dirty="0" err="1" smtClean="0">
                    <a:effectLst/>
                  </a:rPr>
                  <a:t>Tỷ</a:t>
                </a:r>
                <a:r>
                  <a:rPr lang="en-US" sz="1200" b="1" i="0" baseline="0" dirty="0" smtClean="0">
                    <a:effectLst/>
                  </a:rPr>
                  <a:t> </a:t>
                </a:r>
                <a:r>
                  <a:rPr lang="en-US" sz="1200" b="1" i="0" baseline="0" dirty="0" err="1" smtClean="0">
                    <a:effectLst/>
                  </a:rPr>
                  <a:t>lệ</a:t>
                </a:r>
                <a:r>
                  <a:rPr lang="en-US" sz="1200" b="1" i="0" baseline="0" dirty="0" smtClean="0">
                    <a:effectLst/>
                  </a:rPr>
                  <a:t> </a:t>
                </a:r>
                <a:r>
                  <a:rPr lang="en-US" sz="1200" b="1" i="0" baseline="0" dirty="0" err="1" smtClean="0">
                    <a:effectLst/>
                  </a:rPr>
                  <a:t>phần</a:t>
                </a:r>
                <a:r>
                  <a:rPr lang="en-US" sz="1200" b="1" i="0" baseline="0" dirty="0" smtClean="0">
                    <a:effectLst/>
                  </a:rPr>
                  <a:t> </a:t>
                </a:r>
                <a:r>
                  <a:rPr lang="en-US" sz="1200" b="1" i="0" baseline="0" dirty="0" err="1" smtClean="0">
                    <a:effectLst/>
                  </a:rPr>
                  <a:t>trăm</a:t>
                </a:r>
                <a:r>
                  <a:rPr lang="en-US" sz="1200" b="1" i="0" baseline="0" dirty="0" smtClean="0">
                    <a:effectLst/>
                  </a:rPr>
                  <a:t> %</a:t>
                </a:r>
                <a:endParaRPr lang="en-US" sz="1200" dirty="0" smtClean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8076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176693104817"/>
          <c:y val="0.131095086946303"/>
          <c:w val="0.699830719209597"/>
          <c:h val="0.72347433967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"/>
                    <a:satMod val="300000"/>
                  </a:schemeClr>
                </a:gs>
                <a:gs pos="34000">
                  <a:schemeClr val="accent5">
                    <a:tint val="13500"/>
                    <a:satMod val="250000"/>
                  </a:schemeClr>
                </a:gs>
                <a:gs pos="100000">
                  <a:schemeClr val="accent5">
                    <a:tint val="60000"/>
                    <a:satMod val="200000"/>
                  </a:schemeClr>
                </a:gs>
              </a:gsLst>
              <a:path path="circle">
                <a:fillToRect l="50000" t="155000" r="50000" b="-55000"/>
              </a:path>
            </a:gradFill>
            <a:ln w="9525" cap="flat" cmpd="sng" algn="ctr">
              <a:solidFill>
                <a:schemeClr val="accent5">
                  <a:satMod val="120000"/>
                </a:schemeClr>
              </a:solidFill>
              <a:prstDash val="solid"/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23A-4877-B25C-9895BA69C177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10000"/>
                      <a:satMod val="300000"/>
                    </a:schemeClr>
                  </a:gs>
                  <a:gs pos="34000">
                    <a:schemeClr val="accent6">
                      <a:tint val="13500"/>
                      <a:satMod val="250000"/>
                    </a:schemeClr>
                  </a:gs>
                  <a:gs pos="100000">
                    <a:schemeClr val="accent6">
                      <a:tint val="60000"/>
                      <a:satMod val="20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 w="9525" cap="flat" cmpd="sng" algn="ctr">
                <a:solidFill>
                  <a:schemeClr val="accent6">
                    <a:satMod val="120000"/>
                  </a:schemeClr>
                </a:solidFill>
                <a:prstDash val="solid"/>
                <a:round/>
              </a:ln>
              <a:effectLst>
                <a:outerShdw blurRad="63500" dist="25400" dir="14700000" algn="t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3A-4877-B25C-9895BA69C1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Nhận biết</c:v>
                </c:pt>
                <c:pt idx="1">
                  <c:v>Không nhận biết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0.24</c:v>
                </c:pt>
                <c:pt idx="1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23A-4877-B25C-9895BA69C1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29542184"/>
        <c:axId val="1829582616"/>
      </c:barChart>
      <c:valAx>
        <c:axId val="18295826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29542184"/>
        <c:crosses val="autoZero"/>
        <c:crossBetween val="between"/>
      </c:valAx>
      <c:catAx>
        <c:axId val="1829542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9582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"/>
          <c:y val="0.023813003913433"/>
          <c:w val="0.405459191789254"/>
          <c:h val="0.76507696936159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&gt;300,000 VND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2014
N=514</c:v>
                </c:pt>
                <c:pt idx="1">
                  <c:v>2016
N=423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9.0</c:v>
                </c:pt>
                <c:pt idx="1">
                  <c:v>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C9-4EBB-B11E-41899DFD3A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100,000 – 300,000 VND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51920DA3-791A-4F9B-931C-75DDF2C3429D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CC9-4EBB-B11E-41899DFD3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2014
N=514</c:v>
                </c:pt>
                <c:pt idx="1">
                  <c:v>2016
N=423</c:v>
                </c:pt>
              </c:strCache>
            </c:strRef>
          </c:cat>
          <c:val>
            <c:numRef>
              <c:f>Sheet1!$C$2:$C$3</c:f>
              <c:numCache>
                <c:formatCode>0</c:formatCode>
                <c:ptCount val="2"/>
                <c:pt idx="0">
                  <c:v>79.0</c:v>
                </c:pt>
                <c:pt idx="1">
                  <c:v>70.5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C9-4EBB-B11E-41899DFD3A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&lt;100,000 VND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1"/>
          <c:dLbls>
            <c:dLbl>
              <c:idx val="1"/>
              <c:layout/>
              <c:tx>
                <c:rich>
                  <a:bodyPr/>
                  <a:lstStyle/>
                  <a:p>
                    <a:fld id="{ED890425-1B0C-411D-8ED6-3C3A9327044D}" type="VALUE">
                      <a:rPr lang="en-US" smtClean="0"/>
                      <a:pPr/>
                      <a:t>[VALUE]</a:t>
                    </a:fld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***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CC9-4EBB-B11E-41899DFD3A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2014
N=514</c:v>
                </c:pt>
                <c:pt idx="1">
                  <c:v>2016
N=423</c:v>
                </c:pt>
              </c:strCache>
            </c:strRef>
          </c:cat>
          <c:val>
            <c:numRef>
              <c:f>Sheet1!$D$2:$D$3</c:f>
              <c:numCache>
                <c:formatCode>0</c:formatCode>
                <c:ptCount val="2"/>
                <c:pt idx="0">
                  <c:v>12.0</c:v>
                </c:pt>
                <c:pt idx="1">
                  <c:v>21.6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C9-4EBB-B11E-41899DFD3A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990955144"/>
        <c:axId val="1813214536"/>
      </c:barChart>
      <c:catAx>
        <c:axId val="-1990955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13214536"/>
        <c:crosses val="autoZero"/>
        <c:auto val="1"/>
        <c:lblAlgn val="ctr"/>
        <c:lblOffset val="100"/>
        <c:noMultiLvlLbl val="0"/>
      </c:catAx>
      <c:valAx>
        <c:axId val="18132145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-199095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7805267468732"/>
          <c:y val="0.185074574101904"/>
          <c:w val="0.464751313310352"/>
          <c:h val="0.4099486967117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176693104817"/>
          <c:y val="0.131095086946303"/>
          <c:w val="0.699830719209597"/>
          <c:h val="0.72347433967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Yes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"/>
                    <a:satMod val="300000"/>
                  </a:schemeClr>
                </a:gs>
                <a:gs pos="34000">
                  <a:schemeClr val="accent5">
                    <a:tint val="13500"/>
                    <a:satMod val="250000"/>
                  </a:schemeClr>
                </a:gs>
                <a:gs pos="100000">
                  <a:schemeClr val="accent5">
                    <a:tint val="60000"/>
                    <a:satMod val="200000"/>
                  </a:schemeClr>
                </a:gs>
              </a:gsLst>
              <a:path path="circle">
                <a:fillToRect l="50000" t="155000" r="50000" b="-55000"/>
              </a:path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C000"/>
                  </a:gs>
                  <a:gs pos="100000">
                    <a:srgbClr val="FFC000"/>
                  </a:gs>
                  <a:gs pos="48000">
                    <a:srgbClr val="FFE285"/>
                  </a:gs>
                </a:gsLst>
                <a:lin ang="2700000" scaled="0"/>
                <a:tileRect/>
              </a:gradFill>
              <a:ln w="9525" cap="flat" cmpd="sng" algn="ctr">
                <a:solidFill>
                  <a:srgbClr val="EAB200"/>
                </a:solidFill>
                <a:round/>
              </a:ln>
              <a:effectLst>
                <a:outerShdw blurRad="63500" dist="25400" dir="14700000" algn="t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E5-4E67-BC6F-A3FF3EDDDFB7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9E5-4E67-BC6F-A3FF3EDDDF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2014</c:v>
                </c:pt>
                <c:pt idx="1">
                  <c:v>2016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0.27</c:v>
                </c:pt>
                <c:pt idx="1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9E5-4E67-BC6F-A3FF3EDDDF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054035672"/>
        <c:axId val="1777879560"/>
      </c:barChart>
      <c:valAx>
        <c:axId val="17778795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2054035672"/>
        <c:crosses val="autoZero"/>
        <c:crossBetween val="between"/>
      </c:valAx>
      <c:catAx>
        <c:axId val="-205403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7879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48558278806699"/>
          <c:y val="0.0337294023087136"/>
          <c:w val="0.351441721193302"/>
          <c:h val="0.852882101373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Tổng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The law that prohibits smoking in indoor places will benefit the public’s health.</c:v>
                </c:pt>
                <c:pt idx="1">
                  <c:v>Laws that prohibit smoking in enclosed public spaces are UNFAIR to smokers.</c:v>
                </c:pt>
                <c:pt idx="2">
                  <c:v>Laws that prohibit smoking in enclosed public spaces will help smokers quit.</c:v>
                </c:pt>
                <c:pt idx="3">
                  <c:v>Clients that are in indoor places have the right to breath clean air, without cigarette smoke</c:v>
                </c:pt>
                <c:pt idx="4">
                  <c:v>If I saw a smoker violating a smoking ban, I would report the violation to the authorities.</c:v>
                </c:pt>
                <c:pt idx="5">
                  <c:v>I believe that the law that prohibits smoking will be properly enforced.</c:v>
                </c:pt>
                <c:pt idx="6">
                  <c:v>I believe that violators of the law that prohibits smoking will receive the appropriate fines and punishment.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88.0</c:v>
                </c:pt>
                <c:pt idx="1">
                  <c:v>40.0</c:v>
                </c:pt>
                <c:pt idx="2">
                  <c:v>64.0</c:v>
                </c:pt>
                <c:pt idx="3">
                  <c:v>80.0</c:v>
                </c:pt>
                <c:pt idx="4">
                  <c:v>55.0</c:v>
                </c:pt>
                <c:pt idx="5">
                  <c:v>66.0</c:v>
                </c:pt>
                <c:pt idx="6">
                  <c:v>65.0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84-4CAC-90C4-B8CB64AD70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The law that prohibits smoking in indoor places will benefit the public’s health.</c:v>
                </c:pt>
                <c:pt idx="1">
                  <c:v>Laws that prohibit smoking in enclosed public spaces are UNFAIR to smokers.</c:v>
                </c:pt>
                <c:pt idx="2">
                  <c:v>Laws that prohibit smoking in enclosed public spaces will help smokers quit.</c:v>
                </c:pt>
                <c:pt idx="3">
                  <c:v>Clients that are in indoor places have the right to breath clean air, without cigarette smoke</c:v>
                </c:pt>
                <c:pt idx="4">
                  <c:v>If I saw a smoker violating a smoking ban, I would report the violation to the authorities.</c:v>
                </c:pt>
                <c:pt idx="5">
                  <c:v>I believe that the law that prohibits smoking will be properly enforced.</c:v>
                </c:pt>
                <c:pt idx="6">
                  <c:v>I believe that violators of the law that prohibits smoking will receive the appropriate fines and punishment.</c:v>
                </c:pt>
              </c:strCache>
            </c:strRef>
          </c:cat>
          <c:val>
            <c:numRef>
              <c:f>Sheet1!$C$2:$C$8</c:f>
              <c:numCache>
                <c:formatCode>0</c:formatCode>
                <c:ptCount val="7"/>
                <c:pt idx="0">
                  <c:v>89.0</c:v>
                </c:pt>
                <c:pt idx="1">
                  <c:v>37.0</c:v>
                </c:pt>
                <c:pt idx="2">
                  <c:v>63.0</c:v>
                </c:pt>
                <c:pt idx="3">
                  <c:v>81.0</c:v>
                </c:pt>
                <c:pt idx="4">
                  <c:v>55.0</c:v>
                </c:pt>
                <c:pt idx="5">
                  <c:v>66.0</c:v>
                </c:pt>
                <c:pt idx="6">
                  <c:v>64.0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84-4CAC-90C4-B8CB64AD70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The law that prohibits smoking in indoor places will benefit the public’s health.</c:v>
                </c:pt>
                <c:pt idx="1">
                  <c:v>Laws that prohibit smoking in enclosed public spaces are UNFAIR to smokers.</c:v>
                </c:pt>
                <c:pt idx="2">
                  <c:v>Laws that prohibit smoking in enclosed public spaces will help smokers quit.</c:v>
                </c:pt>
                <c:pt idx="3">
                  <c:v>Clients that are in indoor places have the right to breath clean air, without cigarette smoke</c:v>
                </c:pt>
                <c:pt idx="4">
                  <c:v>If I saw a smoker violating a smoking ban, I would report the violation to the authorities.</c:v>
                </c:pt>
                <c:pt idx="5">
                  <c:v>I believe that the law that prohibits smoking will be properly enforced.</c:v>
                </c:pt>
                <c:pt idx="6">
                  <c:v>I believe that violators of the law that prohibits smoking will receive the appropriate fines and punishment.</c:v>
                </c:pt>
              </c:strCache>
            </c:strRef>
          </c:cat>
          <c:val>
            <c:numRef>
              <c:f>Sheet1!$D$2:$D$8</c:f>
              <c:numCache>
                <c:formatCode>0</c:formatCode>
                <c:ptCount val="7"/>
                <c:pt idx="0">
                  <c:v>88.0</c:v>
                </c:pt>
                <c:pt idx="1">
                  <c:v>44.0</c:v>
                </c:pt>
                <c:pt idx="2">
                  <c:v>66.0</c:v>
                </c:pt>
                <c:pt idx="3">
                  <c:v>78.0</c:v>
                </c:pt>
                <c:pt idx="4">
                  <c:v>55.0</c:v>
                </c:pt>
                <c:pt idx="5">
                  <c:v>66.0</c:v>
                </c:pt>
                <c:pt idx="6">
                  <c:v>65.0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D84-4CAC-90C4-B8CB64AD7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37872008"/>
        <c:axId val="1843055512"/>
      </c:barChart>
      <c:catAx>
        <c:axId val="203787200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843055512"/>
        <c:crosses val="autoZero"/>
        <c:auto val="1"/>
        <c:lblAlgn val="ctr"/>
        <c:lblOffset val="100"/>
        <c:noMultiLvlLbl val="0"/>
      </c:catAx>
      <c:valAx>
        <c:axId val="1843055512"/>
        <c:scaling>
          <c:orientation val="minMax"/>
          <c:max val="100.0"/>
          <c:min val="0.0"/>
        </c:scaling>
        <c:delete val="1"/>
        <c:axPos val="t"/>
        <c:numFmt formatCode="0" sourceLinked="1"/>
        <c:majorTickMark val="none"/>
        <c:minorTickMark val="none"/>
        <c:tickLblPos val="nextTo"/>
        <c:crossAx val="2037872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94821707892574"/>
          <c:y val="0.0398551569942646"/>
          <c:w val="0.356564896299727"/>
          <c:h val="0.9601449275362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trung học/cơ sở</c:v>
                </c:pt>
                <c:pt idx="3">
                  <c:v>Nơi làm việc trong nhà/văn phòng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97.0</c:v>
                </c:pt>
                <c:pt idx="1">
                  <c:v>94.0</c:v>
                </c:pt>
                <c:pt idx="2">
                  <c:v>88.0</c:v>
                </c:pt>
                <c:pt idx="3">
                  <c:v>81.0</c:v>
                </c:pt>
                <c:pt idx="4">
                  <c:v>80.0</c:v>
                </c:pt>
                <c:pt idx="5">
                  <c:v>76.0</c:v>
                </c:pt>
                <c:pt idx="6">
                  <c:v>64.0</c:v>
                </c:pt>
                <c:pt idx="7">
                  <c:v>39.0</c:v>
                </c:pt>
                <c:pt idx="8">
                  <c:v>34.0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BA-4788-A0C2-0D9F2A0263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trung học/cơ sở</c:v>
                </c:pt>
                <c:pt idx="3">
                  <c:v>Nơi làm việc trong nhà/văn phòng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97.0</c:v>
                </c:pt>
                <c:pt idx="1">
                  <c:v>95.0</c:v>
                </c:pt>
                <c:pt idx="2">
                  <c:v>88.0</c:v>
                </c:pt>
                <c:pt idx="3">
                  <c:v>79.0</c:v>
                </c:pt>
                <c:pt idx="4">
                  <c:v>77.0</c:v>
                </c:pt>
                <c:pt idx="5">
                  <c:v>76.0</c:v>
                </c:pt>
                <c:pt idx="6">
                  <c:v>70.0</c:v>
                </c:pt>
                <c:pt idx="7">
                  <c:v>41.0</c:v>
                </c:pt>
                <c:pt idx="8">
                  <c:v>36.0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BA-4788-A0C2-0D9F2A0263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93210472"/>
        <c:axId val="1778311752"/>
      </c:barChart>
      <c:catAx>
        <c:axId val="-19932104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vi-VN" sz="1100"/>
            </a:pPr>
            <a:endParaRPr lang="en-US"/>
          </a:p>
        </c:txPr>
        <c:crossAx val="1778311752"/>
        <c:crosses val="autoZero"/>
        <c:auto val="1"/>
        <c:lblAlgn val="ctr"/>
        <c:lblOffset val="100"/>
        <c:noMultiLvlLbl val="0"/>
      </c:catAx>
      <c:valAx>
        <c:axId val="1778311752"/>
        <c:scaling>
          <c:orientation val="minMax"/>
          <c:max val="100.0"/>
          <c:min val="0.0"/>
        </c:scaling>
        <c:delete val="1"/>
        <c:axPos val="t"/>
        <c:numFmt formatCode="General" sourceLinked="1"/>
        <c:majorTickMark val="out"/>
        <c:minorTickMark val="none"/>
        <c:tickLblPos val="nextTo"/>
        <c:crossAx val="-1993210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779098289128"/>
          <c:y val="0.812415737403488"/>
          <c:w val="0.160486749414275"/>
          <c:h val="0.1313089838175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94821707892574"/>
          <c:y val="0.0398551569942646"/>
          <c:w val="0.342117901171568"/>
          <c:h val="0.9601449275362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Sau chiến dịch năm 2014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trung học/cơ sở</c:v>
                </c:pt>
                <c:pt idx="3">
                  <c:v>Nơi làm việc trong nhà/văn phòng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98.0</c:v>
                </c:pt>
                <c:pt idx="1">
                  <c:v>96.0</c:v>
                </c:pt>
                <c:pt idx="2">
                  <c:v>93.0</c:v>
                </c:pt>
                <c:pt idx="3">
                  <c:v>84.0</c:v>
                </c:pt>
                <c:pt idx="4">
                  <c:v>84.0</c:v>
                </c:pt>
                <c:pt idx="5">
                  <c:v>76.0</c:v>
                </c:pt>
                <c:pt idx="6">
                  <c:v>67.0</c:v>
                </c:pt>
                <c:pt idx="7">
                  <c:v>42.0</c:v>
                </c:pt>
                <c:pt idx="8">
                  <c:v>37.0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EA-45D2-AFE8-7ECDB29681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Sau chiến dịch năm 2016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trung học/cơ sở</c:v>
                </c:pt>
                <c:pt idx="3">
                  <c:v>Nơi làm việc trong nhà/văn phòng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Sheet1!$C$2:$C$10</c:f>
              <c:numCache>
                <c:formatCode>0</c:formatCode>
                <c:ptCount val="9"/>
                <c:pt idx="0">
                  <c:v>97.0</c:v>
                </c:pt>
                <c:pt idx="1">
                  <c:v>94.0</c:v>
                </c:pt>
                <c:pt idx="2">
                  <c:v>88.0</c:v>
                </c:pt>
                <c:pt idx="3">
                  <c:v>80.0</c:v>
                </c:pt>
                <c:pt idx="4">
                  <c:v>79.0</c:v>
                </c:pt>
                <c:pt idx="5">
                  <c:v>76.0</c:v>
                </c:pt>
                <c:pt idx="6">
                  <c:v>66.7</c:v>
                </c:pt>
                <c:pt idx="7">
                  <c:v>40.0</c:v>
                </c:pt>
                <c:pt idx="8">
                  <c:v>35.0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EA-45D2-AFE8-7ECDB29681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993328472"/>
        <c:axId val="1778329240"/>
      </c:barChart>
      <c:catAx>
        <c:axId val="-199332847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vi-VN" sz="1100"/>
            </a:pPr>
            <a:endParaRPr lang="en-US"/>
          </a:p>
        </c:txPr>
        <c:crossAx val="1778329240"/>
        <c:crosses val="autoZero"/>
        <c:auto val="1"/>
        <c:lblAlgn val="ctr"/>
        <c:lblOffset val="100"/>
        <c:noMultiLvlLbl val="0"/>
      </c:catAx>
      <c:valAx>
        <c:axId val="1778329240"/>
        <c:scaling>
          <c:orientation val="minMax"/>
          <c:max val="100.0"/>
          <c:min val="0.0"/>
        </c:scaling>
        <c:delete val="1"/>
        <c:axPos val="t"/>
        <c:numFmt formatCode="General" sourceLinked="1"/>
        <c:majorTickMark val="out"/>
        <c:minorTickMark val="none"/>
        <c:tickLblPos val="nextTo"/>
        <c:crossAx val="-1993328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632379852618"/>
          <c:y val="0.872718089652016"/>
          <c:w val="0.234367620147382"/>
          <c:h val="0.1220562147436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078194942084"/>
          <c:y val="0.101929765912196"/>
          <c:w val="0.448999503473794"/>
          <c:h val="0.7080651033798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B2-42C1-A77D-29E8C1980E56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B2-42C1-A77D-29E8C1980E56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B2-42C1-A77D-29E8C1980E56}"/>
              </c:ext>
            </c:extLst>
          </c:dPt>
          <c:dLbls>
            <c:dLbl>
              <c:idx val="0"/>
              <c:layout>
                <c:manualLayout>
                  <c:x val="-0.145678672725747"/>
                  <c:y val="-0.014596297905229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CB2-42C1-A77D-29E8C1980E56}"/>
                </c:ext>
              </c:extLst>
            </c:dLbl>
            <c:dLbl>
              <c:idx val="2"/>
              <c:layout>
                <c:manualLayout>
                  <c:x val="0.158355016992986"/>
                  <c:y val="-0.020553222603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CB2-42C1-A77D-29E8C1980E5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Hút hằng ngày</c:v>
                </c:pt>
                <c:pt idx="1">
                  <c:v>Hút ít hơn 1 điếu mỗi ngày </c:v>
                </c:pt>
                <c:pt idx="2">
                  <c:v>Hoàn toàn không hút thuốc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0.491</c:v>
                </c:pt>
                <c:pt idx="1">
                  <c:v>0.011</c:v>
                </c:pt>
                <c:pt idx="2">
                  <c:v>0.498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CB2-42C1-A77D-29E8C1980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000474987397907939"/>
          <c:y val="0.741645914413118"/>
          <c:w val="0.54794425303036"/>
          <c:h val="0.205378483562964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94821707892574"/>
          <c:y val="0.0398551569942646"/>
          <c:w val="0.356564896299727"/>
          <c:h val="0.9601449275362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Post-campaign 2014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học</c:v>
                </c:pt>
                <c:pt idx="3">
                  <c:v>Nơi làm việc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97.0</c:v>
                </c:pt>
                <c:pt idx="1">
                  <c:v>96.0</c:v>
                </c:pt>
                <c:pt idx="2">
                  <c:v>94.0</c:v>
                </c:pt>
                <c:pt idx="3">
                  <c:v>81.0</c:v>
                </c:pt>
                <c:pt idx="4">
                  <c:v>83.0</c:v>
                </c:pt>
                <c:pt idx="5">
                  <c:v>72.0</c:v>
                </c:pt>
                <c:pt idx="6">
                  <c:v>55.0</c:v>
                </c:pt>
                <c:pt idx="7">
                  <c:v>29.0</c:v>
                </c:pt>
                <c:pt idx="8">
                  <c:v>24.0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B5-4410-B87F-CCF4D6F1B0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Post-campaign 2016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học</c:v>
                </c:pt>
                <c:pt idx="3">
                  <c:v>Nơi làm việc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96.0</c:v>
                </c:pt>
                <c:pt idx="1">
                  <c:v>91.0</c:v>
                </c:pt>
                <c:pt idx="2">
                  <c:v>83.0</c:v>
                </c:pt>
                <c:pt idx="3">
                  <c:v>72.0</c:v>
                </c:pt>
                <c:pt idx="4">
                  <c:v>72.0</c:v>
                </c:pt>
                <c:pt idx="5">
                  <c:v>66.0</c:v>
                </c:pt>
                <c:pt idx="6">
                  <c:v>51.0</c:v>
                </c:pt>
                <c:pt idx="7">
                  <c:v>20.0</c:v>
                </c:pt>
                <c:pt idx="8">
                  <c:v>16.0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B5-4410-B87F-CCF4D6F1B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3613608"/>
        <c:axId val="1813420600"/>
      </c:barChart>
      <c:catAx>
        <c:axId val="181361360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vi-VN" sz="1100"/>
            </a:pPr>
            <a:endParaRPr lang="en-US"/>
          </a:p>
        </c:txPr>
        <c:crossAx val="1813420600"/>
        <c:crosses val="autoZero"/>
        <c:auto val="1"/>
        <c:lblAlgn val="ctr"/>
        <c:lblOffset val="100"/>
        <c:noMultiLvlLbl val="0"/>
      </c:catAx>
      <c:valAx>
        <c:axId val="1813420600"/>
        <c:scaling>
          <c:orientation val="minMax"/>
          <c:max val="100.0"/>
          <c:min val="0.0"/>
        </c:scaling>
        <c:delete val="1"/>
        <c:axPos val="t"/>
        <c:numFmt formatCode="General" sourceLinked="1"/>
        <c:majorTickMark val="out"/>
        <c:minorTickMark val="none"/>
        <c:tickLblPos val="nextTo"/>
        <c:crossAx val="1813613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94821707892574"/>
          <c:y val="0.0398551569942646"/>
          <c:w val="0.356564896299727"/>
          <c:h val="0.9601449275362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Sau chiến dịch 2014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Hospitals</c:v>
                </c:pt>
                <c:pt idx="1">
                  <c:v>Child care centers and children’s entertainment areas</c:v>
                </c:pt>
                <c:pt idx="2">
                  <c:v>Schools</c:v>
                </c:pt>
                <c:pt idx="3">
                  <c:v>Workplaces</c:v>
                </c:pt>
                <c:pt idx="4">
                  <c:v>Universities</c:v>
                </c:pt>
                <c:pt idx="5">
                  <c:v>Public transportation vehicles</c:v>
                </c:pt>
                <c:pt idx="6">
                  <c:v>Places of worship</c:v>
                </c:pt>
                <c:pt idx="7">
                  <c:v>Restaurants/Eating places</c:v>
                </c:pt>
                <c:pt idx="8">
                  <c:v>Bars/Drinking places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96.0</c:v>
                </c:pt>
                <c:pt idx="1">
                  <c:v>91.0</c:v>
                </c:pt>
                <c:pt idx="2">
                  <c:v>83.0</c:v>
                </c:pt>
                <c:pt idx="3">
                  <c:v>75.0</c:v>
                </c:pt>
                <c:pt idx="4">
                  <c:v>71.0</c:v>
                </c:pt>
                <c:pt idx="5">
                  <c:v>56.0</c:v>
                </c:pt>
                <c:pt idx="6">
                  <c:v>55.0</c:v>
                </c:pt>
                <c:pt idx="7">
                  <c:v>21.0</c:v>
                </c:pt>
                <c:pt idx="8">
                  <c:v>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BB-466E-9326-40B9FF7D9B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Sau chiến dịch 2016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Hospitals</c:v>
                </c:pt>
                <c:pt idx="1">
                  <c:v>Child care centers and children’s entertainment areas</c:v>
                </c:pt>
                <c:pt idx="2">
                  <c:v>Schools</c:v>
                </c:pt>
                <c:pt idx="3">
                  <c:v>Workplaces</c:v>
                </c:pt>
                <c:pt idx="4">
                  <c:v>Universities</c:v>
                </c:pt>
                <c:pt idx="5">
                  <c:v>Public transportation vehicles</c:v>
                </c:pt>
                <c:pt idx="6">
                  <c:v>Places of worship</c:v>
                </c:pt>
                <c:pt idx="7">
                  <c:v>Restaurants/Eating places</c:v>
                </c:pt>
                <c:pt idx="8">
                  <c:v>Bars/Drinking places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96.0</c:v>
                </c:pt>
                <c:pt idx="1">
                  <c:v>92.0</c:v>
                </c:pt>
                <c:pt idx="2">
                  <c:v>81.0</c:v>
                </c:pt>
                <c:pt idx="3">
                  <c:v>66.0</c:v>
                </c:pt>
                <c:pt idx="4">
                  <c:v>67.0</c:v>
                </c:pt>
                <c:pt idx="5">
                  <c:v>65.0</c:v>
                </c:pt>
                <c:pt idx="6">
                  <c:v>60.0</c:v>
                </c:pt>
                <c:pt idx="7">
                  <c:v>28.0</c:v>
                </c:pt>
                <c:pt idx="8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6BB-466E-9326-40B9FF7D9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3949768"/>
        <c:axId val="1813952744"/>
      </c:barChart>
      <c:catAx>
        <c:axId val="1813949768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813952744"/>
        <c:crosses val="autoZero"/>
        <c:auto val="1"/>
        <c:lblAlgn val="ctr"/>
        <c:lblOffset val="100"/>
        <c:noMultiLvlLbl val="0"/>
      </c:catAx>
      <c:valAx>
        <c:axId val="1813952744"/>
        <c:scaling>
          <c:orientation val="minMax"/>
          <c:max val="100.0"/>
          <c:min val="0.0"/>
        </c:scaling>
        <c:delete val="1"/>
        <c:axPos val="t"/>
        <c:numFmt formatCode="General" sourceLinked="1"/>
        <c:majorTickMark val="out"/>
        <c:minorTickMark val="none"/>
        <c:tickLblPos val="nextTo"/>
        <c:crossAx val="1813949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20521489501312"/>
          <c:y val="0.872040602337544"/>
          <c:w val="0.245794127296588"/>
          <c:h val="0.126660518124475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94821707892574"/>
          <c:y val="0.0398551569942646"/>
          <c:w val="0.356564896299727"/>
          <c:h val="0.9601449275362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Post-campaign 2014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học</c:v>
                </c:pt>
                <c:pt idx="3">
                  <c:v>Nơi làm việc 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99.0</c:v>
                </c:pt>
                <c:pt idx="1">
                  <c:v>99.0</c:v>
                </c:pt>
                <c:pt idx="2">
                  <c:v>98.0</c:v>
                </c:pt>
                <c:pt idx="3">
                  <c:v>92.0</c:v>
                </c:pt>
                <c:pt idx="4">
                  <c:v>94.0</c:v>
                </c:pt>
                <c:pt idx="5">
                  <c:v>90.0</c:v>
                </c:pt>
                <c:pt idx="6">
                  <c:v>77.0</c:v>
                </c:pt>
                <c:pt idx="7">
                  <c:v>60.0</c:v>
                </c:pt>
                <c:pt idx="8">
                  <c:v>54.0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B4-4909-B676-B71833AFA4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Post-campaign 2016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Bệnh viện</c:v>
                </c:pt>
                <c:pt idx="1">
                  <c:v>Trung tâm chăm sóc và các khu vui chơi giải trí cho trẻ em</c:v>
                </c:pt>
                <c:pt idx="2">
                  <c:v>Trường học</c:v>
                </c:pt>
                <c:pt idx="3">
                  <c:v>Nơi làm việc </c:v>
                </c:pt>
                <c:pt idx="4">
                  <c:v>Trường đại học</c:v>
                </c:pt>
                <c:pt idx="5">
                  <c:v>Phương tiện giao thông công cộng</c:v>
                </c:pt>
                <c:pt idx="6">
                  <c:v>Nơi thờ cúng</c:v>
                </c:pt>
                <c:pt idx="7">
                  <c:v>Nhà hàng/quán ăn</c:v>
                </c:pt>
                <c:pt idx="8">
                  <c:v>Bar/quán nước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99.0</c:v>
                </c:pt>
                <c:pt idx="1">
                  <c:v>98.0</c:v>
                </c:pt>
                <c:pt idx="2">
                  <c:v>93.0</c:v>
                </c:pt>
                <c:pt idx="3">
                  <c:v>90.0</c:v>
                </c:pt>
                <c:pt idx="4">
                  <c:v>89.0</c:v>
                </c:pt>
                <c:pt idx="5">
                  <c:v>85.0</c:v>
                </c:pt>
                <c:pt idx="6">
                  <c:v>78.0</c:v>
                </c:pt>
                <c:pt idx="7">
                  <c:v>59.0</c:v>
                </c:pt>
                <c:pt idx="8">
                  <c:v>52.0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B4-4909-B676-B71833AFA4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8390824"/>
        <c:axId val="2038393832"/>
      </c:barChart>
      <c:catAx>
        <c:axId val="20383908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vi-VN" sz="1100"/>
            </a:pPr>
            <a:endParaRPr lang="en-US"/>
          </a:p>
        </c:txPr>
        <c:crossAx val="2038393832"/>
        <c:crosses val="autoZero"/>
        <c:auto val="1"/>
        <c:lblAlgn val="ctr"/>
        <c:lblOffset val="100"/>
        <c:noMultiLvlLbl val="0"/>
      </c:catAx>
      <c:valAx>
        <c:axId val="2038393832"/>
        <c:scaling>
          <c:orientation val="minMax"/>
          <c:max val="100.0"/>
          <c:min val="0.0"/>
        </c:scaling>
        <c:delete val="1"/>
        <c:axPos val="t"/>
        <c:numFmt formatCode="General" sourceLinked="1"/>
        <c:majorTickMark val="out"/>
        <c:minorTickMark val="none"/>
        <c:tickLblPos val="nextTo"/>
        <c:crossAx val="2038390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94821707892574"/>
          <c:y val="0.0398551569942646"/>
          <c:w val="0.356564896299727"/>
          <c:h val="0.9601449275362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Post-campaign 2014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Hospitals</c:v>
                </c:pt>
                <c:pt idx="1">
                  <c:v>Child care centers and children’s entertainment areas</c:v>
                </c:pt>
                <c:pt idx="2">
                  <c:v>Schools</c:v>
                </c:pt>
                <c:pt idx="3">
                  <c:v>Workplaces</c:v>
                </c:pt>
                <c:pt idx="4">
                  <c:v>Universities</c:v>
                </c:pt>
                <c:pt idx="5">
                  <c:v>Public transportation vehicles</c:v>
                </c:pt>
                <c:pt idx="6">
                  <c:v>Places of worship</c:v>
                </c:pt>
                <c:pt idx="7">
                  <c:v>Restaurants/Eating places</c:v>
                </c:pt>
                <c:pt idx="8">
                  <c:v>Bars/Drinking places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99.0</c:v>
                </c:pt>
                <c:pt idx="1">
                  <c:v>96.0</c:v>
                </c:pt>
                <c:pt idx="2">
                  <c:v>93.0</c:v>
                </c:pt>
                <c:pt idx="3">
                  <c:v>87.0</c:v>
                </c:pt>
                <c:pt idx="4">
                  <c:v>83.0</c:v>
                </c:pt>
                <c:pt idx="5">
                  <c:v>80.0</c:v>
                </c:pt>
                <c:pt idx="6">
                  <c:v>80.0</c:v>
                </c:pt>
                <c:pt idx="7">
                  <c:v>55.0</c:v>
                </c:pt>
                <c:pt idx="8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A3-4C0D-88D2-9F58A0DBFB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Post-campaign 2016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vi-VN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Hospitals</c:v>
                </c:pt>
                <c:pt idx="1">
                  <c:v>Child care centers and children’s entertainment areas</c:v>
                </c:pt>
                <c:pt idx="2">
                  <c:v>Schools</c:v>
                </c:pt>
                <c:pt idx="3">
                  <c:v>Workplaces</c:v>
                </c:pt>
                <c:pt idx="4">
                  <c:v>Universities</c:v>
                </c:pt>
                <c:pt idx="5">
                  <c:v>Public transportation vehicles</c:v>
                </c:pt>
                <c:pt idx="6">
                  <c:v>Places of worship</c:v>
                </c:pt>
                <c:pt idx="7">
                  <c:v>Restaurants/Eating places</c:v>
                </c:pt>
                <c:pt idx="8">
                  <c:v>Bars/Drinking places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99.0</c:v>
                </c:pt>
                <c:pt idx="1">
                  <c:v>98.0</c:v>
                </c:pt>
                <c:pt idx="2">
                  <c:v>95.0</c:v>
                </c:pt>
                <c:pt idx="3">
                  <c:v>90.0</c:v>
                </c:pt>
                <c:pt idx="4">
                  <c:v>87.0</c:v>
                </c:pt>
                <c:pt idx="5">
                  <c:v>86.0</c:v>
                </c:pt>
                <c:pt idx="6">
                  <c:v>80.0</c:v>
                </c:pt>
                <c:pt idx="7">
                  <c:v>55.0</c:v>
                </c:pt>
                <c:pt idx="8">
                  <c:v>49.0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A3-4C0D-88D2-9F58A0DBF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93058024"/>
        <c:axId val="-1993067720"/>
      </c:barChart>
      <c:catAx>
        <c:axId val="-19930580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1993067720"/>
        <c:crosses val="autoZero"/>
        <c:auto val="1"/>
        <c:lblAlgn val="ctr"/>
        <c:lblOffset val="100"/>
        <c:noMultiLvlLbl val="0"/>
      </c:catAx>
      <c:valAx>
        <c:axId val="-1993067720"/>
        <c:scaling>
          <c:orientation val="minMax"/>
          <c:max val="100.0"/>
          <c:min val="0.0"/>
        </c:scaling>
        <c:delete val="1"/>
        <c:axPos val="t"/>
        <c:numFmt formatCode="General" sourceLinked="1"/>
        <c:majorTickMark val="out"/>
        <c:minorTickMark val="none"/>
        <c:tickLblPos val="nextTo"/>
        <c:crossAx val="-1993058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 err="1" smtClean="0"/>
              <a:t>Ủng</a:t>
            </a:r>
            <a:r>
              <a:rPr lang="en-US" dirty="0" smtClean="0"/>
              <a:t> </a:t>
            </a:r>
            <a:r>
              <a:rPr lang="en-US" dirty="0" err="1" smtClean="0"/>
              <a:t>hộ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phủ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chiến</a:t>
            </a:r>
            <a:r>
              <a:rPr lang="en-US" dirty="0" smtClean="0"/>
              <a:t> </a:t>
            </a:r>
            <a:r>
              <a:rPr lang="en-US" dirty="0" err="1" smtClean="0"/>
              <a:t>dịch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hưởng</a:t>
            </a:r>
            <a:r>
              <a:rPr lang="en-US" baseline="0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hút</a:t>
            </a:r>
            <a:r>
              <a:rPr lang="en-US" baseline="0" dirty="0" smtClean="0"/>
              <a:t> </a:t>
            </a:r>
            <a:r>
              <a:rPr lang="en-US" dirty="0" err="1" smtClean="0"/>
              <a:t>thuốc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khỏe</a:t>
            </a:r>
            <a:endParaRPr lang="en-US" dirty="0"/>
          </a:p>
        </c:rich>
      </c:tx>
      <c:layout>
        <c:manualLayout>
          <c:xMode val="edge"/>
          <c:yMode val="edge"/>
          <c:x val="0.175931883639006"/>
          <c:y val="0.041057719034762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69600170208"/>
          <c:y val="0.196966125324019"/>
          <c:w val="0.814520810571665"/>
          <c:h val="0.64457813412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Tổng
N= 2030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</c:formatCode>
                <c:ptCount val="1"/>
                <c:pt idx="0">
                  <c:v>50.0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1F-411E-84AD-92987E1E91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Hút thuốc
N= 1018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D1F-411E-84AD-92987E1E913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Không hút thuốc
N= 1011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63.0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D1F-411E-84AD-92987E1E9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0"/>
        <c:overlap val="-24"/>
        <c:axId val="-1992730856"/>
        <c:axId val="-1992732488"/>
      </c:barChart>
      <c:catAx>
        <c:axId val="-199273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992732488"/>
        <c:crosses val="autoZero"/>
        <c:auto val="1"/>
        <c:lblAlgn val="ctr"/>
        <c:lblOffset val="100"/>
        <c:noMultiLvlLbl val="0"/>
      </c:catAx>
      <c:valAx>
        <c:axId val="-1992732488"/>
        <c:scaling>
          <c:orientation val="minMax"/>
          <c:max val="100.0"/>
          <c:min val="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err="1" smtClean="0"/>
                  <a:t>Tỷ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lệ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phần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trăm</a:t>
                </a:r>
                <a:r>
                  <a:rPr lang="en-US" dirty="0" smtClean="0"/>
                  <a:t> </a:t>
                </a:r>
                <a:r>
                  <a:rPr lang="en-US" dirty="0"/>
                  <a:t>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1992730856"/>
        <c:crosses val="autoZero"/>
        <c:crossBetween val="between"/>
        <c:majorUnit val="20.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23925984175176"/>
          <c:y val="0.902794155441223"/>
          <c:w val="0.537391942755955"/>
          <c:h val="0.0972058445587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 err="1" smtClean="0"/>
              <a:t>Ủng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dịch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hưởng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khỏe</a:t>
            </a:r>
            <a:endParaRPr lang="en-US" dirty="0"/>
          </a:p>
        </c:rich>
      </c:tx>
      <c:layout>
        <c:manualLayout>
          <c:xMode val="edge"/>
          <c:yMode val="edge"/>
          <c:x val="0.0977108723929497"/>
          <c:y val="0.041057719034762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69600170208"/>
          <c:y val="0.196966125324019"/>
          <c:w val="0.619800412583401"/>
          <c:h val="0.64457813412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Nhận biết
N=1184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</c:formatCode>
                <c:ptCount val="1"/>
                <c:pt idx="0">
                  <c:v>55.0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12-40AE-8810-5A3FF9B659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Không nhận biết
N=846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112-40AE-8810-5A3FF9B65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0"/>
        <c:overlap val="-24"/>
        <c:axId val="1843246680"/>
        <c:axId val="1843248616"/>
      </c:barChart>
      <c:catAx>
        <c:axId val="184324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3248616"/>
        <c:crosses val="autoZero"/>
        <c:auto val="1"/>
        <c:lblAlgn val="ctr"/>
        <c:lblOffset val="100"/>
        <c:noMultiLvlLbl val="0"/>
      </c:catAx>
      <c:valAx>
        <c:axId val="1843248616"/>
        <c:scaling>
          <c:orientation val="minMax"/>
          <c:max val="6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err="1" smtClean="0"/>
                  <a:t>Phần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trăm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e </a:t>
                </a:r>
                <a:r>
                  <a:rPr lang="en-US" dirty="0"/>
                  <a:t>%</a:t>
                </a:r>
              </a:p>
            </c:rich>
          </c:tx>
          <c:layout>
            <c:manualLayout>
              <c:xMode val="edge"/>
              <c:yMode val="edge"/>
              <c:x val="0.0571004208916802"/>
              <c:y val="0.40061323915680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3246680"/>
        <c:crosses val="autoZero"/>
        <c:crossBetween val="between"/>
        <c:majorUnit val="20.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80654734369623"/>
          <c:y val="0.869955806271588"/>
          <c:w val="0.379285676656958"/>
          <c:h val="0.0972059479457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D4BF12-282B-4141-8856-F374E67D931D}" type="doc">
      <dgm:prSet loTypeId="urn:microsoft.com/office/officeart/2005/8/layout/chevron1" loCatId="process" qsTypeId="urn:microsoft.com/office/officeart/2005/8/quickstyle/simple1" qsCatId="simple" csTypeId="urn:microsoft.com/office/officeart/2005/8/colors/accent1_5" csCatId="accent1" phldr="1"/>
      <dgm:spPr/>
    </dgm:pt>
    <dgm:pt modelId="{2F173F48-46E1-4873-BBEF-68231BF93E48}">
      <dgm:prSet phldrT="[Text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1. </a:t>
          </a:r>
          <a:r>
            <a:rPr lang="vi-VN" sz="1400" b="1" dirty="0" smtClean="0">
              <a:latin typeface="Arial" pitchFamily="34" charset="0"/>
              <a:cs typeface="Arial" pitchFamily="34" charset="0"/>
            </a:rPr>
            <a:t>Quận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D0D31CF4-9063-401B-85C3-42B5386B50B5}" type="parTrans" cxnId="{E587C8E2-E30A-4085-AD46-6790BD654F23}">
      <dgm:prSet/>
      <dgm:spPr/>
      <dgm:t>
        <a:bodyPr/>
        <a:lstStyle/>
        <a:p>
          <a:endParaRPr lang="en-US" sz="900" b="1">
            <a:latin typeface="Arial" pitchFamily="34" charset="0"/>
            <a:cs typeface="Arial" pitchFamily="34" charset="0"/>
          </a:endParaRPr>
        </a:p>
      </dgm:t>
    </dgm:pt>
    <dgm:pt modelId="{D0A290A2-3AD8-49A1-B7AA-3C63F3F3A4CF}" type="sibTrans" cxnId="{E587C8E2-E30A-4085-AD46-6790BD654F23}">
      <dgm:prSet/>
      <dgm:spPr/>
      <dgm:t>
        <a:bodyPr/>
        <a:lstStyle/>
        <a:p>
          <a:endParaRPr lang="en-US" sz="900" b="1">
            <a:latin typeface="Arial" pitchFamily="34" charset="0"/>
            <a:cs typeface="Arial" pitchFamily="34" charset="0"/>
          </a:endParaRPr>
        </a:p>
      </dgm:t>
    </dgm:pt>
    <dgm:pt modelId="{86CC7E88-852D-44BE-8965-87985777F2AD}">
      <dgm:prSet phldrT="[Text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2. </a:t>
          </a:r>
          <a:r>
            <a:rPr lang="vi-VN" sz="1400" b="1" dirty="0" smtClean="0">
              <a:latin typeface="Arial" pitchFamily="34" charset="0"/>
              <a:cs typeface="Arial" pitchFamily="34" charset="0"/>
            </a:rPr>
            <a:t>Phường 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CDEE1F47-0140-452C-8A2A-CCF745AD4777}" type="parTrans" cxnId="{E3027229-16A4-4361-9C52-5AAB15E07DD6}">
      <dgm:prSet/>
      <dgm:spPr/>
      <dgm:t>
        <a:bodyPr/>
        <a:lstStyle/>
        <a:p>
          <a:endParaRPr lang="en-US" sz="900" b="1">
            <a:latin typeface="Arial" pitchFamily="34" charset="0"/>
            <a:cs typeface="Arial" pitchFamily="34" charset="0"/>
          </a:endParaRPr>
        </a:p>
      </dgm:t>
    </dgm:pt>
    <dgm:pt modelId="{031185EF-BF9E-4B48-92E5-592849116480}" type="sibTrans" cxnId="{E3027229-16A4-4361-9C52-5AAB15E07DD6}">
      <dgm:prSet/>
      <dgm:spPr/>
      <dgm:t>
        <a:bodyPr/>
        <a:lstStyle/>
        <a:p>
          <a:endParaRPr lang="en-US" sz="900" b="1">
            <a:latin typeface="Arial" pitchFamily="34" charset="0"/>
            <a:cs typeface="Arial" pitchFamily="34" charset="0"/>
          </a:endParaRPr>
        </a:p>
      </dgm:t>
    </dgm:pt>
    <dgm:pt modelId="{F94AD23C-CAE2-4F15-B170-61FE870BF9BF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4. </a:t>
          </a:r>
          <a:r>
            <a:rPr lang="vi-VN" sz="1400" b="1" dirty="0" smtClean="0">
              <a:latin typeface="Arial" pitchFamily="34" charset="0"/>
              <a:cs typeface="Arial" pitchFamily="34" charset="0"/>
            </a:rPr>
            <a:t>Đáp viên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10721B8D-5640-4D1D-851E-1C96A02813A8}" type="parTrans" cxnId="{95B77853-78AC-4CD3-B049-BCAFC397992B}">
      <dgm:prSet/>
      <dgm:spPr/>
      <dgm:t>
        <a:bodyPr/>
        <a:lstStyle/>
        <a:p>
          <a:endParaRPr lang="en-US" sz="900" b="1">
            <a:latin typeface="Arial" pitchFamily="34" charset="0"/>
            <a:cs typeface="Arial" pitchFamily="34" charset="0"/>
          </a:endParaRPr>
        </a:p>
      </dgm:t>
    </dgm:pt>
    <dgm:pt modelId="{63B56432-C6FD-4590-8078-7973AF509185}" type="sibTrans" cxnId="{95B77853-78AC-4CD3-B049-BCAFC397992B}">
      <dgm:prSet/>
      <dgm:spPr/>
      <dgm:t>
        <a:bodyPr/>
        <a:lstStyle/>
        <a:p>
          <a:endParaRPr lang="en-US" sz="900" b="1">
            <a:latin typeface="Arial" pitchFamily="34" charset="0"/>
            <a:cs typeface="Arial" pitchFamily="34" charset="0"/>
          </a:endParaRPr>
        </a:p>
      </dgm:t>
    </dgm:pt>
    <dgm:pt modelId="{F94B52A4-6780-4E47-8CF6-ED3F95CC47EB}">
      <dgm:prSet phldrT="[Text]" custT="1"/>
      <dgm:spPr/>
      <dgm:t>
        <a:bodyPr/>
        <a:lstStyle/>
        <a:p>
          <a:r>
            <a:rPr lang="en-US" sz="1400" b="1" dirty="0" smtClean="0">
              <a:latin typeface="Arial" pitchFamily="34" charset="0"/>
              <a:cs typeface="Arial" pitchFamily="34" charset="0"/>
            </a:rPr>
            <a:t>3. </a:t>
          </a:r>
          <a:r>
            <a:rPr lang="vi-VN" sz="1400" b="1" dirty="0" smtClean="0">
              <a:latin typeface="Arial" pitchFamily="34" charset="0"/>
              <a:cs typeface="Arial" pitchFamily="34" charset="0"/>
            </a:rPr>
            <a:t>Hộ gia đình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endParaRPr lang="en-US" sz="1400" b="1" dirty="0">
            <a:latin typeface="Arial" pitchFamily="34" charset="0"/>
            <a:cs typeface="Arial" pitchFamily="34" charset="0"/>
          </a:endParaRPr>
        </a:p>
      </dgm:t>
    </dgm:pt>
    <dgm:pt modelId="{6DED1709-0CDD-496E-8041-527271615CB9}" type="parTrans" cxnId="{FB5A6800-143D-49D5-82D9-8EBED3C2285D}">
      <dgm:prSet/>
      <dgm:spPr/>
      <dgm:t>
        <a:bodyPr/>
        <a:lstStyle/>
        <a:p>
          <a:endParaRPr lang="en-US" sz="2000"/>
        </a:p>
      </dgm:t>
    </dgm:pt>
    <dgm:pt modelId="{C620AC9C-CB52-46B4-8B32-46CE7B09519E}" type="sibTrans" cxnId="{FB5A6800-143D-49D5-82D9-8EBED3C2285D}">
      <dgm:prSet/>
      <dgm:spPr/>
      <dgm:t>
        <a:bodyPr/>
        <a:lstStyle/>
        <a:p>
          <a:endParaRPr lang="en-US" sz="2000"/>
        </a:p>
      </dgm:t>
    </dgm:pt>
    <dgm:pt modelId="{4B371381-CECB-4CF3-B869-84244BFC852B}" type="pres">
      <dgm:prSet presAssocID="{1CD4BF12-282B-4141-8856-F374E67D931D}" presName="Name0" presStyleCnt="0">
        <dgm:presLayoutVars>
          <dgm:dir/>
          <dgm:animLvl val="lvl"/>
          <dgm:resizeHandles val="exact"/>
        </dgm:presLayoutVars>
      </dgm:prSet>
      <dgm:spPr/>
    </dgm:pt>
    <dgm:pt modelId="{E7F16F99-7450-4F4E-BF2C-50239131C714}" type="pres">
      <dgm:prSet presAssocID="{2F173F48-46E1-4873-BBEF-68231BF93E4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4B9EA8-2D22-4D63-9737-F0DDC25A5E60}" type="pres">
      <dgm:prSet presAssocID="{D0A290A2-3AD8-49A1-B7AA-3C63F3F3A4CF}" presName="parTxOnlySpace" presStyleCnt="0"/>
      <dgm:spPr/>
    </dgm:pt>
    <dgm:pt modelId="{7665EF58-DC84-4977-BBC0-1562859ED89A}" type="pres">
      <dgm:prSet presAssocID="{86CC7E88-852D-44BE-8965-87985777F2A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98B7A-95A9-4415-99EA-196CCF2FD64F}" type="pres">
      <dgm:prSet presAssocID="{031185EF-BF9E-4B48-92E5-592849116480}" presName="parTxOnlySpace" presStyleCnt="0"/>
      <dgm:spPr/>
    </dgm:pt>
    <dgm:pt modelId="{F392B8BB-97DC-4961-B395-0ADF4FF93F3F}" type="pres">
      <dgm:prSet presAssocID="{F94B52A4-6780-4E47-8CF6-ED3F95CC47E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72E421-A9FB-4E60-A96A-E8EC383C427B}" type="pres">
      <dgm:prSet presAssocID="{C620AC9C-CB52-46B4-8B32-46CE7B09519E}" presName="parTxOnlySpace" presStyleCnt="0"/>
      <dgm:spPr/>
    </dgm:pt>
    <dgm:pt modelId="{D52EE3F2-28DB-438A-A211-E8A4B63123BF}" type="pres">
      <dgm:prSet presAssocID="{F94AD23C-CAE2-4F15-B170-61FE870BF9B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027229-16A4-4361-9C52-5AAB15E07DD6}" srcId="{1CD4BF12-282B-4141-8856-F374E67D931D}" destId="{86CC7E88-852D-44BE-8965-87985777F2AD}" srcOrd="1" destOrd="0" parTransId="{CDEE1F47-0140-452C-8A2A-CCF745AD4777}" sibTransId="{031185EF-BF9E-4B48-92E5-592849116480}"/>
    <dgm:cxn modelId="{D0B00415-0AF4-4FBC-B1DA-70797D1BBA0A}" type="presOf" srcId="{2F173F48-46E1-4873-BBEF-68231BF93E48}" destId="{E7F16F99-7450-4F4E-BF2C-50239131C714}" srcOrd="0" destOrd="0" presId="urn:microsoft.com/office/officeart/2005/8/layout/chevron1"/>
    <dgm:cxn modelId="{BBA2267D-DDC7-41B7-8578-924F2591FF0C}" type="presOf" srcId="{F94AD23C-CAE2-4F15-B170-61FE870BF9BF}" destId="{D52EE3F2-28DB-438A-A211-E8A4B63123BF}" srcOrd="0" destOrd="0" presId="urn:microsoft.com/office/officeart/2005/8/layout/chevron1"/>
    <dgm:cxn modelId="{D5AC2F28-DB51-4C0A-91AB-5CAC38A64622}" type="presOf" srcId="{F94B52A4-6780-4E47-8CF6-ED3F95CC47EB}" destId="{F392B8BB-97DC-4961-B395-0ADF4FF93F3F}" srcOrd="0" destOrd="0" presId="urn:microsoft.com/office/officeart/2005/8/layout/chevron1"/>
    <dgm:cxn modelId="{E587C8E2-E30A-4085-AD46-6790BD654F23}" srcId="{1CD4BF12-282B-4141-8856-F374E67D931D}" destId="{2F173F48-46E1-4873-BBEF-68231BF93E48}" srcOrd="0" destOrd="0" parTransId="{D0D31CF4-9063-401B-85C3-42B5386B50B5}" sibTransId="{D0A290A2-3AD8-49A1-B7AA-3C63F3F3A4CF}"/>
    <dgm:cxn modelId="{95B77853-78AC-4CD3-B049-BCAFC397992B}" srcId="{1CD4BF12-282B-4141-8856-F374E67D931D}" destId="{F94AD23C-CAE2-4F15-B170-61FE870BF9BF}" srcOrd="3" destOrd="0" parTransId="{10721B8D-5640-4D1D-851E-1C96A02813A8}" sibTransId="{63B56432-C6FD-4590-8078-7973AF509185}"/>
    <dgm:cxn modelId="{FB5A6800-143D-49D5-82D9-8EBED3C2285D}" srcId="{1CD4BF12-282B-4141-8856-F374E67D931D}" destId="{F94B52A4-6780-4E47-8CF6-ED3F95CC47EB}" srcOrd="2" destOrd="0" parTransId="{6DED1709-0CDD-496E-8041-527271615CB9}" sibTransId="{C620AC9C-CB52-46B4-8B32-46CE7B09519E}"/>
    <dgm:cxn modelId="{7A99CF66-702A-4B28-852F-B473232327E3}" type="presOf" srcId="{1CD4BF12-282B-4141-8856-F374E67D931D}" destId="{4B371381-CECB-4CF3-B869-84244BFC852B}" srcOrd="0" destOrd="0" presId="urn:microsoft.com/office/officeart/2005/8/layout/chevron1"/>
    <dgm:cxn modelId="{D783CB32-72E1-40DB-858F-F79F30A701AC}" type="presOf" srcId="{86CC7E88-852D-44BE-8965-87985777F2AD}" destId="{7665EF58-DC84-4977-BBC0-1562859ED89A}" srcOrd="0" destOrd="0" presId="urn:microsoft.com/office/officeart/2005/8/layout/chevron1"/>
    <dgm:cxn modelId="{A8475351-8DB3-4E61-9703-EE41CC1AEEFB}" type="presParOf" srcId="{4B371381-CECB-4CF3-B869-84244BFC852B}" destId="{E7F16F99-7450-4F4E-BF2C-50239131C714}" srcOrd="0" destOrd="0" presId="urn:microsoft.com/office/officeart/2005/8/layout/chevron1"/>
    <dgm:cxn modelId="{DC4434AF-A917-4D8D-8717-7EF196C824F9}" type="presParOf" srcId="{4B371381-CECB-4CF3-B869-84244BFC852B}" destId="{554B9EA8-2D22-4D63-9737-F0DDC25A5E60}" srcOrd="1" destOrd="0" presId="urn:microsoft.com/office/officeart/2005/8/layout/chevron1"/>
    <dgm:cxn modelId="{F40C01CB-CA62-4C86-A889-82D2BBBD04BF}" type="presParOf" srcId="{4B371381-CECB-4CF3-B869-84244BFC852B}" destId="{7665EF58-DC84-4977-BBC0-1562859ED89A}" srcOrd="2" destOrd="0" presId="urn:microsoft.com/office/officeart/2005/8/layout/chevron1"/>
    <dgm:cxn modelId="{2B4EC776-C0A5-4D54-AB31-AFA77AFAE04A}" type="presParOf" srcId="{4B371381-CECB-4CF3-B869-84244BFC852B}" destId="{11498B7A-95A9-4415-99EA-196CCF2FD64F}" srcOrd="3" destOrd="0" presId="urn:microsoft.com/office/officeart/2005/8/layout/chevron1"/>
    <dgm:cxn modelId="{39F0EC9C-25A6-46D4-9ED5-7FF42D6D52F9}" type="presParOf" srcId="{4B371381-CECB-4CF3-B869-84244BFC852B}" destId="{F392B8BB-97DC-4961-B395-0ADF4FF93F3F}" srcOrd="4" destOrd="0" presId="urn:microsoft.com/office/officeart/2005/8/layout/chevron1"/>
    <dgm:cxn modelId="{CA01E5AB-257E-44FB-9AAF-7322A0867627}" type="presParOf" srcId="{4B371381-CECB-4CF3-B869-84244BFC852B}" destId="{7F72E421-A9FB-4E60-A96A-E8EC383C427B}" srcOrd="5" destOrd="0" presId="urn:microsoft.com/office/officeart/2005/8/layout/chevron1"/>
    <dgm:cxn modelId="{80AAAA19-EDD0-4D1F-9B24-5659982934D9}" type="presParOf" srcId="{4B371381-CECB-4CF3-B869-84244BFC852B}" destId="{D52EE3F2-28DB-438A-A211-E8A4B63123B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80D88-BCFA-4E35-AB44-6749F393CFAC}" type="doc">
      <dgm:prSet loTypeId="urn:microsoft.com/office/officeart/2005/8/layout/process5" loCatId="process" qsTypeId="urn:microsoft.com/office/officeart/2005/8/quickstyle/simple4" qsCatId="simple" csTypeId="urn:microsoft.com/office/officeart/2005/8/colors/colorful4" csCatId="colorful" phldr="1"/>
      <dgm:spPr/>
    </dgm:pt>
    <dgm:pt modelId="{BF735C4E-A3EA-43F5-978D-CB3402EC05C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1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1400" b="1" smtClean="0">
              <a:latin typeface="Arial" pitchFamily="34" charset="0"/>
              <a:cs typeface="Arial" pitchFamily="34" charset="0"/>
            </a:rPr>
            <a:t> biết</a:t>
          </a:r>
        </a:p>
        <a:p>
          <a:pPr>
            <a:spcAft>
              <a:spcPct val="35000"/>
            </a:spcAft>
          </a:pPr>
          <a:r>
            <a:rPr lang="en-US" sz="1400" b="1" smtClean="0">
              <a:latin typeface="Arial" pitchFamily="34" charset="0"/>
              <a:cs typeface="Arial" pitchFamily="34" charset="0"/>
            </a:rPr>
            <a:t>quảng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cáo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C0E0E469-F9AF-4909-A9C3-0B5D270541A6}" type="parTrans" cxnId="{8B38C998-5110-4FDE-A3A7-70DFED58B67A}">
      <dgm:prSet/>
      <dgm:spPr/>
      <dgm:t>
        <a:bodyPr/>
        <a:lstStyle/>
        <a:p>
          <a:endParaRPr lang="vi-VN" sz="1400"/>
        </a:p>
      </dgm:t>
    </dgm:pt>
    <dgm:pt modelId="{E955C784-E845-4090-A7CA-82DE7A1E7A7F}" type="sibTrans" cxnId="{8B38C998-5110-4FDE-A3A7-70DFED58B67A}">
      <dgm:prSet custT="1"/>
      <dgm:spPr>
        <a:solidFill>
          <a:srgbClr val="00B0F0"/>
        </a:solidFill>
        <a:ln w="31750">
          <a:noFill/>
        </a:ln>
        <a:effectLst/>
      </dgm:spPr>
      <dgm:t>
        <a:bodyPr/>
        <a:lstStyle/>
        <a:p>
          <a:endParaRPr lang="vi-VN" sz="1400" dirty="0"/>
        </a:p>
      </dgm:t>
    </dgm:pt>
    <dgm:pt modelId="{A8D4CED6-9645-4951-8A7C-4D13CBD34CD8}">
      <dgm:prSet phldrT="[Text]" custT="1"/>
      <dgm:spPr/>
      <dgm:t>
        <a:bodyPr/>
        <a:lstStyle/>
        <a:p>
          <a:r>
            <a:rPr lang="en-US" sz="1400" b="1" dirty="0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biết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err="1" smtClean="0">
              <a:latin typeface="Arial" pitchFamily="34" charset="0"/>
              <a:cs typeface="Arial" pitchFamily="34" charset="0"/>
            </a:rPr>
            <a:t>và</a:t>
          </a:r>
          <a:r>
            <a:rPr lang="en-US" sz="1400" b="1" smtClean="0">
              <a:latin typeface="Arial" pitchFamily="34" charset="0"/>
              <a:cs typeface="Arial" pitchFamily="34" charset="0"/>
            </a:rPr>
            <a:t> Thái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err="1" smtClean="0">
              <a:latin typeface="Arial" pitchFamily="34" charset="0"/>
              <a:cs typeface="Arial" pitchFamily="34" charset="0"/>
            </a:rPr>
            <a:t>về</a:t>
          </a:r>
          <a:r>
            <a:rPr lang="en-US" sz="1400" b="1" smtClean="0">
              <a:latin typeface="Arial" pitchFamily="34" charset="0"/>
              <a:cs typeface="Arial" pitchFamily="34" charset="0"/>
            </a:rPr>
            <a:t> Luật PCTH của Thuốc Lá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0184056D-983C-436E-BE0A-3A361A381A3B}" type="parTrans" cxnId="{8EB75906-5FA1-4011-A027-07B46171EDCB}">
      <dgm:prSet/>
      <dgm:spPr/>
      <dgm:t>
        <a:bodyPr/>
        <a:lstStyle/>
        <a:p>
          <a:endParaRPr lang="vi-VN" sz="1400"/>
        </a:p>
      </dgm:t>
    </dgm:pt>
    <dgm:pt modelId="{FE935B0A-AC64-4714-B1F0-3C5097527C51}" type="sibTrans" cxnId="{8EB75906-5FA1-4011-A027-07B46171EDCB}">
      <dgm:prSet custT="1"/>
      <dgm:spPr>
        <a:solidFill>
          <a:srgbClr val="00B0F0"/>
        </a:solidFill>
        <a:ln w="31750">
          <a:noFill/>
        </a:ln>
        <a:effectLst/>
      </dgm:spPr>
      <dgm:t>
        <a:bodyPr/>
        <a:lstStyle/>
        <a:p>
          <a:endParaRPr lang="vi-VN" sz="1400" dirty="0"/>
        </a:p>
      </dgm:t>
    </dgm:pt>
    <dgm:pt modelId="{31BA5076-5652-4AA5-95B6-DE046F707A59}">
      <dgm:prSet phldrT="[Text]" custT="1"/>
      <dgm:spPr/>
      <dgm:t>
        <a:bodyPr/>
        <a:lstStyle/>
        <a:p>
          <a:r>
            <a:rPr lang="en-US" sz="1400" b="1" dirty="0" err="1" smtClean="0">
              <a:latin typeface="Arial" pitchFamily="34" charset="0"/>
              <a:cs typeface="Arial" pitchFamily="34" charset="0"/>
            </a:rPr>
            <a:t>Kết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luận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D18143D4-3899-425C-A0A6-BF40C53780E7}" type="parTrans" cxnId="{959FC70E-2C57-4AD9-B9A2-C4CC4A0C8CFD}">
      <dgm:prSet/>
      <dgm:spPr/>
      <dgm:t>
        <a:bodyPr/>
        <a:lstStyle/>
        <a:p>
          <a:endParaRPr lang="vi-VN" sz="1400"/>
        </a:p>
      </dgm:t>
    </dgm:pt>
    <dgm:pt modelId="{1F436BAF-F6AA-4D52-99B9-9FCA19503648}" type="sibTrans" cxnId="{959FC70E-2C57-4AD9-B9A2-C4CC4A0C8CFD}">
      <dgm:prSet/>
      <dgm:spPr/>
      <dgm:t>
        <a:bodyPr/>
        <a:lstStyle/>
        <a:p>
          <a:endParaRPr lang="vi-VN" sz="1400"/>
        </a:p>
      </dgm:t>
    </dgm:pt>
    <dgm:pt modelId="{517E00B6-F66F-4D6C-982F-A66947A259C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err="1" smtClean="0">
              <a:latin typeface="Arial" pitchFamily="34" charset="0"/>
              <a:cs typeface="Arial" pitchFamily="34" charset="0"/>
            </a:rPr>
            <a:t>Sức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err="1" smtClean="0">
              <a:latin typeface="Arial" pitchFamily="34" charset="0"/>
              <a:cs typeface="Arial" pitchFamily="34" charset="0"/>
            </a:rPr>
            <a:t>thuyết</a:t>
          </a:r>
          <a:r>
            <a:rPr lang="en-US" sz="1400" b="1" smtClean="0">
              <a:latin typeface="Arial" pitchFamily="34" charset="0"/>
              <a:cs typeface="Arial" pitchFamily="34" charset="0"/>
            </a:rPr>
            <a:t> phục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smtClean="0">
              <a:latin typeface="Arial" pitchFamily="34" charset="0"/>
              <a:cs typeface="Arial" pitchFamily="34" charset="0"/>
            </a:rPr>
            <a:t>của quảng cáo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28B2679D-7FFF-42C9-9C3A-4F2558BFAC45}" type="parTrans" cxnId="{167401B7-6C05-4E6E-B500-C079F60246F9}">
      <dgm:prSet/>
      <dgm:spPr/>
      <dgm:t>
        <a:bodyPr/>
        <a:lstStyle/>
        <a:p>
          <a:endParaRPr lang="vi-VN" sz="1400"/>
        </a:p>
      </dgm:t>
    </dgm:pt>
    <dgm:pt modelId="{DF16B3BF-F5CD-4D93-A860-1A7D0317EBD7}" type="sibTrans" cxnId="{167401B7-6C05-4E6E-B500-C079F60246F9}">
      <dgm:prSet custT="1"/>
      <dgm:spPr>
        <a:solidFill>
          <a:srgbClr val="00B0F0"/>
        </a:solidFill>
        <a:ln w="31750">
          <a:noFill/>
        </a:ln>
        <a:effectLst/>
      </dgm:spPr>
      <dgm:t>
        <a:bodyPr/>
        <a:lstStyle/>
        <a:p>
          <a:endParaRPr lang="vi-VN" sz="1400" dirty="0"/>
        </a:p>
      </dgm:t>
    </dgm:pt>
    <dgm:pt modelId="{E1C92FBE-092F-4FA0-9306-B434B046D91F}">
      <dgm:prSet custT="1"/>
      <dgm:spPr/>
      <dgm:t>
        <a:bodyPr/>
        <a:lstStyle/>
        <a:p>
          <a:r>
            <a:rPr lang="en-US" sz="1400" b="1" dirty="0" err="1" smtClean="0">
              <a:latin typeface="Arial" pitchFamily="34" charset="0"/>
              <a:cs typeface="Arial" pitchFamily="34" charset="0"/>
            </a:rPr>
            <a:t>Tác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quảng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cáo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lên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thái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và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kiến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thức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6E41C357-95FD-4080-B71C-690DBEAC98A7}" type="parTrans" cxnId="{27088D18-7BEB-4424-8C0C-E751E6F5D87E}">
      <dgm:prSet/>
      <dgm:spPr/>
      <dgm:t>
        <a:bodyPr/>
        <a:lstStyle/>
        <a:p>
          <a:endParaRPr lang="vi-VN" sz="1400"/>
        </a:p>
      </dgm:t>
    </dgm:pt>
    <dgm:pt modelId="{1C2B1054-AA33-4227-BCA6-7BADE8113069}" type="sibTrans" cxnId="{27088D18-7BEB-4424-8C0C-E751E6F5D87E}">
      <dgm:prSet custT="1"/>
      <dgm:spPr>
        <a:solidFill>
          <a:srgbClr val="00B0F0"/>
        </a:solidFill>
        <a:ln w="31750">
          <a:noFill/>
        </a:ln>
        <a:effectLst/>
      </dgm:spPr>
      <dgm:t>
        <a:bodyPr/>
        <a:lstStyle/>
        <a:p>
          <a:endParaRPr lang="vi-VN" sz="1400" dirty="0"/>
        </a:p>
      </dgm:t>
    </dgm:pt>
    <dgm:pt modelId="{575F8239-55A1-42A0-BFBA-8ADF702B85AC}">
      <dgm:prSet custT="1"/>
      <dgm:spPr/>
      <dgm:t>
        <a:bodyPr/>
        <a:lstStyle/>
        <a:p>
          <a:r>
            <a:rPr lang="en-US" sz="1400" b="1" dirty="0" err="1" smtClean="0">
              <a:latin typeface="Arial" pitchFamily="34" charset="0"/>
              <a:cs typeface="Arial" pitchFamily="34" charset="0"/>
            </a:rPr>
            <a:t>Hiệu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quả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quảng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cáo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265B2AF2-10C6-4723-9A8F-FF85A34952B3}" type="parTrans" cxnId="{A0EFBF0F-AD46-4738-8459-95B707148640}">
      <dgm:prSet/>
      <dgm:spPr/>
      <dgm:t>
        <a:bodyPr/>
        <a:lstStyle/>
        <a:p>
          <a:endParaRPr lang="vi-VN" sz="1400"/>
        </a:p>
      </dgm:t>
    </dgm:pt>
    <dgm:pt modelId="{61EC0655-70DF-4757-A083-00EC69ABE302}" type="sibTrans" cxnId="{A0EFBF0F-AD46-4738-8459-95B707148640}">
      <dgm:prSet custT="1"/>
      <dgm:spPr>
        <a:solidFill>
          <a:srgbClr val="00B0F0"/>
        </a:solidFill>
        <a:ln w="31750">
          <a:noFill/>
        </a:ln>
        <a:effectLst/>
      </dgm:spPr>
      <dgm:t>
        <a:bodyPr/>
        <a:lstStyle/>
        <a:p>
          <a:endParaRPr lang="vi-VN" sz="1400" dirty="0"/>
        </a:p>
      </dgm:t>
    </dgm:pt>
    <dgm:pt modelId="{C35944CA-BDD2-405A-912F-B9566373E09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1400" b="1" smtClean="0">
              <a:latin typeface="Arial" pitchFamily="34" charset="0"/>
              <a:cs typeface="Arial" pitchFamily="34" charset="0"/>
            </a:rPr>
            <a:t> biết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smtClean="0">
              <a:latin typeface="Arial" pitchFamily="34" charset="0"/>
              <a:cs typeface="Arial" pitchFamily="34" charset="0"/>
            </a:rPr>
            <a:t>thông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điệp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cụ</a:t>
          </a:r>
          <a:r>
            <a:rPr lang="en-US" sz="1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dirty="0" err="1" smtClean="0">
              <a:latin typeface="Arial" pitchFamily="34" charset="0"/>
              <a:cs typeface="Arial" pitchFamily="34" charset="0"/>
            </a:rPr>
            <a:t>thể</a:t>
          </a:r>
          <a:endParaRPr lang="vi-VN" sz="1400" b="1" dirty="0">
            <a:latin typeface="Arial" pitchFamily="34" charset="0"/>
            <a:cs typeface="Arial" pitchFamily="34" charset="0"/>
          </a:endParaRPr>
        </a:p>
      </dgm:t>
    </dgm:pt>
    <dgm:pt modelId="{23D241AE-AA44-4627-8510-7CF78460014E}" type="parTrans" cxnId="{177F2C3C-7284-4FD1-91EE-D5765E5498ED}">
      <dgm:prSet/>
      <dgm:spPr/>
      <dgm:t>
        <a:bodyPr/>
        <a:lstStyle/>
        <a:p>
          <a:endParaRPr lang="vi-VN" sz="1400"/>
        </a:p>
      </dgm:t>
    </dgm:pt>
    <dgm:pt modelId="{EA5E9279-3DDA-423E-A22F-7535C61EE939}" type="sibTrans" cxnId="{177F2C3C-7284-4FD1-91EE-D5765E5498ED}">
      <dgm:prSet custT="1"/>
      <dgm:spPr>
        <a:solidFill>
          <a:srgbClr val="00B0F0"/>
        </a:solidFill>
        <a:ln w="31750">
          <a:noFill/>
        </a:ln>
        <a:effectLst/>
      </dgm:spPr>
      <dgm:t>
        <a:bodyPr/>
        <a:lstStyle/>
        <a:p>
          <a:endParaRPr lang="vi-VN" sz="1400" dirty="0"/>
        </a:p>
      </dgm:t>
    </dgm:pt>
    <dgm:pt modelId="{6E2CA81F-7AF1-4317-B578-EABAC21364CA}" type="pres">
      <dgm:prSet presAssocID="{30D80D88-BCFA-4E35-AB44-6749F393CFAC}" presName="diagram" presStyleCnt="0">
        <dgm:presLayoutVars>
          <dgm:dir/>
          <dgm:resizeHandles val="exact"/>
        </dgm:presLayoutVars>
      </dgm:prSet>
      <dgm:spPr/>
    </dgm:pt>
    <dgm:pt modelId="{560E478B-F9AA-43D6-B401-3AC92C2FBF21}" type="pres">
      <dgm:prSet presAssocID="{BF735C4E-A3EA-43F5-978D-CB3402EC05C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456A74-EB62-4CB5-809E-E384F4EFF683}" type="pres">
      <dgm:prSet presAssocID="{E955C784-E845-4090-A7CA-82DE7A1E7A7F}" presName="sibTrans" presStyleLbl="sibTrans2D1" presStyleIdx="0" presStyleCnt="6"/>
      <dgm:spPr/>
      <dgm:t>
        <a:bodyPr/>
        <a:lstStyle/>
        <a:p>
          <a:endParaRPr lang="en-US"/>
        </a:p>
      </dgm:t>
    </dgm:pt>
    <dgm:pt modelId="{C15B98D5-A7EF-4405-BEBB-060BAA6B56D2}" type="pres">
      <dgm:prSet presAssocID="{E955C784-E845-4090-A7CA-82DE7A1E7A7F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688F3EBA-4F5D-4AD6-883C-09E8F8827869}" type="pres">
      <dgm:prSet presAssocID="{C35944CA-BDD2-405A-912F-B9566373E09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FB285-1FB1-488C-8CBC-A0917271394C}" type="pres">
      <dgm:prSet presAssocID="{EA5E9279-3DDA-423E-A22F-7535C61EE939}" presName="sibTrans" presStyleLbl="sibTrans2D1" presStyleIdx="1" presStyleCnt="6"/>
      <dgm:spPr/>
      <dgm:t>
        <a:bodyPr/>
        <a:lstStyle/>
        <a:p>
          <a:endParaRPr lang="en-US"/>
        </a:p>
      </dgm:t>
    </dgm:pt>
    <dgm:pt modelId="{1F701644-D837-46AC-BF59-F4027E1DEDE6}" type="pres">
      <dgm:prSet presAssocID="{EA5E9279-3DDA-423E-A22F-7535C61EE939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97E1AF9A-86CB-4B3A-B68B-2536628CE91F}" type="pres">
      <dgm:prSet presAssocID="{575F8239-55A1-42A0-BFBA-8ADF702B85A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C6885-5C14-4E02-8CE6-6EA6712F6C41}" type="pres">
      <dgm:prSet presAssocID="{61EC0655-70DF-4757-A083-00EC69ABE302}" presName="sibTrans" presStyleLbl="sibTrans2D1" presStyleIdx="2" presStyleCnt="6"/>
      <dgm:spPr/>
      <dgm:t>
        <a:bodyPr/>
        <a:lstStyle/>
        <a:p>
          <a:endParaRPr lang="en-US"/>
        </a:p>
      </dgm:t>
    </dgm:pt>
    <dgm:pt modelId="{99B67DC3-B32E-4F08-ABA1-119D9110DEE7}" type="pres">
      <dgm:prSet presAssocID="{61EC0655-70DF-4757-A083-00EC69ABE302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B8ADA0C3-3729-4865-A20C-9893091404BF}" type="pres">
      <dgm:prSet presAssocID="{517E00B6-F66F-4D6C-982F-A66947A259C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1B975-59D8-4CC8-8A9E-40D69EBEBAB9}" type="pres">
      <dgm:prSet presAssocID="{DF16B3BF-F5CD-4D93-A860-1A7D0317EBD7}" presName="sibTrans" presStyleLbl="sibTrans2D1" presStyleIdx="3" presStyleCnt="6"/>
      <dgm:spPr/>
      <dgm:t>
        <a:bodyPr/>
        <a:lstStyle/>
        <a:p>
          <a:endParaRPr lang="en-US"/>
        </a:p>
      </dgm:t>
    </dgm:pt>
    <dgm:pt modelId="{755B125E-5309-4F1F-ADF4-54FFD83F328E}" type="pres">
      <dgm:prSet presAssocID="{DF16B3BF-F5CD-4D93-A860-1A7D0317EBD7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D414C45A-330A-4360-9EE0-8BC3E3D3FD14}" type="pres">
      <dgm:prSet presAssocID="{E1C92FBE-092F-4FA0-9306-B434B046D91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667A-2588-41E0-98CB-1849688453A6}" type="pres">
      <dgm:prSet presAssocID="{1C2B1054-AA33-4227-BCA6-7BADE811306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8C84593-73A2-44B3-A7B1-00DA25E3E570}" type="pres">
      <dgm:prSet presAssocID="{1C2B1054-AA33-4227-BCA6-7BADE8113069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D0CE720A-9F4D-4D5E-A11F-CC6902023C53}" type="pres">
      <dgm:prSet presAssocID="{A8D4CED6-9645-4951-8A7C-4D13CBD34CD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30FEC5-11EF-46E0-ACD0-93030D305297}" type="pres">
      <dgm:prSet presAssocID="{FE935B0A-AC64-4714-B1F0-3C5097527C51}" presName="sibTrans" presStyleLbl="sibTrans2D1" presStyleIdx="5" presStyleCnt="6"/>
      <dgm:spPr/>
      <dgm:t>
        <a:bodyPr/>
        <a:lstStyle/>
        <a:p>
          <a:endParaRPr lang="en-US"/>
        </a:p>
      </dgm:t>
    </dgm:pt>
    <dgm:pt modelId="{06F32D9A-BC7B-486E-9DE8-98AC3C80292E}" type="pres">
      <dgm:prSet presAssocID="{FE935B0A-AC64-4714-B1F0-3C5097527C51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1042D432-D5F5-4CA3-B842-8E8590FFBCC3}" type="pres">
      <dgm:prSet presAssocID="{31BA5076-5652-4AA5-95B6-DE046F707A5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041703-FDF4-4114-95F6-6ED7A09FDB5D}" type="presOf" srcId="{E955C784-E845-4090-A7CA-82DE7A1E7A7F}" destId="{7C456A74-EB62-4CB5-809E-E384F4EFF683}" srcOrd="0" destOrd="0" presId="urn:microsoft.com/office/officeart/2005/8/layout/process5"/>
    <dgm:cxn modelId="{A7851512-757A-4533-8BDE-E06D8BA3AA07}" type="presOf" srcId="{EA5E9279-3DDA-423E-A22F-7535C61EE939}" destId="{E62FB285-1FB1-488C-8CBC-A0917271394C}" srcOrd="0" destOrd="0" presId="urn:microsoft.com/office/officeart/2005/8/layout/process5"/>
    <dgm:cxn modelId="{E75B2C3A-C73B-417D-A256-34815F76E2FD}" type="presOf" srcId="{1C2B1054-AA33-4227-BCA6-7BADE8113069}" destId="{095F667A-2588-41E0-98CB-1849688453A6}" srcOrd="0" destOrd="0" presId="urn:microsoft.com/office/officeart/2005/8/layout/process5"/>
    <dgm:cxn modelId="{167401B7-6C05-4E6E-B500-C079F60246F9}" srcId="{30D80D88-BCFA-4E35-AB44-6749F393CFAC}" destId="{517E00B6-F66F-4D6C-982F-A66947A259C5}" srcOrd="3" destOrd="0" parTransId="{28B2679D-7FFF-42C9-9C3A-4F2558BFAC45}" sibTransId="{DF16B3BF-F5CD-4D93-A860-1A7D0317EBD7}"/>
    <dgm:cxn modelId="{182BE4BA-774A-4BAA-A511-30D082F00D5C}" type="presOf" srcId="{31BA5076-5652-4AA5-95B6-DE046F707A59}" destId="{1042D432-D5F5-4CA3-B842-8E8590FFBCC3}" srcOrd="0" destOrd="0" presId="urn:microsoft.com/office/officeart/2005/8/layout/process5"/>
    <dgm:cxn modelId="{959FC70E-2C57-4AD9-B9A2-C4CC4A0C8CFD}" srcId="{30D80D88-BCFA-4E35-AB44-6749F393CFAC}" destId="{31BA5076-5652-4AA5-95B6-DE046F707A59}" srcOrd="6" destOrd="0" parTransId="{D18143D4-3899-425C-A0A6-BF40C53780E7}" sibTransId="{1F436BAF-F6AA-4D52-99B9-9FCA19503648}"/>
    <dgm:cxn modelId="{3A8D8E89-87C2-4CCC-AEE1-8427EDB0FD8F}" type="presOf" srcId="{A8D4CED6-9645-4951-8A7C-4D13CBD34CD8}" destId="{D0CE720A-9F4D-4D5E-A11F-CC6902023C53}" srcOrd="0" destOrd="0" presId="urn:microsoft.com/office/officeart/2005/8/layout/process5"/>
    <dgm:cxn modelId="{6B68CB6E-114B-47FE-AF57-E26FE6BDB347}" type="presOf" srcId="{FE935B0A-AC64-4714-B1F0-3C5097527C51}" destId="{3830FEC5-11EF-46E0-ACD0-93030D305297}" srcOrd="0" destOrd="0" presId="urn:microsoft.com/office/officeart/2005/8/layout/process5"/>
    <dgm:cxn modelId="{A838B700-CF82-4914-9DEB-73691ACA7375}" type="presOf" srcId="{61EC0655-70DF-4757-A083-00EC69ABE302}" destId="{99B67DC3-B32E-4F08-ABA1-119D9110DEE7}" srcOrd="1" destOrd="0" presId="urn:microsoft.com/office/officeart/2005/8/layout/process5"/>
    <dgm:cxn modelId="{0C4BE1E7-37F8-4C94-B778-FD24AB32E446}" type="presOf" srcId="{E955C784-E845-4090-A7CA-82DE7A1E7A7F}" destId="{C15B98D5-A7EF-4405-BEBB-060BAA6B56D2}" srcOrd="1" destOrd="0" presId="urn:microsoft.com/office/officeart/2005/8/layout/process5"/>
    <dgm:cxn modelId="{F9A7A28A-82E2-4A07-A33B-BAEF393EFB90}" type="presOf" srcId="{575F8239-55A1-42A0-BFBA-8ADF702B85AC}" destId="{97E1AF9A-86CB-4B3A-B68B-2536628CE91F}" srcOrd="0" destOrd="0" presId="urn:microsoft.com/office/officeart/2005/8/layout/process5"/>
    <dgm:cxn modelId="{E8CAD187-A7F8-47EC-82A8-C84657F410F5}" type="presOf" srcId="{FE935B0A-AC64-4714-B1F0-3C5097527C51}" destId="{06F32D9A-BC7B-486E-9DE8-98AC3C80292E}" srcOrd="1" destOrd="0" presId="urn:microsoft.com/office/officeart/2005/8/layout/process5"/>
    <dgm:cxn modelId="{34EC330E-513D-4476-9559-74EE5E93732E}" type="presOf" srcId="{E1C92FBE-092F-4FA0-9306-B434B046D91F}" destId="{D414C45A-330A-4360-9EE0-8BC3E3D3FD14}" srcOrd="0" destOrd="0" presId="urn:microsoft.com/office/officeart/2005/8/layout/process5"/>
    <dgm:cxn modelId="{748D9D7D-B816-46B6-A321-E365EF3A032E}" type="presOf" srcId="{EA5E9279-3DDA-423E-A22F-7535C61EE939}" destId="{1F701644-D837-46AC-BF59-F4027E1DEDE6}" srcOrd="1" destOrd="0" presId="urn:microsoft.com/office/officeart/2005/8/layout/process5"/>
    <dgm:cxn modelId="{111BD070-8FEB-42E7-806F-2C8BEB7E6FB6}" type="presOf" srcId="{DF16B3BF-F5CD-4D93-A860-1A7D0317EBD7}" destId="{755B125E-5309-4F1F-ADF4-54FFD83F328E}" srcOrd="1" destOrd="0" presId="urn:microsoft.com/office/officeart/2005/8/layout/process5"/>
    <dgm:cxn modelId="{7DE86E03-F215-439D-AEDE-6AFAD4CA7C0F}" type="presOf" srcId="{30D80D88-BCFA-4E35-AB44-6749F393CFAC}" destId="{6E2CA81F-7AF1-4317-B578-EABAC21364CA}" srcOrd="0" destOrd="0" presId="urn:microsoft.com/office/officeart/2005/8/layout/process5"/>
    <dgm:cxn modelId="{B776ACD1-8F3C-457C-9CD0-664E0FF41394}" type="presOf" srcId="{C35944CA-BDD2-405A-912F-B9566373E096}" destId="{688F3EBA-4F5D-4AD6-883C-09E8F8827869}" srcOrd="0" destOrd="0" presId="urn:microsoft.com/office/officeart/2005/8/layout/process5"/>
    <dgm:cxn modelId="{177F2C3C-7284-4FD1-91EE-D5765E5498ED}" srcId="{30D80D88-BCFA-4E35-AB44-6749F393CFAC}" destId="{C35944CA-BDD2-405A-912F-B9566373E096}" srcOrd="1" destOrd="0" parTransId="{23D241AE-AA44-4627-8510-7CF78460014E}" sibTransId="{EA5E9279-3DDA-423E-A22F-7535C61EE939}"/>
    <dgm:cxn modelId="{A0EFBF0F-AD46-4738-8459-95B707148640}" srcId="{30D80D88-BCFA-4E35-AB44-6749F393CFAC}" destId="{575F8239-55A1-42A0-BFBA-8ADF702B85AC}" srcOrd="2" destOrd="0" parTransId="{265B2AF2-10C6-4723-9A8F-FF85A34952B3}" sibTransId="{61EC0655-70DF-4757-A083-00EC69ABE302}"/>
    <dgm:cxn modelId="{8EB75906-5FA1-4011-A027-07B46171EDCB}" srcId="{30D80D88-BCFA-4E35-AB44-6749F393CFAC}" destId="{A8D4CED6-9645-4951-8A7C-4D13CBD34CD8}" srcOrd="5" destOrd="0" parTransId="{0184056D-983C-436E-BE0A-3A361A381A3B}" sibTransId="{FE935B0A-AC64-4714-B1F0-3C5097527C51}"/>
    <dgm:cxn modelId="{E60A09D6-7722-4F2F-8243-1ED88365F35B}" type="presOf" srcId="{517E00B6-F66F-4D6C-982F-A66947A259C5}" destId="{B8ADA0C3-3729-4865-A20C-9893091404BF}" srcOrd="0" destOrd="0" presId="urn:microsoft.com/office/officeart/2005/8/layout/process5"/>
    <dgm:cxn modelId="{8B38C998-5110-4FDE-A3A7-70DFED58B67A}" srcId="{30D80D88-BCFA-4E35-AB44-6749F393CFAC}" destId="{BF735C4E-A3EA-43F5-978D-CB3402EC05C6}" srcOrd="0" destOrd="0" parTransId="{C0E0E469-F9AF-4909-A9C3-0B5D270541A6}" sibTransId="{E955C784-E845-4090-A7CA-82DE7A1E7A7F}"/>
    <dgm:cxn modelId="{C60454D6-678F-4D36-A1CE-2C6FD2AF33AA}" type="presOf" srcId="{DF16B3BF-F5CD-4D93-A860-1A7D0317EBD7}" destId="{4721B975-59D8-4CC8-8A9E-40D69EBEBAB9}" srcOrd="0" destOrd="0" presId="urn:microsoft.com/office/officeart/2005/8/layout/process5"/>
    <dgm:cxn modelId="{7C79B968-6BE2-46C7-95C8-E14D490EC491}" type="presOf" srcId="{BF735C4E-A3EA-43F5-978D-CB3402EC05C6}" destId="{560E478B-F9AA-43D6-B401-3AC92C2FBF21}" srcOrd="0" destOrd="0" presId="urn:microsoft.com/office/officeart/2005/8/layout/process5"/>
    <dgm:cxn modelId="{27088D18-7BEB-4424-8C0C-E751E6F5D87E}" srcId="{30D80D88-BCFA-4E35-AB44-6749F393CFAC}" destId="{E1C92FBE-092F-4FA0-9306-B434B046D91F}" srcOrd="4" destOrd="0" parTransId="{6E41C357-95FD-4080-B71C-690DBEAC98A7}" sibTransId="{1C2B1054-AA33-4227-BCA6-7BADE8113069}"/>
    <dgm:cxn modelId="{ED5FF6EE-D773-407F-B766-9D202338A2FC}" type="presOf" srcId="{61EC0655-70DF-4757-A083-00EC69ABE302}" destId="{8F0C6885-5C14-4E02-8CE6-6EA6712F6C41}" srcOrd="0" destOrd="0" presId="urn:microsoft.com/office/officeart/2005/8/layout/process5"/>
    <dgm:cxn modelId="{567DCF94-4E0D-4CAC-957E-8335C80E6D6B}" type="presOf" srcId="{1C2B1054-AA33-4227-BCA6-7BADE8113069}" destId="{D8C84593-73A2-44B3-A7B1-00DA25E3E570}" srcOrd="1" destOrd="0" presId="urn:microsoft.com/office/officeart/2005/8/layout/process5"/>
    <dgm:cxn modelId="{CE90D5C8-7093-4A0B-B6AE-CCB64A4EABEE}" type="presParOf" srcId="{6E2CA81F-7AF1-4317-B578-EABAC21364CA}" destId="{560E478B-F9AA-43D6-B401-3AC92C2FBF21}" srcOrd="0" destOrd="0" presId="urn:microsoft.com/office/officeart/2005/8/layout/process5"/>
    <dgm:cxn modelId="{C2FAB101-0B13-4102-94AB-FC29D85441F6}" type="presParOf" srcId="{6E2CA81F-7AF1-4317-B578-EABAC21364CA}" destId="{7C456A74-EB62-4CB5-809E-E384F4EFF683}" srcOrd="1" destOrd="0" presId="urn:microsoft.com/office/officeart/2005/8/layout/process5"/>
    <dgm:cxn modelId="{B18ABDB1-70E4-4158-95E2-2FAED912BEE1}" type="presParOf" srcId="{7C456A74-EB62-4CB5-809E-E384F4EFF683}" destId="{C15B98D5-A7EF-4405-BEBB-060BAA6B56D2}" srcOrd="0" destOrd="0" presId="urn:microsoft.com/office/officeart/2005/8/layout/process5"/>
    <dgm:cxn modelId="{8B0F7C79-0A42-4BBE-B0B9-AF2562329735}" type="presParOf" srcId="{6E2CA81F-7AF1-4317-B578-EABAC21364CA}" destId="{688F3EBA-4F5D-4AD6-883C-09E8F8827869}" srcOrd="2" destOrd="0" presId="urn:microsoft.com/office/officeart/2005/8/layout/process5"/>
    <dgm:cxn modelId="{55BAE984-0DE0-48E8-8D1F-62042C635015}" type="presParOf" srcId="{6E2CA81F-7AF1-4317-B578-EABAC21364CA}" destId="{E62FB285-1FB1-488C-8CBC-A0917271394C}" srcOrd="3" destOrd="0" presId="urn:microsoft.com/office/officeart/2005/8/layout/process5"/>
    <dgm:cxn modelId="{09DEE9CF-E728-4408-BB8E-6C396D086A69}" type="presParOf" srcId="{E62FB285-1FB1-488C-8CBC-A0917271394C}" destId="{1F701644-D837-46AC-BF59-F4027E1DEDE6}" srcOrd="0" destOrd="0" presId="urn:microsoft.com/office/officeart/2005/8/layout/process5"/>
    <dgm:cxn modelId="{B71F44F0-6B29-432C-839D-3C3CBB33CAE2}" type="presParOf" srcId="{6E2CA81F-7AF1-4317-B578-EABAC21364CA}" destId="{97E1AF9A-86CB-4B3A-B68B-2536628CE91F}" srcOrd="4" destOrd="0" presId="urn:microsoft.com/office/officeart/2005/8/layout/process5"/>
    <dgm:cxn modelId="{143FA472-C684-4AE4-BAD5-65F4E1D5C0A7}" type="presParOf" srcId="{6E2CA81F-7AF1-4317-B578-EABAC21364CA}" destId="{8F0C6885-5C14-4E02-8CE6-6EA6712F6C41}" srcOrd="5" destOrd="0" presId="urn:microsoft.com/office/officeart/2005/8/layout/process5"/>
    <dgm:cxn modelId="{55BFD49B-F09F-4338-8661-C3D7548B096E}" type="presParOf" srcId="{8F0C6885-5C14-4E02-8CE6-6EA6712F6C41}" destId="{99B67DC3-B32E-4F08-ABA1-119D9110DEE7}" srcOrd="0" destOrd="0" presId="urn:microsoft.com/office/officeart/2005/8/layout/process5"/>
    <dgm:cxn modelId="{1394CC06-E6C6-4809-B200-0993E4595042}" type="presParOf" srcId="{6E2CA81F-7AF1-4317-B578-EABAC21364CA}" destId="{B8ADA0C3-3729-4865-A20C-9893091404BF}" srcOrd="6" destOrd="0" presId="urn:microsoft.com/office/officeart/2005/8/layout/process5"/>
    <dgm:cxn modelId="{77EF251E-CE6C-4C18-9D86-D5BF5EEBD738}" type="presParOf" srcId="{6E2CA81F-7AF1-4317-B578-EABAC21364CA}" destId="{4721B975-59D8-4CC8-8A9E-40D69EBEBAB9}" srcOrd="7" destOrd="0" presId="urn:microsoft.com/office/officeart/2005/8/layout/process5"/>
    <dgm:cxn modelId="{39298364-77B2-414F-BE72-A32C5F3949D9}" type="presParOf" srcId="{4721B975-59D8-4CC8-8A9E-40D69EBEBAB9}" destId="{755B125E-5309-4F1F-ADF4-54FFD83F328E}" srcOrd="0" destOrd="0" presId="urn:microsoft.com/office/officeart/2005/8/layout/process5"/>
    <dgm:cxn modelId="{21899F59-58C6-4AF4-9D2C-C9B436D6A122}" type="presParOf" srcId="{6E2CA81F-7AF1-4317-B578-EABAC21364CA}" destId="{D414C45A-330A-4360-9EE0-8BC3E3D3FD14}" srcOrd="8" destOrd="0" presId="urn:microsoft.com/office/officeart/2005/8/layout/process5"/>
    <dgm:cxn modelId="{30316F48-0F74-4614-8BB0-05B79D7E5B4F}" type="presParOf" srcId="{6E2CA81F-7AF1-4317-B578-EABAC21364CA}" destId="{095F667A-2588-41E0-98CB-1849688453A6}" srcOrd="9" destOrd="0" presId="urn:microsoft.com/office/officeart/2005/8/layout/process5"/>
    <dgm:cxn modelId="{72355DD5-9736-4435-B4D5-40F1A96189B6}" type="presParOf" srcId="{095F667A-2588-41E0-98CB-1849688453A6}" destId="{D8C84593-73A2-44B3-A7B1-00DA25E3E570}" srcOrd="0" destOrd="0" presId="urn:microsoft.com/office/officeart/2005/8/layout/process5"/>
    <dgm:cxn modelId="{36006B55-4E0F-452B-84DE-8022836AF05F}" type="presParOf" srcId="{6E2CA81F-7AF1-4317-B578-EABAC21364CA}" destId="{D0CE720A-9F4D-4D5E-A11F-CC6902023C53}" srcOrd="10" destOrd="0" presId="urn:microsoft.com/office/officeart/2005/8/layout/process5"/>
    <dgm:cxn modelId="{F38D564C-5F0A-4986-9928-6D59F2244333}" type="presParOf" srcId="{6E2CA81F-7AF1-4317-B578-EABAC21364CA}" destId="{3830FEC5-11EF-46E0-ACD0-93030D305297}" srcOrd="11" destOrd="0" presId="urn:microsoft.com/office/officeart/2005/8/layout/process5"/>
    <dgm:cxn modelId="{51EBF690-FAF6-4887-97A4-499A66F7B37E}" type="presParOf" srcId="{3830FEC5-11EF-46E0-ACD0-93030D305297}" destId="{06F32D9A-BC7B-486E-9DE8-98AC3C80292E}" srcOrd="0" destOrd="0" presId="urn:microsoft.com/office/officeart/2005/8/layout/process5"/>
    <dgm:cxn modelId="{DA6A62AD-19C7-4D67-8003-0FA37F8DF5F7}" type="presParOf" srcId="{6E2CA81F-7AF1-4317-B578-EABAC21364CA}" destId="{1042D432-D5F5-4CA3-B842-8E8590FFBCC3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16F99-7450-4F4E-BF2C-50239131C714}">
      <dsp:nvSpPr>
        <dsp:cNvPr id="0" name=""/>
        <dsp:cNvSpPr/>
      </dsp:nvSpPr>
      <dsp:spPr>
        <a:xfrm>
          <a:off x="4241" y="64988"/>
          <a:ext cx="2469058" cy="98762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1. </a:t>
          </a:r>
          <a:r>
            <a:rPr lang="vi-VN" sz="1400" b="1" kern="1200" dirty="0" smtClean="0">
              <a:latin typeface="Arial" pitchFamily="34" charset="0"/>
              <a:cs typeface="Arial" pitchFamily="34" charset="0"/>
            </a:rPr>
            <a:t>Quận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498053" y="64988"/>
        <a:ext cx="1481435" cy="987623"/>
      </dsp:txXfrm>
    </dsp:sp>
    <dsp:sp modelId="{7665EF58-DC84-4977-BBC0-1562859ED89A}">
      <dsp:nvSpPr>
        <dsp:cNvPr id="0" name=""/>
        <dsp:cNvSpPr/>
      </dsp:nvSpPr>
      <dsp:spPr>
        <a:xfrm>
          <a:off x="2226394" y="64988"/>
          <a:ext cx="2469058" cy="98762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2. </a:t>
          </a:r>
          <a:r>
            <a:rPr lang="vi-VN" sz="1400" b="1" kern="1200" dirty="0" smtClean="0">
              <a:latin typeface="Arial" pitchFamily="34" charset="0"/>
              <a:cs typeface="Arial" pitchFamily="34" charset="0"/>
            </a:rPr>
            <a:t>Phường 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2720206" y="64988"/>
        <a:ext cx="1481435" cy="987623"/>
      </dsp:txXfrm>
    </dsp:sp>
    <dsp:sp modelId="{F392B8BB-97DC-4961-B395-0ADF4FF93F3F}">
      <dsp:nvSpPr>
        <dsp:cNvPr id="0" name=""/>
        <dsp:cNvSpPr/>
      </dsp:nvSpPr>
      <dsp:spPr>
        <a:xfrm>
          <a:off x="4448547" y="64988"/>
          <a:ext cx="2469058" cy="98762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3. </a:t>
          </a:r>
          <a:r>
            <a:rPr lang="vi-VN" sz="1400" b="1" kern="1200" dirty="0" smtClean="0">
              <a:latin typeface="Arial" pitchFamily="34" charset="0"/>
              <a:cs typeface="Arial" pitchFamily="34" charset="0"/>
            </a:rPr>
            <a:t>Hộ gia đình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4942359" y="64988"/>
        <a:ext cx="1481435" cy="987623"/>
      </dsp:txXfrm>
    </dsp:sp>
    <dsp:sp modelId="{D52EE3F2-28DB-438A-A211-E8A4B63123BF}">
      <dsp:nvSpPr>
        <dsp:cNvPr id="0" name=""/>
        <dsp:cNvSpPr/>
      </dsp:nvSpPr>
      <dsp:spPr>
        <a:xfrm>
          <a:off x="6670699" y="64988"/>
          <a:ext cx="2469058" cy="987623"/>
        </a:xfrm>
        <a:prstGeom prst="chevron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4. </a:t>
          </a:r>
          <a:r>
            <a:rPr lang="vi-VN" sz="1400" b="1" kern="1200" dirty="0" smtClean="0">
              <a:latin typeface="Arial" pitchFamily="34" charset="0"/>
              <a:cs typeface="Arial" pitchFamily="34" charset="0"/>
            </a:rPr>
            <a:t>Đáp viên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endParaRPr lang="en-US" sz="1400" b="1" kern="1200" dirty="0">
            <a:latin typeface="Arial" pitchFamily="34" charset="0"/>
            <a:cs typeface="Arial" pitchFamily="34" charset="0"/>
          </a:endParaRPr>
        </a:p>
      </dsp:txBody>
      <dsp:txXfrm>
        <a:off x="7164511" y="64988"/>
        <a:ext cx="1481435" cy="987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E478B-F9AA-43D6-B401-3AC92C2FBF21}">
      <dsp:nvSpPr>
        <dsp:cNvPr id="0" name=""/>
        <dsp:cNvSpPr/>
      </dsp:nvSpPr>
      <dsp:spPr>
        <a:xfrm>
          <a:off x="3817" y="696743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4"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1400" b="1" kern="1200" smtClean="0">
              <a:latin typeface="Arial" pitchFamily="34" charset="0"/>
              <a:cs typeface="Arial" pitchFamily="34" charset="0"/>
            </a:rPr>
            <a:t> biết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 pitchFamily="34" charset="0"/>
              <a:cs typeface="Arial" pitchFamily="34" charset="0"/>
            </a:rPr>
            <a:t>quảng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cáo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33148" y="726074"/>
        <a:ext cx="1610408" cy="942780"/>
      </dsp:txXfrm>
    </dsp:sp>
    <dsp:sp modelId="{7C456A74-EB62-4CB5-809E-E384F4EFF683}">
      <dsp:nvSpPr>
        <dsp:cNvPr id="0" name=""/>
        <dsp:cNvSpPr/>
      </dsp:nvSpPr>
      <dsp:spPr>
        <a:xfrm>
          <a:off x="1819765" y="990500"/>
          <a:ext cx="353842" cy="41392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17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 dirty="0"/>
        </a:p>
      </dsp:txBody>
      <dsp:txXfrm>
        <a:off x="1819765" y="1073286"/>
        <a:ext cx="247689" cy="248357"/>
      </dsp:txXfrm>
    </dsp:sp>
    <dsp:sp modelId="{688F3EBA-4F5D-4AD6-883C-09E8F8827869}">
      <dsp:nvSpPr>
        <dsp:cNvPr id="0" name=""/>
        <dsp:cNvSpPr/>
      </dsp:nvSpPr>
      <dsp:spPr>
        <a:xfrm>
          <a:off x="2340515" y="696743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744129"/>
                <a:satOff val="4483"/>
                <a:lumOff val="359"/>
                <a:alphaOff val="0"/>
                <a:tint val="60000"/>
                <a:satMod val="160000"/>
              </a:schemeClr>
            </a:gs>
            <a:gs pos="46000">
              <a:schemeClr val="accent4">
                <a:hueOff val="-744129"/>
                <a:satOff val="4483"/>
                <a:lumOff val="359"/>
                <a:alphaOff val="0"/>
                <a:tint val="86000"/>
                <a:satMod val="160000"/>
              </a:schemeClr>
            </a:gs>
            <a:gs pos="100000">
              <a:schemeClr val="accent4">
                <a:hueOff val="-744129"/>
                <a:satOff val="4483"/>
                <a:lumOff val="359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1400" b="1" kern="1200" smtClean="0">
              <a:latin typeface="Arial" pitchFamily="34" charset="0"/>
              <a:cs typeface="Arial" pitchFamily="34" charset="0"/>
            </a:rPr>
            <a:t> biết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 pitchFamily="34" charset="0"/>
              <a:cs typeface="Arial" pitchFamily="34" charset="0"/>
            </a:rPr>
            <a:t>thông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điệp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cụ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thể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2369846" y="726074"/>
        <a:ext cx="1610408" cy="942780"/>
      </dsp:txXfrm>
    </dsp:sp>
    <dsp:sp modelId="{E62FB285-1FB1-488C-8CBC-A0917271394C}">
      <dsp:nvSpPr>
        <dsp:cNvPr id="0" name=""/>
        <dsp:cNvSpPr/>
      </dsp:nvSpPr>
      <dsp:spPr>
        <a:xfrm>
          <a:off x="4156464" y="990500"/>
          <a:ext cx="353842" cy="41392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17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 dirty="0"/>
        </a:p>
      </dsp:txBody>
      <dsp:txXfrm>
        <a:off x="4156464" y="1073286"/>
        <a:ext cx="247689" cy="248357"/>
      </dsp:txXfrm>
    </dsp:sp>
    <dsp:sp modelId="{97E1AF9A-86CB-4B3A-B68B-2536628CE91F}">
      <dsp:nvSpPr>
        <dsp:cNvPr id="0" name=""/>
        <dsp:cNvSpPr/>
      </dsp:nvSpPr>
      <dsp:spPr>
        <a:xfrm>
          <a:off x="4677214" y="696743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60000"/>
                <a:satMod val="160000"/>
              </a:schemeClr>
            </a:gs>
            <a:gs pos="46000">
              <a:schemeClr val="accent4">
                <a:hueOff val="-1488257"/>
                <a:satOff val="8966"/>
                <a:lumOff val="719"/>
                <a:alphaOff val="0"/>
                <a:tint val="86000"/>
                <a:satMod val="16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Hiệu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quả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quảng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cáo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4706545" y="726074"/>
        <a:ext cx="1610408" cy="942780"/>
      </dsp:txXfrm>
    </dsp:sp>
    <dsp:sp modelId="{8F0C6885-5C14-4E02-8CE6-6EA6712F6C41}">
      <dsp:nvSpPr>
        <dsp:cNvPr id="0" name=""/>
        <dsp:cNvSpPr/>
      </dsp:nvSpPr>
      <dsp:spPr>
        <a:xfrm>
          <a:off x="6493162" y="990500"/>
          <a:ext cx="353842" cy="41392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17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 dirty="0"/>
        </a:p>
      </dsp:txBody>
      <dsp:txXfrm>
        <a:off x="6493162" y="1073286"/>
        <a:ext cx="247689" cy="248357"/>
      </dsp:txXfrm>
    </dsp:sp>
    <dsp:sp modelId="{B8ADA0C3-3729-4865-A20C-9893091404BF}">
      <dsp:nvSpPr>
        <dsp:cNvPr id="0" name=""/>
        <dsp:cNvSpPr/>
      </dsp:nvSpPr>
      <dsp:spPr>
        <a:xfrm>
          <a:off x="7013912" y="696743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6"/>
                <a:satOff val="13449"/>
                <a:lumOff val="1078"/>
                <a:alphaOff val="0"/>
                <a:tint val="60000"/>
                <a:satMod val="160000"/>
              </a:schemeClr>
            </a:gs>
            <a:gs pos="46000">
              <a:schemeClr val="accent4">
                <a:hueOff val="-2232386"/>
                <a:satOff val="13449"/>
                <a:lumOff val="1078"/>
                <a:alphaOff val="0"/>
                <a:tint val="86000"/>
                <a:satMod val="160000"/>
              </a:schemeClr>
            </a:gs>
            <a:gs pos="100000">
              <a:schemeClr val="accent4">
                <a:hueOff val="-2232386"/>
                <a:satOff val="13449"/>
                <a:lumOff val="1078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Sức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err="1" smtClean="0">
              <a:latin typeface="Arial" pitchFamily="34" charset="0"/>
              <a:cs typeface="Arial" pitchFamily="34" charset="0"/>
            </a:rPr>
            <a:t>thuyết</a:t>
          </a:r>
          <a:r>
            <a:rPr lang="en-US" sz="1400" b="1" kern="1200" smtClean="0">
              <a:latin typeface="Arial" pitchFamily="34" charset="0"/>
              <a:cs typeface="Arial" pitchFamily="34" charset="0"/>
            </a:rPr>
            <a:t> phục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>
              <a:latin typeface="Arial" pitchFamily="34" charset="0"/>
              <a:cs typeface="Arial" pitchFamily="34" charset="0"/>
            </a:rPr>
            <a:t>của quảng cáo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7043243" y="726074"/>
        <a:ext cx="1610408" cy="942780"/>
      </dsp:txXfrm>
    </dsp:sp>
    <dsp:sp modelId="{4721B975-59D8-4CC8-8A9E-40D69EBEBAB9}">
      <dsp:nvSpPr>
        <dsp:cNvPr id="0" name=""/>
        <dsp:cNvSpPr/>
      </dsp:nvSpPr>
      <dsp:spPr>
        <a:xfrm rot="5400000">
          <a:off x="7671526" y="1815020"/>
          <a:ext cx="353842" cy="41392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17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 dirty="0"/>
        </a:p>
      </dsp:txBody>
      <dsp:txXfrm rot="-5400000">
        <a:off x="7724269" y="1845064"/>
        <a:ext cx="248357" cy="247689"/>
      </dsp:txXfrm>
    </dsp:sp>
    <dsp:sp modelId="{D414C45A-330A-4360-9EE0-8BC3E3D3FD14}">
      <dsp:nvSpPr>
        <dsp:cNvPr id="0" name=""/>
        <dsp:cNvSpPr/>
      </dsp:nvSpPr>
      <dsp:spPr>
        <a:xfrm>
          <a:off x="7013912" y="2365814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4"/>
                <a:satOff val="17933"/>
                <a:lumOff val="1437"/>
                <a:alphaOff val="0"/>
                <a:tint val="60000"/>
                <a:satMod val="160000"/>
              </a:schemeClr>
            </a:gs>
            <a:gs pos="46000">
              <a:schemeClr val="accent4">
                <a:hueOff val="-2976514"/>
                <a:satOff val="17933"/>
                <a:lumOff val="1437"/>
                <a:alphaOff val="0"/>
                <a:tint val="86000"/>
                <a:satMod val="160000"/>
              </a:schemeClr>
            </a:gs>
            <a:gs pos="100000">
              <a:schemeClr val="accent4">
                <a:hueOff val="-2976514"/>
                <a:satOff val="17933"/>
                <a:lumOff val="1437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Tác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quảng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cáo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lên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thái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và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kiến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thức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7043243" y="2395145"/>
        <a:ext cx="1610408" cy="942780"/>
      </dsp:txXfrm>
    </dsp:sp>
    <dsp:sp modelId="{095F667A-2588-41E0-98CB-1849688453A6}">
      <dsp:nvSpPr>
        <dsp:cNvPr id="0" name=""/>
        <dsp:cNvSpPr/>
      </dsp:nvSpPr>
      <dsp:spPr>
        <a:xfrm rot="10800000">
          <a:off x="6513191" y="2659570"/>
          <a:ext cx="353842" cy="41392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17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 dirty="0"/>
        </a:p>
      </dsp:txBody>
      <dsp:txXfrm rot="10800000">
        <a:off x="6619344" y="2742356"/>
        <a:ext cx="247689" cy="248357"/>
      </dsp:txXfrm>
    </dsp:sp>
    <dsp:sp modelId="{D0CE720A-9F4D-4D5E-A11F-CC6902023C53}">
      <dsp:nvSpPr>
        <dsp:cNvPr id="0" name=""/>
        <dsp:cNvSpPr/>
      </dsp:nvSpPr>
      <dsp:spPr>
        <a:xfrm>
          <a:off x="4677214" y="2365814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720643"/>
                <a:satOff val="22416"/>
                <a:lumOff val="1797"/>
                <a:alphaOff val="0"/>
                <a:tint val="60000"/>
                <a:satMod val="160000"/>
              </a:schemeClr>
            </a:gs>
            <a:gs pos="46000">
              <a:schemeClr val="accent4">
                <a:hueOff val="-3720643"/>
                <a:satOff val="22416"/>
                <a:lumOff val="1797"/>
                <a:alphaOff val="0"/>
                <a:tint val="86000"/>
                <a:satMod val="160000"/>
              </a:schemeClr>
            </a:gs>
            <a:gs pos="100000">
              <a:schemeClr val="accent4">
                <a:hueOff val="-3720643"/>
                <a:satOff val="22416"/>
                <a:lumOff val="1797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Nhận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biết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err="1" smtClean="0">
              <a:latin typeface="Arial" pitchFamily="34" charset="0"/>
              <a:cs typeface="Arial" pitchFamily="34" charset="0"/>
            </a:rPr>
            <a:t>và</a:t>
          </a:r>
          <a:r>
            <a:rPr lang="en-US" sz="1400" b="1" kern="1200" smtClean="0">
              <a:latin typeface="Arial" pitchFamily="34" charset="0"/>
              <a:cs typeface="Arial" pitchFamily="34" charset="0"/>
            </a:rPr>
            <a:t> Thái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err="1" smtClean="0">
              <a:latin typeface="Arial" pitchFamily="34" charset="0"/>
              <a:cs typeface="Arial" pitchFamily="34" charset="0"/>
            </a:rPr>
            <a:t>về</a:t>
          </a:r>
          <a:r>
            <a:rPr lang="en-US" sz="1400" b="1" kern="1200" smtClean="0">
              <a:latin typeface="Arial" pitchFamily="34" charset="0"/>
              <a:cs typeface="Arial" pitchFamily="34" charset="0"/>
            </a:rPr>
            <a:t> Luật PCTH của Thuốc Lá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4706545" y="2395145"/>
        <a:ext cx="1610408" cy="942780"/>
      </dsp:txXfrm>
    </dsp:sp>
    <dsp:sp modelId="{3830FEC5-11EF-46E0-ACD0-93030D305297}">
      <dsp:nvSpPr>
        <dsp:cNvPr id="0" name=""/>
        <dsp:cNvSpPr/>
      </dsp:nvSpPr>
      <dsp:spPr>
        <a:xfrm rot="10800000">
          <a:off x="4176492" y="2659570"/>
          <a:ext cx="353842" cy="413929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 w="31750"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1400" kern="1200" dirty="0"/>
        </a:p>
      </dsp:txBody>
      <dsp:txXfrm rot="10800000">
        <a:off x="4282645" y="2742356"/>
        <a:ext cx="247689" cy="248357"/>
      </dsp:txXfrm>
    </dsp:sp>
    <dsp:sp modelId="{1042D432-D5F5-4CA3-B842-8E8590FFBCC3}">
      <dsp:nvSpPr>
        <dsp:cNvPr id="0" name=""/>
        <dsp:cNvSpPr/>
      </dsp:nvSpPr>
      <dsp:spPr>
        <a:xfrm>
          <a:off x="2340515" y="2365814"/>
          <a:ext cx="1669070" cy="10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1"/>
                <a:satOff val="26899"/>
                <a:lumOff val="2156"/>
                <a:alphaOff val="0"/>
                <a:tint val="60000"/>
                <a:satMod val="160000"/>
              </a:schemeClr>
            </a:gs>
            <a:gs pos="46000">
              <a:schemeClr val="accent4">
                <a:hueOff val="-4464771"/>
                <a:satOff val="26899"/>
                <a:lumOff val="2156"/>
                <a:alphaOff val="0"/>
                <a:tint val="86000"/>
                <a:satMod val="160000"/>
              </a:schemeClr>
            </a:gs>
            <a:gs pos="100000">
              <a:schemeClr val="accent4">
                <a:hueOff val="-4464771"/>
                <a:satOff val="26899"/>
                <a:lumOff val="2156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Kết</a:t>
          </a:r>
          <a:r>
            <a:rPr lang="en-US" sz="1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400" b="1" kern="1200" dirty="0" err="1" smtClean="0">
              <a:latin typeface="Arial" pitchFamily="34" charset="0"/>
              <a:cs typeface="Arial" pitchFamily="34" charset="0"/>
            </a:rPr>
            <a:t>luận</a:t>
          </a:r>
          <a:endParaRPr lang="vi-VN" sz="1400" b="1" kern="1200" dirty="0">
            <a:latin typeface="Arial" pitchFamily="34" charset="0"/>
            <a:cs typeface="Arial" pitchFamily="34" charset="0"/>
          </a:endParaRPr>
        </a:p>
      </dsp:txBody>
      <dsp:txXfrm>
        <a:off x="2369846" y="2395145"/>
        <a:ext cx="1610408" cy="942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0.78492</cdr:x>
      <cdr:y>0.70083</cdr:y>
    </cdr:from>
    <cdr:to>
      <cdr:x>0.86535</cdr:x>
      <cdr:y>0.77435</cdr:y>
    </cdr:to>
    <cdr:sp macro="" textlink="">
      <cdr:nvSpPr>
        <cdr:cNvPr id="5" name="TextBox 36"/>
        <cdr:cNvSpPr txBox="1"/>
      </cdr:nvSpPr>
      <cdr:spPr>
        <a:xfrm xmlns:a="http://schemas.openxmlformats.org/drawingml/2006/main">
          <a:off x="4903440" y="2640693"/>
          <a:ext cx="50244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***</a:t>
          </a:r>
          <a:endParaRPr lang="en-US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0.8422</cdr:x>
      <cdr:y>0.81706</cdr:y>
    </cdr:from>
    <cdr:to>
      <cdr:x>0.92263</cdr:x>
      <cdr:y>0.89058</cdr:y>
    </cdr:to>
    <cdr:sp macro="" textlink="">
      <cdr:nvSpPr>
        <cdr:cNvPr id="6" name="TextBox 36"/>
        <cdr:cNvSpPr txBox="1"/>
      </cdr:nvSpPr>
      <cdr:spPr>
        <a:xfrm xmlns:a="http://schemas.openxmlformats.org/drawingml/2006/main">
          <a:off x="5261258" y="3078638"/>
          <a:ext cx="502451" cy="2770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***</a:t>
          </a:r>
          <a:endParaRPr lang="en-US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0.9042</cdr:x>
      <cdr:y>0.45952</cdr:y>
    </cdr:from>
    <cdr:to>
      <cdr:x>0.98463</cdr:x>
      <cdr:y>0.53304</cdr:y>
    </cdr:to>
    <cdr:sp macro="" textlink="">
      <cdr:nvSpPr>
        <cdr:cNvPr id="7" name="TextBox 36"/>
        <cdr:cNvSpPr txBox="1"/>
      </cdr:nvSpPr>
      <cdr:spPr>
        <a:xfrm xmlns:a="http://schemas.openxmlformats.org/drawingml/2006/main">
          <a:off x="5648565" y="1731426"/>
          <a:ext cx="502450" cy="2770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***</a:t>
          </a:r>
          <a:endParaRPr lang="en-US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0.79456</cdr:x>
      <cdr:y>0.38434</cdr:y>
    </cdr:from>
    <cdr:to>
      <cdr:x>0.87499</cdr:x>
      <cdr:y>0.45786</cdr:y>
    </cdr:to>
    <cdr:sp macro="" textlink="">
      <cdr:nvSpPr>
        <cdr:cNvPr id="9" name="TextBox 36"/>
        <cdr:cNvSpPr txBox="1"/>
      </cdr:nvSpPr>
      <cdr:spPr>
        <a:xfrm xmlns:a="http://schemas.openxmlformats.org/drawingml/2006/main">
          <a:off x="4963667" y="1448168"/>
          <a:ext cx="502450" cy="2770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***</a:t>
          </a:r>
          <a:endParaRPr lang="en-US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0.88771</cdr:x>
      <cdr:y>0.49622</cdr:y>
    </cdr:from>
    <cdr:to>
      <cdr:x>0.96814</cdr:x>
      <cdr:y>0.56974</cdr:y>
    </cdr:to>
    <cdr:sp macro="" textlink="">
      <cdr:nvSpPr>
        <cdr:cNvPr id="10" name="TextBox 36"/>
        <cdr:cNvSpPr txBox="1"/>
      </cdr:nvSpPr>
      <cdr:spPr>
        <a:xfrm xmlns:a="http://schemas.openxmlformats.org/drawingml/2006/main">
          <a:off x="5545601" y="1869717"/>
          <a:ext cx="502450" cy="2770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***</a:t>
          </a:r>
          <a:endParaRPr lang="en-US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0.05126</cdr:x>
      <cdr:y>0.93828</cdr:y>
    </cdr:from>
    <cdr:to>
      <cdr:x>0.96215</cdr:x>
      <cdr:y>0.93828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394494" y="3490107"/>
          <a:ext cx="7010400" cy="0"/>
        </a:xfrm>
        <a:prstGeom xmlns:a="http://schemas.openxmlformats.org/drawingml/2006/main" prst="line">
          <a:avLst/>
        </a:prstGeom>
        <a:ln xmlns:a="http://schemas.openxmlformats.org/drawingml/2006/main" w="12700"/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0.5098</cdr:y>
    </cdr:from>
    <cdr:to>
      <cdr:x>0.25234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295400" y="3048000"/>
          <a:ext cx="205740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8815" y="0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/>
          <a:lstStyle>
            <a:lvl1pPr algn="r">
              <a:defRPr sz="1200"/>
            </a:lvl1pPr>
          </a:lstStyle>
          <a:p>
            <a:fld id="{302AF3BF-1B70-407F-9165-7E1013A00BEE}" type="datetimeFigureOut">
              <a:rPr lang="en-US" smtClean="0"/>
              <a:pPr/>
              <a:t>2/27/17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5203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8815" y="8875203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 anchor="b"/>
          <a:lstStyle>
            <a:lvl1pPr algn="r">
              <a:defRPr sz="1200"/>
            </a:lvl1pPr>
          </a:lstStyle>
          <a:p>
            <a:fld id="{87E441C2-A0FE-4D3F-912D-0A54808102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8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8815" y="0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FFF964-AC82-47A1-BEE0-1B5B20F7B526}" type="datetimeFigureOut">
              <a:rPr lang="en-US"/>
              <a:pPr>
                <a:defRPr/>
              </a:pPr>
              <a:t>2/27/17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701675"/>
            <a:ext cx="5059363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22" tIns="46860" rIns="93722" bIns="4686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962" y="4438413"/>
            <a:ext cx="5647690" cy="4204811"/>
          </a:xfrm>
          <a:prstGeom prst="rect">
            <a:avLst/>
          </a:prstGeom>
        </p:spPr>
        <p:txBody>
          <a:bodyPr vert="horz" lIns="93722" tIns="46860" rIns="93722" bIns="4686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5203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8815" y="8875203"/>
            <a:ext cx="3059166" cy="467201"/>
          </a:xfrm>
          <a:prstGeom prst="rect">
            <a:avLst/>
          </a:prstGeom>
        </p:spPr>
        <p:txBody>
          <a:bodyPr vert="horz" lIns="93722" tIns="46860" rIns="93722" bIns="4686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81C592-4D74-4625-8C1D-908244D69DC0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51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81C484-A084-4184-8EB1-48067AC6745F}" type="slidenum">
              <a:rPr lang="en-US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25" y="701675"/>
            <a:ext cx="5059363" cy="35036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3620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3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D25650-E110-4E7F-B42B-51FEF4AE11A7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36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3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D25650-E110-4E7F-B42B-51FEF4AE11A7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14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3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D25650-E110-4E7F-B42B-51FEF4AE11A7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74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3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D25650-E110-4E7F-B42B-51FEF4AE11A7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81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2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BC8BC5-2CCE-4F69-9529-AC1C4045EF9D}" type="slidenum">
              <a:rPr lang="en-US" sz="1200">
                <a:latin typeface="+mn-lt"/>
                <a:ea typeface="ＭＳ Ｐゴシック" pitchFamily="-106" charset="-128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sz="1200" dirty="0">
              <a:latin typeface="+mn-lt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3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2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>
          <a:xfrm>
            <a:off x="3740479" y="9226748"/>
            <a:ext cx="2861535" cy="485707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BC8BC5-2CCE-4F69-9529-AC1C4045EF9D}" type="slidenum">
              <a:rPr lang="en-US" sz="1200">
                <a:latin typeface="+mn-lt"/>
                <a:ea typeface="ＭＳ Ｐゴシック" pitchFamily="-106" charset="-128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sz="1200">
              <a:latin typeface="+mn-lt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37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23AD7B-509D-4D47-9279-920AF70BD930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366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>
          <a:xfrm>
            <a:off x="3740479" y="9226748"/>
            <a:ext cx="2861535" cy="485707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23AD7B-509D-4D47-9279-920AF70BD930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2098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5E2384-3C14-45B9-B692-B500FB371BA4}" type="slidenum">
              <a:rPr lang="en-AU" smtClean="0">
                <a:latin typeface="Arial" pitchFamily="34" charset="0"/>
              </a:rPr>
              <a:pPr/>
              <a:t>30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422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97A5CD-6B06-4B34-9DFB-5CA97A1AF697}" type="slidenum">
              <a:rPr lang="en-AU" smtClean="0">
                <a:latin typeface="Arial" pitchFamily="34" charset="0"/>
              </a:rPr>
              <a:pPr/>
              <a:t>31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0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25" y="701675"/>
            <a:ext cx="5059363" cy="35036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AC7B5A-F43F-40B7-987C-2A5EBE6B600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9595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B3E473-BA41-40CF-A8B9-CCEB79CEA28A}" type="slidenum">
              <a:rPr lang="en-AU" smtClean="0">
                <a:latin typeface="Arial" pitchFamily="34" charset="0"/>
              </a:rPr>
              <a:pPr/>
              <a:t>32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38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B3E473-BA41-40CF-A8B9-CCEB79CEA28A}" type="slidenum">
              <a:rPr lang="en-AU" smtClean="0">
                <a:latin typeface="Arial" pitchFamily="34" charset="0"/>
              </a:rPr>
              <a:pPr/>
              <a:t>33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84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97A5CD-6B06-4B34-9DFB-5CA97A1AF697}" type="slidenum">
              <a:rPr lang="en-AU" smtClean="0">
                <a:latin typeface="Arial" pitchFamily="34" charset="0"/>
              </a:rPr>
              <a:pPr/>
              <a:t>35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84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F6FE7D-676B-4C72-A8B7-A75CF1DF236A}" type="slidenum">
              <a:rPr lang="en-AU" smtClean="0">
                <a:latin typeface="Arial" pitchFamily="34" charset="0"/>
              </a:rPr>
              <a:pPr/>
              <a:t>39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93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F6FE7D-676B-4C72-A8B7-A75CF1DF236A}" type="slidenum">
              <a:rPr lang="en-AU" smtClean="0">
                <a:latin typeface="Arial" pitchFamily="34" charset="0"/>
              </a:rPr>
              <a:pPr/>
              <a:t>40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95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E9E0BE-6355-4D84-BE1E-EEDD6682C91E}" type="slidenum">
              <a:rPr lang="en-AU" smtClean="0">
                <a:latin typeface="Arial" pitchFamily="34" charset="0"/>
              </a:rPr>
              <a:pPr/>
              <a:t>41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22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F6FE7D-676B-4C72-A8B7-A75CF1DF236A}" type="slidenum">
              <a:rPr lang="en-AU" smtClean="0">
                <a:latin typeface="Arial" pitchFamily="34" charset="0"/>
              </a:rPr>
              <a:pPr/>
              <a:t>42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13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E9E0BE-6355-4D84-BE1E-EEDD6682C91E}" type="slidenum">
              <a:rPr lang="en-AU" smtClean="0">
                <a:latin typeface="Arial" pitchFamily="34" charset="0"/>
              </a:rPr>
              <a:pPr/>
              <a:t>43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68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3D7251-7F73-4BE0-B053-E15003C22570}" type="slidenum">
              <a:rPr lang="en-AU" smtClean="0">
                <a:latin typeface="Arial" pitchFamily="34" charset="0"/>
              </a:rPr>
              <a:pPr/>
              <a:t>44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00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58BDF7-F504-4804-A5E7-37AEE524B805}" type="slidenum">
              <a:rPr lang="en-AU" smtClean="0">
                <a:latin typeface="Arial" pitchFamily="34" charset="0"/>
              </a:rPr>
              <a:pPr/>
              <a:t>47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0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25" y="701675"/>
            <a:ext cx="5059363" cy="35036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AC7B5A-F43F-40B7-987C-2A5EBE6B600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5878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58BDF7-F504-4804-A5E7-37AEE524B805}" type="slidenum">
              <a:rPr lang="en-AU" smtClean="0">
                <a:latin typeface="Arial" pitchFamily="34" charset="0"/>
              </a:rPr>
              <a:pPr/>
              <a:t>48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8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58BDF7-F504-4804-A5E7-37AEE524B805}" type="slidenum">
              <a:rPr lang="en-AU" smtClean="0">
                <a:latin typeface="Arial" pitchFamily="34" charset="0"/>
              </a:rPr>
              <a:pPr/>
              <a:t>49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48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58BDF7-F504-4804-A5E7-37AEE524B805}" type="slidenum">
              <a:rPr lang="en-AU" smtClean="0">
                <a:latin typeface="Arial" pitchFamily="34" charset="0"/>
              </a:rPr>
              <a:pPr/>
              <a:t>51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87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58BDF7-F504-4804-A5E7-37AEE524B805}" type="slidenum">
              <a:rPr lang="en-AU" smtClean="0">
                <a:latin typeface="Arial" pitchFamily="34" charset="0"/>
              </a:rPr>
              <a:pPr/>
              <a:t>52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916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0B9E6E-29E6-4917-BD19-52B2A36F9CFF}" type="slidenum">
              <a:rPr lang="en-AU" smtClean="0">
                <a:latin typeface="Arial" pitchFamily="34" charset="0"/>
              </a:rPr>
              <a:pPr/>
              <a:t>53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48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886E82-6350-487F-83F9-F13AC8DD9C09}" type="slidenum">
              <a:rPr lang="en-AU" smtClean="0">
                <a:latin typeface="Arial" pitchFamily="34" charset="0"/>
              </a:rPr>
              <a:pPr/>
              <a:t>54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97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81C592-4D74-4625-8C1D-908244D69DC0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492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4A5CA5-0955-412E-9243-955959D22C4C}" type="slidenum">
              <a:rPr lang="en-AU" smtClean="0">
                <a:latin typeface="Arial" pitchFamily="34" charset="0"/>
              </a:rPr>
              <a:pPr/>
              <a:t>64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533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1B787A-F10E-456A-80C7-DB663A7AD0A7}" type="slidenum">
              <a:rPr lang="en-AU"/>
              <a:pPr/>
              <a:t>65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4233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81C592-4D74-4625-8C1D-908244D69DC0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2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740479" y="9226444"/>
            <a:ext cx="2861535" cy="48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E8F71F8-F32E-48FD-A038-B91B7BAFCCA9}" type="slidenum">
              <a:rPr lang="en-AU" sz="1200"/>
              <a:pPr algn="r"/>
              <a:t>6</a:t>
            </a:fld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8962179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349F9-12C5-460A-AAC0-25A7203BBE8F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75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37E1F4-987B-49D3-806A-930A1F22ECC6}" type="slidenum">
              <a:rPr lang="en-AU" smtClean="0">
                <a:latin typeface="Arial" pitchFamily="34" charset="0"/>
              </a:rPr>
              <a:pPr/>
              <a:t>71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397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24AC0D-2945-4D9D-A19C-290FA4208B93}" type="slidenum">
              <a:rPr lang="en-AU" smtClean="0">
                <a:latin typeface="Arial" pitchFamily="34" charset="0"/>
              </a:rPr>
              <a:pPr/>
              <a:t>75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71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9E6508-95BC-4929-80D9-97D95B9804AF}" type="slidenum">
              <a:rPr lang="en-AU" smtClean="0">
                <a:latin typeface="Arial" pitchFamily="34" charset="0"/>
              </a:rPr>
              <a:pPr/>
              <a:t>76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206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9E6508-95BC-4929-80D9-97D95B9804AF}" type="slidenum">
              <a:rPr lang="en-AU" smtClean="0">
                <a:latin typeface="Arial" pitchFamily="34" charset="0"/>
              </a:rPr>
              <a:pPr/>
              <a:t>77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805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087BC0-58D0-4702-B9E4-423DB21B9697}" type="slidenum">
              <a:rPr lang="en-AU" smtClean="0">
                <a:latin typeface="Arial" pitchFamily="34" charset="0"/>
              </a:rPr>
              <a:pPr/>
              <a:t>78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618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087BC0-58D0-4702-B9E4-423DB21B9697}" type="slidenum">
              <a:rPr lang="en-AU" smtClean="0">
                <a:latin typeface="Arial" pitchFamily="34" charset="0"/>
              </a:rPr>
              <a:pPr/>
              <a:t>79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996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9431A5-28B1-4336-8799-DE2CD7BD0113}" type="slidenum">
              <a:rPr lang="en-US" smtClean="0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0125" y="701675"/>
            <a:ext cx="5059363" cy="35036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871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D8C28-F0D2-4F73-993E-31B908628263}" type="slidenum">
              <a:rPr lang="en-US" smtClean="0">
                <a:latin typeface="Times New Roman" pitchFamily="18" charset="0"/>
              </a:rPr>
              <a:pPr/>
              <a:t>7</a:t>
            </a:fld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01675"/>
            <a:ext cx="5059363" cy="350361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22010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4D8C28-F0D2-4F73-993E-31B908628263}" type="slidenum">
              <a:rPr lang="en-US" smtClean="0">
                <a:latin typeface="Times New Roman" pitchFamily="18" charset="0"/>
              </a:rPr>
              <a:pPr/>
              <a:t>8</a:t>
            </a:fld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01675"/>
            <a:ext cx="5059363" cy="350361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8630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 dirty="0" smtClean="0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EFD3FA-0075-48CF-8B8B-14CB2584C0CA}" type="slidenum">
              <a:rPr lang="en-AU" smtClean="0">
                <a:latin typeface="Arial" pitchFamily="34" charset="0"/>
              </a:rPr>
              <a:pPr/>
              <a:t>15</a:t>
            </a:fld>
            <a:endParaRPr lang="en-A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0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3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96A3CF7-C185-4531-A704-FDF5DC69C011}" type="slidenum">
              <a:rPr lang="en-US" sz="1200">
                <a:latin typeface="+mn-lt"/>
                <a:ea typeface="ＭＳ Ｐゴシック" pitchFamily="-106" charset="-128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200" dirty="0">
              <a:latin typeface="+mn-lt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805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3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>
          <a:xfrm>
            <a:off x="3740479" y="9226748"/>
            <a:ext cx="2861535" cy="485707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96A3CF7-C185-4531-A704-FDF5DC69C011}" type="slidenum">
              <a:rPr lang="en-US" sz="1200">
                <a:latin typeface="+mn-lt"/>
                <a:ea typeface="ＭＳ Ｐゴシック" pitchFamily="-106" charset="-128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en-US" sz="1200" dirty="0">
              <a:latin typeface="+mn-lt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76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Relationship Id="rId3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Relationship Id="rId3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90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/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 b="12222"/>
          <a:stretch/>
        </p:blipFill>
        <p:spPr>
          <a:xfrm>
            <a:off x="0" y="0"/>
            <a:ext cx="9906000" cy="6295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990600"/>
            <a:ext cx="5943600" cy="3736975"/>
          </a:xfrm>
        </p:spPr>
        <p:txBody>
          <a:bodyPr rtlCol="0">
            <a:normAutofit/>
          </a:bodyPr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0E23-0786-416E-BE8B-F2549B7CDF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E5190-C22E-4C88-8A31-F52CFC7BE2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990600"/>
            <a:ext cx="2228850" cy="5135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990600"/>
            <a:ext cx="6521450" cy="51355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B1872-3B9E-4CDB-969B-05EAB0EF81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48" y="1"/>
            <a:ext cx="8403213" cy="11016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3647" y="1377052"/>
            <a:ext cx="4127242" cy="4750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9619" y="1377052"/>
            <a:ext cx="4127242" cy="4750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4A156-50E8-4FB4-9DD2-20546BC3B8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48" y="1"/>
            <a:ext cx="8403213" cy="11016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3648" y="1377052"/>
            <a:ext cx="8403213" cy="475082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C5E20-1AE3-4B50-AA82-1FD5DF9383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063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429000"/>
            <a:ext cx="8420100" cy="1066800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267200"/>
            <a:ext cx="69342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7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thanhniennews.com/Uploaded/minhhung/2014_05_27/Smoking_PUUO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8973"/>
          <a:stretch/>
        </p:blipFill>
        <p:spPr bwMode="auto">
          <a:xfrm>
            <a:off x="0" y="1"/>
            <a:ext cx="9906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325815"/>
            <a:ext cx="9906000" cy="2532185"/>
          </a:xfrm>
          <a:prstGeom prst="rect">
            <a:avLst/>
          </a:prstGeom>
          <a:solidFill>
            <a:srgbClr val="2D5C9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4325815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ohanews2.vcmedia.vn/k:2015/3831138024518968879416044764393377273314cach-cai-thuoc-la-1433049092978/meo-giup-nam-gioi-cai-thuoc-la-thanh-cong-chi-trong-5-ngay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5"/>
          <a:stretch/>
        </p:blipFill>
        <p:spPr bwMode="auto">
          <a:xfrm>
            <a:off x="0" y="0"/>
            <a:ext cx="990076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325815"/>
            <a:ext cx="9906000" cy="2532185"/>
          </a:xfrm>
          <a:prstGeom prst="rect">
            <a:avLst/>
          </a:prstGeom>
          <a:solidFill>
            <a:srgbClr val="2D5C9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4325815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7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14.vcmedia.vn/A3YmnWqkHeph7OwGyu6TwbX57tgTw/Image/2012/10/121005kpcigar01-583d7.jpg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/>
          <a:stretch/>
        </p:blipFill>
        <p:spPr bwMode="auto">
          <a:xfrm>
            <a:off x="0" y="0"/>
            <a:ext cx="9906000" cy="388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7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1"/>
            <a:ext cx="4038600" cy="3882384"/>
          </a:xfrm>
          <a:prstGeom prst="rect">
            <a:avLst/>
          </a:prstGeom>
          <a:gradFill flip="none" rotWithShape="1">
            <a:gsLst>
              <a:gs pos="0">
                <a:srgbClr val="1D140D"/>
              </a:gs>
              <a:gs pos="100000">
                <a:srgbClr val="3F2914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http://k14.vcmedia.vn/A3YmnWqkHeph7OwGyu6TwbX57tgTw/Image/2012/10/121005kpthuocla13-5ab8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867400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8534400" y="152400"/>
            <a:ext cx="1219200" cy="457200"/>
          </a:xfrm>
          <a:prstGeom prst="rect">
            <a:avLst/>
          </a:prstGeom>
          <a:solidFill>
            <a:srgbClr val="130E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9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90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 b="12222"/>
          <a:stretch/>
        </p:blipFill>
        <p:spPr>
          <a:xfrm>
            <a:off x="0" y="0"/>
            <a:ext cx="9906000" cy="6295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048000"/>
            <a:ext cx="84201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3886200"/>
            <a:ext cx="6934200" cy="1752600"/>
          </a:xfrm>
        </p:spPr>
        <p:txBody>
          <a:bodyPr>
            <a:normAutofit/>
          </a:bodyPr>
          <a:lstStyle>
            <a:lvl1pPr marL="0" indent="0" algn="l">
              <a:buNone/>
              <a:defRPr sz="2275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k14.vcmedia.vn/A3YmnWqkHeph7OwGyu6TwbX57tgTw/Image/2012/10/121005kpthuocla11-5ab8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7" t="5914" b="23910"/>
          <a:stretch/>
        </p:blipFill>
        <p:spPr bwMode="auto">
          <a:xfrm flipH="1">
            <a:off x="7010400" y="0"/>
            <a:ext cx="2895600" cy="32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k14.vcmedia.vn/A3YmnWqkHeph7OwGyu6TwbX57tgTw/Image/2012/10/121005kpthuocla11-5ab80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b="23910"/>
          <a:stretch/>
        </p:blipFill>
        <p:spPr bwMode="auto">
          <a:xfrm>
            <a:off x="0" y="-1481"/>
            <a:ext cx="7010400" cy="32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752815" y="2187242"/>
            <a:ext cx="2819400" cy="327358"/>
          </a:xfrm>
          <a:prstGeom prst="rect">
            <a:avLst/>
          </a:prstGeom>
          <a:gradFill flip="none" rotWithShape="1">
            <a:gsLst>
              <a:gs pos="0">
                <a:srgbClr val="12151C"/>
              </a:gs>
              <a:gs pos="100000">
                <a:srgbClr val="181C25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 flipH="1">
            <a:off x="8153399" y="2187242"/>
            <a:ext cx="1752599" cy="327358"/>
          </a:xfrm>
          <a:prstGeom prst="rect">
            <a:avLst/>
          </a:prstGeom>
          <a:gradFill flip="none" rotWithShape="1">
            <a:gsLst>
              <a:gs pos="0">
                <a:srgbClr val="12151C"/>
              </a:gs>
              <a:gs pos="100000">
                <a:srgbClr val="181C25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66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4"/>
          <a:stretch/>
        </p:blipFill>
        <p:spPr>
          <a:xfrm>
            <a:off x="0" y="0"/>
            <a:ext cx="9906000" cy="388238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3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14.vcmedia.vn/A3YmnWqkHeph7OwGyu6TwbX57tgTw/Image/2012/10/121005kpcigar02-583d7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b="18547"/>
          <a:stretch/>
        </p:blipFill>
        <p:spPr bwMode="auto">
          <a:xfrm>
            <a:off x="0" y="0"/>
            <a:ext cx="9906000" cy="39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9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ms.kienthuc.net.vn/uploaded/ctvtruyenhinh/2015_10_23/thuocla_mmpo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1" b="7250"/>
          <a:stretch/>
        </p:blipFill>
        <p:spPr bwMode="auto">
          <a:xfrm>
            <a:off x="19234" y="-1"/>
            <a:ext cx="9886766" cy="402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6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14.vcmedia.vn/A3YmnWqkHeph7OwGyu6TwbX57tgTw/Image/2012/10/121005kpcigar04-583d7.jpg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5"/>
          <a:stretch/>
        </p:blipFill>
        <p:spPr bwMode="auto">
          <a:xfrm>
            <a:off x="0" y="-2219"/>
            <a:ext cx="9906000" cy="611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255199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3255198"/>
            <a:ext cx="9906000" cy="627185"/>
          </a:xfrm>
          <a:prstGeom prst="rect">
            <a:avLst/>
          </a:prstGeom>
          <a:solidFill>
            <a:schemeClr val="bg1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5395546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5973650"/>
            <a:ext cx="1219197" cy="51636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55198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11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precisesounds.com/wp-content/uploads/2014/10/background_precise_AgentPress-Pro2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" b="24364"/>
          <a:stretch/>
        </p:blipFill>
        <p:spPr bwMode="auto">
          <a:xfrm>
            <a:off x="6657" y="3200400"/>
            <a:ext cx="9899343" cy="36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4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7301"/>
          <a:stretch/>
        </p:blipFill>
        <p:spPr>
          <a:xfrm>
            <a:off x="0" y="3200400"/>
            <a:ext cx="9898602" cy="36576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2478">
            <a:off x="3153461" y="1799189"/>
            <a:ext cx="1473874" cy="23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3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b="41387"/>
          <a:stretch/>
        </p:blipFill>
        <p:spPr>
          <a:xfrm>
            <a:off x="0" y="3200400"/>
            <a:ext cx="9910397" cy="3649462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2478">
            <a:off x="3153461" y="1799189"/>
            <a:ext cx="1473874" cy="23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k14.vcmedia.vn/A3YmnWqkHeph7OwGyu6TwbX57tgTw/Image/2012/10/121005kpcigar04-583d7.jpg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6" b="30023"/>
          <a:stretch/>
        </p:blipFill>
        <p:spPr bwMode="auto">
          <a:xfrm>
            <a:off x="0" y="3200400"/>
            <a:ext cx="9906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6898">
            <a:off x="816134" y="2038125"/>
            <a:ext cx="2073454" cy="37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0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k14.vcmedia.vn/A3YmnWqkHeph7OwGyu6TwbX57tgTw/Image/2012/10/121005kpcigar01-583d7.jpg"/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 b="10517"/>
          <a:stretch/>
        </p:blipFill>
        <p:spPr bwMode="auto">
          <a:xfrm>
            <a:off x="0" y="3186633"/>
            <a:ext cx="9906000" cy="367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5630">
            <a:off x="5660607" y="1651917"/>
            <a:ext cx="2791981" cy="509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3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90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733">
                <a:solidFill>
                  <a:schemeClr val="tx1"/>
                </a:solidFill>
              </a:defRPr>
            </a:lvl1pPr>
            <a:lvl2pPr>
              <a:defRPr sz="1733">
                <a:solidFill>
                  <a:schemeClr val="tx1"/>
                </a:solidFill>
              </a:defRPr>
            </a:lvl2pPr>
            <a:lvl3pPr>
              <a:defRPr sz="1733">
                <a:solidFill>
                  <a:schemeClr val="tx1"/>
                </a:solidFill>
              </a:defRPr>
            </a:lvl3pPr>
            <a:lvl4pPr>
              <a:defRPr sz="1733">
                <a:solidFill>
                  <a:schemeClr val="tx1"/>
                </a:solidFill>
              </a:defRPr>
            </a:lvl4pPr>
            <a:lvl5pPr>
              <a:defRPr sz="17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948A54"/>
                </a:solidFill>
              </a:defRPr>
            </a:lvl1pPr>
          </a:lstStyle>
          <a:p>
            <a:fld id="{2EB8DD06-0AEF-4941-8E6B-AC6AA18518D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cms.kienthuc.net.vn/uploaded/ctvtruyenhinh/2015_10_23/thuocla_mmpo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8" b="22661"/>
          <a:stretch/>
        </p:blipFill>
        <p:spPr bwMode="auto">
          <a:xfrm>
            <a:off x="0" y="3186631"/>
            <a:ext cx="9906000" cy="367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7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3186632"/>
            <a:ext cx="9904522" cy="3678648"/>
          </a:xfrm>
          <a:prstGeom prst="rect">
            <a:avLst/>
          </a:prstGeom>
          <a:gradFill flip="none" rotWithShape="1">
            <a:gsLst>
              <a:gs pos="0">
                <a:srgbClr val="1D140D"/>
              </a:gs>
              <a:gs pos="100000">
                <a:srgbClr val="3F2914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k14.vcmedia.vn/A3YmnWqkHeph7OwGyu6TwbX57tgTw/Image/2012/10/121005kpthuocla13-5ab80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2" b="17856"/>
          <a:stretch/>
        </p:blipFill>
        <p:spPr bwMode="auto">
          <a:xfrm>
            <a:off x="4038600" y="3665466"/>
            <a:ext cx="5867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34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://k14.vcmedia.vn/A3YmnWqkHeph7OwGyu6TwbX57tgTw/Image/2012/10/121005kpcigar02-583d7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3" b="23437"/>
          <a:stretch/>
        </p:blipFill>
        <p:spPr bwMode="auto">
          <a:xfrm>
            <a:off x="0" y="3200400"/>
            <a:ext cx="9906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088255" y="4091127"/>
            <a:ext cx="1600200" cy="304800"/>
          </a:xfrm>
          <a:prstGeom prst="rect">
            <a:avLst/>
          </a:prstGeom>
          <a:gradFill flip="none" rotWithShape="1">
            <a:gsLst>
              <a:gs pos="0">
                <a:srgbClr val="3C3E28"/>
              </a:gs>
              <a:gs pos="100000">
                <a:srgbClr val="706F50"/>
              </a:gs>
            </a:gsLst>
            <a:lin ang="27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1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ltle S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4"/>
          <a:stretch/>
        </p:blipFill>
        <p:spPr>
          <a:xfrm>
            <a:off x="0" y="3186632"/>
            <a:ext cx="9906000" cy="36713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906000" cy="3602802"/>
          </a:xfrm>
          <a:prstGeom prst="rect">
            <a:avLst/>
          </a:prstGeom>
          <a:solidFill>
            <a:srgbClr val="2D5C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3186632"/>
            <a:ext cx="9906000" cy="62718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485900" y="4038600"/>
            <a:ext cx="6934200" cy="1049215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rgbClr val="404040"/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8" y="594235"/>
            <a:ext cx="1914144" cy="81069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2950" y="3200400"/>
            <a:ext cx="8420100" cy="627185"/>
          </a:xfrm>
          <a:prstGeom prst="rect">
            <a:avLst/>
          </a:prstGeom>
        </p:spPr>
        <p:txBody>
          <a:bodyPr/>
          <a:lstStyle>
            <a:lvl1pPr algn="ctr"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1524000"/>
            <a:ext cx="8839200" cy="5823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311400" cy="228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13"/>
          </p:nvPr>
        </p:nvSpPr>
        <p:spPr>
          <a:xfrm>
            <a:off x="519714" y="16862"/>
            <a:ext cx="8915400" cy="382587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0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1524000"/>
            <a:ext cx="8839200" cy="5823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311400" cy="228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13"/>
          </p:nvPr>
        </p:nvSpPr>
        <p:spPr>
          <a:xfrm>
            <a:off x="519714" y="16862"/>
            <a:ext cx="8915400" cy="382587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6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1524000"/>
            <a:ext cx="8839200" cy="5823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311400" cy="228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13"/>
          </p:nvPr>
        </p:nvSpPr>
        <p:spPr>
          <a:xfrm>
            <a:off x="519714" y="16862"/>
            <a:ext cx="8915400" cy="382587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4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1524000"/>
            <a:ext cx="8839200" cy="5823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311400" cy="228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13"/>
          </p:nvPr>
        </p:nvSpPr>
        <p:spPr>
          <a:xfrm>
            <a:off x="519714" y="16862"/>
            <a:ext cx="8915400" cy="382587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6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1524000"/>
            <a:ext cx="8839200" cy="5823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311400" cy="228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13"/>
          </p:nvPr>
        </p:nvSpPr>
        <p:spPr>
          <a:xfrm>
            <a:off x="519714" y="16862"/>
            <a:ext cx="8915400" cy="382587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2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" y="1524000"/>
            <a:ext cx="8839200" cy="58230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311400" cy="22860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 idx="13"/>
          </p:nvPr>
        </p:nvSpPr>
        <p:spPr>
          <a:xfrm>
            <a:off x="519714" y="16862"/>
            <a:ext cx="8915400" cy="382587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6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90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733">
                <a:solidFill>
                  <a:schemeClr val="tx1"/>
                </a:solidFill>
              </a:defRPr>
            </a:lvl1pPr>
            <a:lvl2pPr>
              <a:defRPr sz="1733">
                <a:solidFill>
                  <a:schemeClr val="tx1"/>
                </a:solidFill>
              </a:defRPr>
            </a:lvl2pPr>
            <a:lvl3pPr>
              <a:defRPr sz="1733">
                <a:solidFill>
                  <a:schemeClr val="tx1"/>
                </a:solidFill>
              </a:defRPr>
            </a:lvl3pPr>
            <a:lvl4pPr>
              <a:defRPr sz="1733">
                <a:solidFill>
                  <a:schemeClr val="tx1"/>
                </a:solidFill>
              </a:defRPr>
            </a:lvl4pPr>
            <a:lvl5pPr>
              <a:defRPr sz="17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948A54"/>
                </a:solidFill>
              </a:defRPr>
            </a:lvl1pPr>
          </a:lstStyle>
          <a:p>
            <a:fld id="{2EB8DD06-0AEF-4941-8E6B-AC6AA18518D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010400" y="66294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948A54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en-US" dirty="0" smtClean="0"/>
              <a:t>© Copyright by Axis Research Ltd. All rights reserved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472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143001"/>
            <a:ext cx="4375150" cy="49831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143001"/>
            <a:ext cx="4375150" cy="4983163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1CB9D-E50F-4482-A664-C12C9C7C8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C286D-2D6B-4A2C-B57A-7528A8843B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6E269-8BB0-4A52-8139-42DA722950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55320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43A07-E09E-4864-8CA9-237B6C3FB5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66800"/>
            <a:ext cx="3259006" cy="368300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1066801"/>
            <a:ext cx="5537729" cy="5059363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78E0D-0390-4658-A054-10134C865C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theme" Target="../theme/theme1.xml"/><Relationship Id="rId41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46038"/>
            <a:ext cx="89154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685801"/>
            <a:ext cx="8915400" cy="544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948A54"/>
                </a:solidFill>
              </a:defRPr>
            </a:lvl1pPr>
          </a:lstStyle>
          <a:p>
            <a:fld id="{2EB8DD06-0AEF-4941-8E6B-AC6AA18518D2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010400" y="66294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948A54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altLang="en-US" dirty="0" smtClean="0"/>
              <a:t>© Copyright by Axis Research Ltd. All rights reserved</a:t>
            </a:r>
          </a:p>
          <a:p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8" r:id="rId4"/>
    <p:sldLayoutId id="2147484332" r:id="rId5"/>
    <p:sldLayoutId id="2147484333" r:id="rId6"/>
    <p:sldLayoutId id="2147484334" r:id="rId7"/>
    <p:sldLayoutId id="2147484355" r:id="rId8"/>
    <p:sldLayoutId id="2147484335" r:id="rId9"/>
    <p:sldLayoutId id="2147484336" r:id="rId10"/>
    <p:sldLayoutId id="2147484337" r:id="rId11"/>
    <p:sldLayoutId id="2147484338" r:id="rId12"/>
    <p:sldLayoutId id="2147484356" r:id="rId13"/>
    <p:sldLayoutId id="2147484357" r:id="rId14"/>
    <p:sldLayoutId id="2147484359" r:id="rId15"/>
    <p:sldLayoutId id="2147484360" r:id="rId16"/>
    <p:sldLayoutId id="2147484372" r:id="rId17"/>
    <p:sldLayoutId id="2147484365" r:id="rId18"/>
    <p:sldLayoutId id="2147484368" r:id="rId19"/>
    <p:sldLayoutId id="2147484370" r:id="rId20"/>
    <p:sldLayoutId id="2147484373" r:id="rId21"/>
    <p:sldLayoutId id="2147484369" r:id="rId22"/>
    <p:sldLayoutId id="2147484371" r:id="rId23"/>
    <p:sldLayoutId id="2147484367" r:id="rId24"/>
    <p:sldLayoutId id="2147484374" r:id="rId25"/>
    <p:sldLayoutId id="2147484375" r:id="rId26"/>
    <p:sldLayoutId id="2147484376" r:id="rId27"/>
    <p:sldLayoutId id="2147484377" r:id="rId28"/>
    <p:sldLayoutId id="2147484378" r:id="rId29"/>
    <p:sldLayoutId id="2147484379" r:id="rId30"/>
    <p:sldLayoutId id="2147484380" r:id="rId31"/>
    <p:sldLayoutId id="2147484381" r:id="rId32"/>
    <p:sldLayoutId id="2147484382" r:id="rId33"/>
    <p:sldLayoutId id="2147484383" r:id="rId34"/>
    <p:sldLayoutId id="2147484384" r:id="rId35"/>
    <p:sldLayoutId id="2147484386" r:id="rId36"/>
    <p:sldLayoutId id="2147484387" r:id="rId37"/>
    <p:sldLayoutId id="2147484388" r:id="rId38"/>
    <p:sldLayoutId id="2147484389" r:id="rId39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95285" rtl="0" eaLnBrk="0" fontAlgn="base" hangingPunct="0">
        <a:spcBef>
          <a:spcPct val="0"/>
        </a:spcBef>
        <a:spcAft>
          <a:spcPct val="0"/>
        </a:spcAft>
        <a:defRPr sz="1800" b="1" kern="1200">
          <a:solidFill>
            <a:srgbClr val="0070C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495285" rtl="0" eaLnBrk="0" fontAlgn="base" hangingPunct="0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2pPr>
      <a:lvl3pPr algn="l" defTabSz="495285" rtl="0" eaLnBrk="0" fontAlgn="base" hangingPunct="0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3pPr>
      <a:lvl4pPr algn="l" defTabSz="495285" rtl="0" eaLnBrk="0" fontAlgn="base" hangingPunct="0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4pPr>
      <a:lvl5pPr algn="l" defTabSz="495285" rtl="0" eaLnBrk="0" fontAlgn="base" hangingPunct="0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5pPr>
      <a:lvl6pPr marL="495285" algn="l" defTabSz="495285" rtl="0" fontAlgn="base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6pPr>
      <a:lvl7pPr marL="990570" algn="l" defTabSz="495285" rtl="0" fontAlgn="base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7pPr>
      <a:lvl8pPr marL="1485854" algn="l" defTabSz="495285" rtl="0" fontAlgn="base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8pPr>
      <a:lvl9pPr marL="1981139" algn="l" defTabSz="495285" rtl="0" fontAlgn="base">
        <a:spcBef>
          <a:spcPct val="0"/>
        </a:spcBef>
        <a:spcAft>
          <a:spcPct val="0"/>
        </a:spcAft>
        <a:defRPr sz="3033">
          <a:solidFill>
            <a:srgbClr val="0070C0"/>
          </a:solidFill>
          <a:latin typeface="Calibri" pitchFamily="34" charset="0"/>
        </a:defRPr>
      </a:lvl9pPr>
    </p:titleStyle>
    <p:bodyStyle>
      <a:lvl1pPr marL="371464" indent="-371464" algn="l" defTabSz="4952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804838" indent="-309553" algn="l" defTabSz="4952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238212" indent="-247642" algn="l" defTabSz="4952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733497" indent="-247642" algn="l" defTabSz="4952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228781" indent="-247642" algn="l" defTabSz="4952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microsoft.com/office/2007/relationships/hdphoto" Target="../media/hdphoto2.wdp"/><Relationship Id="rId7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hyperlink" Target="http://kehoachviet.com/thap-dan-so-viet-nam-2016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6" Type="http://schemas.openxmlformats.org/officeDocument/2006/relationships/chart" Target="../charts/chart1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5.xml"/><Relationship Id="rId3" Type="http://schemas.openxmlformats.org/officeDocument/2006/relationships/chart" Target="../charts/char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4" Type="http://schemas.openxmlformats.org/officeDocument/2006/relationships/chart" Target="../charts/chart19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4" Type="http://schemas.openxmlformats.org/officeDocument/2006/relationships/chart" Target="../charts/chart2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4.xml"/><Relationship Id="rId3" Type="http://schemas.openxmlformats.org/officeDocument/2006/relationships/chart" Target="../charts/char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4" Type="http://schemas.openxmlformats.org/officeDocument/2006/relationships/chart" Target="../charts/chart28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chart" Target="../charts/char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4" Type="http://schemas.openxmlformats.org/officeDocument/2006/relationships/chart" Target="../charts/chart3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4" Type="http://schemas.openxmlformats.org/officeDocument/2006/relationships/chart" Target="../charts/chart3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4" Type="http://schemas.openxmlformats.org/officeDocument/2006/relationships/chart" Target="../charts/chart36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4" Type="http://schemas.openxmlformats.org/officeDocument/2006/relationships/chart" Target="../charts/chart38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0.xml"/><Relationship Id="rId3" Type="http://schemas.openxmlformats.org/officeDocument/2006/relationships/chart" Target="../charts/char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4" Type="http://schemas.openxmlformats.org/officeDocument/2006/relationships/chart" Target="../charts/chart4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4" Type="http://schemas.openxmlformats.org/officeDocument/2006/relationships/chart" Target="../charts/chart4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4" Type="http://schemas.openxmlformats.org/officeDocument/2006/relationships/chart" Target="../charts/chart4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chart" Target="../charts/char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4" Type="http://schemas.openxmlformats.org/officeDocument/2006/relationships/chart" Target="../charts/chart50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4" Type="http://schemas.openxmlformats.org/officeDocument/2006/relationships/chart" Target="../charts/chart5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4" Type="http://schemas.openxmlformats.org/officeDocument/2006/relationships/chart" Target="../charts/chart5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4" Type="http://schemas.openxmlformats.org/officeDocument/2006/relationships/chart" Target="../charts/chart58.xml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9.xml"/><Relationship Id="rId3" Type="http://schemas.openxmlformats.org/officeDocument/2006/relationships/chart" Target="../charts/chart6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3.xml"/><Relationship Id="rId3" Type="http://schemas.openxmlformats.org/officeDocument/2006/relationships/chart" Target="../charts/chart6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4" Type="http://schemas.openxmlformats.org/officeDocument/2006/relationships/chart" Target="../charts/chart67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4" Type="http://schemas.openxmlformats.org/officeDocument/2006/relationships/chart" Target="../charts/chart69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chart" Target="../charts/chart7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4" Type="http://schemas.openxmlformats.org/officeDocument/2006/relationships/chart" Target="../charts/chart73.xml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7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4" Type="http://schemas.openxmlformats.org/officeDocument/2006/relationships/chart" Target="../charts/chart76.xml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7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4" Type="http://schemas.openxmlformats.org/officeDocument/2006/relationships/chart" Target="../charts/chart79.xml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4" Type="http://schemas.openxmlformats.org/officeDocument/2006/relationships/chart" Target="../charts/chart81.xml"/><Relationship Id="rId5" Type="http://schemas.openxmlformats.org/officeDocument/2006/relationships/chart" Target="../charts/chart82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chart" Target="../charts/chart8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85.xml"/><Relationship Id="rId3" Type="http://schemas.openxmlformats.org/officeDocument/2006/relationships/chart" Target="../charts/chart8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chart" Target="../charts/chart8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chart" Target="../charts/chart8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chart" Target="../charts/chart8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0.xml"/><Relationship Id="rId4" Type="http://schemas.openxmlformats.org/officeDocument/2006/relationships/chart" Target="../charts/chart9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2.xml"/><Relationship Id="rId4" Type="http://schemas.openxmlformats.org/officeDocument/2006/relationships/chart" Target="../charts/chart9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chiminh.gov.vn/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9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9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8"/>
          <p:cNvSpPr txBox="1">
            <a:spLocks noChangeArrowheads="1"/>
          </p:cNvSpPr>
          <p:nvPr/>
        </p:nvSpPr>
        <p:spPr bwMode="auto">
          <a:xfrm>
            <a:off x="3308879" y="6465847"/>
            <a:ext cx="3123142" cy="27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52" tIns="44676" rIns="89352" bIns="4467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 dirty="0" err="1" smtClean="0"/>
              <a:t>Tháng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Tư</a:t>
            </a:r>
            <a:r>
              <a:rPr lang="en-US" sz="1200" i="1" dirty="0" smtClean="0"/>
              <a:t> 2016</a:t>
            </a:r>
            <a:endParaRPr lang="en-US" sz="1200" i="1" dirty="0"/>
          </a:p>
        </p:txBody>
      </p:sp>
      <p:sp>
        <p:nvSpPr>
          <p:cNvPr id="11267" name="Text Box 30"/>
          <p:cNvSpPr txBox="1">
            <a:spLocks noChangeArrowheads="1"/>
          </p:cNvSpPr>
          <p:nvPr/>
        </p:nvSpPr>
        <p:spPr bwMode="auto">
          <a:xfrm>
            <a:off x="2731029" y="5194627"/>
            <a:ext cx="4278842" cy="36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52" tIns="44676" rIns="89352" bIns="4467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 </a:t>
            </a:r>
            <a:r>
              <a:rPr lang="en-US" sz="1517" i="1" dirty="0" err="1" smtClean="0"/>
              <a:t>Chuẩn</a:t>
            </a:r>
            <a:r>
              <a:rPr lang="en-US" sz="1517" i="1" dirty="0" smtClean="0"/>
              <a:t> </a:t>
            </a:r>
            <a:r>
              <a:rPr lang="en-US" sz="1517" i="1" dirty="0" err="1" smtClean="0"/>
              <a:t>bị</a:t>
            </a:r>
            <a:r>
              <a:rPr lang="en-US" sz="1517" i="1" dirty="0" smtClean="0"/>
              <a:t> </a:t>
            </a:r>
            <a:r>
              <a:rPr lang="en-US" sz="1517" i="1" dirty="0" err="1" smtClean="0"/>
              <a:t>cho</a:t>
            </a:r>
            <a:r>
              <a:rPr lang="en-US" sz="1517" i="1" dirty="0" smtClean="0"/>
              <a:t>:</a:t>
            </a:r>
            <a:endParaRPr lang="en-US" sz="1517" i="1" dirty="0"/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495300" y="2743200"/>
            <a:ext cx="87503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1098914"/>
            <a:r>
              <a:rPr lang="en-US" sz="1733" b="1" u="sng" dirty="0" smtClean="0">
                <a:solidFill>
                  <a:srgbClr val="0070C0"/>
                </a:solidFill>
              </a:rPr>
              <a:t>BÁO CÁO NGHIÊN CỨU TÓM TẮT</a:t>
            </a:r>
            <a:endParaRPr lang="en-US" b="1" dirty="0" smtClean="0">
              <a:solidFill>
                <a:srgbClr val="0070C0"/>
              </a:solidFill>
            </a:endParaRPr>
          </a:p>
          <a:p>
            <a:pPr algn="ctr" defTabSz="1098914"/>
            <a:endParaRPr lang="en-US" b="1" dirty="0">
              <a:solidFill>
                <a:srgbClr val="0070C0"/>
              </a:solidFill>
            </a:endParaRPr>
          </a:p>
          <a:p>
            <a:pPr algn="ctr" defTabSz="1098914"/>
            <a:r>
              <a:rPr lang="en-US" sz="2383" b="1" dirty="0">
                <a:solidFill>
                  <a:srgbClr val="0070C0"/>
                </a:solidFill>
              </a:rPr>
              <a:t>ĐÁNH </a:t>
            </a:r>
            <a:r>
              <a:rPr lang="en-US" sz="2383" b="1" dirty="0" smtClean="0">
                <a:solidFill>
                  <a:srgbClr val="0070C0"/>
                </a:solidFill>
              </a:rPr>
              <a:t>GIÁ TÁC ĐỘNG CỦA CHIẾN DỊCH QUẢNG CÁO CHỐNG HÚT THUỐC TẠI VIỆT NAM 2016</a:t>
            </a:r>
            <a:endParaRPr lang="en-US" sz="2383" b="1" dirty="0">
              <a:solidFill>
                <a:srgbClr val="0070C0"/>
              </a:solidFill>
            </a:endParaRPr>
          </a:p>
        </p:txBody>
      </p:sp>
      <p:sp>
        <p:nvSpPr>
          <p:cNvPr id="11271" name="AutoShape 7" descr="data:image/jpeg;base64,/9j/4AAQSkZJRgABAQAAAQABAAD/2wCEAAkGBhEQERIQEBMWFRQWFxYUFxYVEhoXHxYdFRcVFxcYFRUXHSYeGRkjGhcbIC8gJScrLTMsFiAxNTEqNSYrLCkBCQoKDgwOGg8PGjAiHyUsKiwuMCksKiwsLCosNS8tKSoyKiw1LCosLCwsKS0sLC8sKSktLCwpLCkyLCksLCwpLP/AABEIAHEAvAMBIgACEQEDEQH/xAAcAAEAAwEBAQEBAAAAAAAAAAAABgcIBQQCAwH/xABFEAABAwICBwMGCQsFAQAAAAABAAIDBBEFIQYHEjFBUXETYYEiMkJSYqEUFxgjVJGT0tMIM1NygpKkscHR4RVDZKKjFv/EABkBAQADAQEAAAAAAAAAAAAAAAADBAUCBv/EACwRAAICAQMDAwEJAQAAAAAAAAABAgMRBCExEkFRBRNhIhUyQlKBkaGxwRT/2gAMAwEAAhEDEQA/ALxREQBERAERfxzgAScgMyUB/UVa6Wa32RF0VC0SOGRld5g/UA8/rkOqrLFtJqurJNRO949Xas3wYLN9yv1aGyazLYrz1EY7Lc0PNpBSsNn1ELTydMwe4lfdLjVPKbRTRPPJkrXe4FZiRWvs2P5v4Iv+p+DVSLOWC6b11IR2U7i0eg87belnbvCytbQ7WhBWlsMwEM5yAJ8l59hx3H2T4EqndorK1lbomhfGW3BN0RFSJwiIgCIiAIiIAiIgCIiAIiIAiIgPmSQNBc4gAAkkmwAG8kncFSusPWM6rLqalcRTjJzhkZv7M7uPHkrK070fmrqR0MEhY6+1s3sJLeg87wD/ADAus+VNM+J7o5Glr2ktc1wsQRwIWroKoS+t7tdv9KmonJbLg/JEXb0Y0PqcQeWwNAa3zpHZNb3X4nuC1pSUVmXBTSbeEcRFcVBqTpgB288r3ewGsHvDj715sW1JM2SaWodtcGzAEH9tgFvqKqrXU5xkm9ieOCpkXtxfB5qSUw1DCx44HcRwLTuIPNeJW001lEDWC4tWGn5qLUVU68oHzbzvkAGbXe2BnfiBzGdkLLVNUOje2Rh2XNIc0jgQbgrSOjONCspYagZF7fKHJwyePBwKxNdp1W+uPD/sv0WdSwzqIiLOLIREQBERAEREAREQBERAfMkgaC5xAABJJNgAN5JO4KtavXLG2sDGM2qUeS5+e0Tfz2j1Ry3kZ8guDrK1gGqc6kpnWgabPcP90g8/0Y4c9+6yr9bGm0KceqzuU7b3nETUtNUslY2SNwcxwDmuBuCDuIUS0/0AZiDO1is2paMjuEgHoP8A6O4dFXmr3T91A/sZyXUzj17In0mj1eY8etq6UaZQUNMKgkSF4+aa0/nCRcEH1bZkqpKm2i1KH6fJKpxshuU5otoHUVlQ6J7XRMidaZzhbYt6IB3vP+et64Rh0FNEyCANaxosADv5kniTxKz7jul9XWOLppXbJP5thLWD9kb+puclxozsm7fJPMZH6xmtK7TTv+9LHwitC2NfCyapRUbohrQqKVzY6lzpoNx2s3sHNrjm63qnwtxu2lqWSsbJG4OY4BzXDcQRcELIv08qXiRcrsU1sR3WBoq2upXgAdtGC+J3G4zLL8nAW62PBZ8Wqll7FABPMG7u0kt02itH06bacX2K2pispnmVv6kcQLoaiAnzHteOjxY+9qqBWXqPv29Xy7OO/wC8+39VZ1qzSyKh4mi30RF500giIgCIiAIiIAiIgCgutnSY01KIIzaSe7bje1gttnuvcN8TyU6VB608TM2IytvlEGxDusNp3/ZxVzRVqy1Z7bkN8umBEURdDAMHfWVEVMzIvdYn1QM3O8ACV6BtJZZnJZ2OnoZoZLiMthdsLSO0ktu9lvN5928r71gytbVmliyhpmthjbe9rDaeT3lxNz3Dkr4wnCYqWFkELdljRYDnzJPEneSqG1jUbosSqQ70nCQd4e0HL3jwWdp9R79z8JbFiyvogRpERaRWCubUvizpKaWncb9i8Fvc2S5sO4OBP7SplWRqxxWKgpausqDZpcyNgG+RzWlxa0cT5Q6KprY9VTXfbBNQ8TLF0z0jZQ0kkpI2yCyNvrPIy8BvPcFnMm+ZzPPmuvpPpPNiExmmNgMmMByYOQ5nmeP1BcdNLp/ZjvyxdZ1vbgK3NSFARFUzkec9sYP6gJPveqmiic9wa0EucQ0AbySbADxWj9E8CFFSQ0/pNbd5HF7s3npc2HcAovULOmvp8nenjmWfB2ERFhF8IiIAiIgCIiAIiIAs16WPJrqsn9PL7nkLSiztrBozFiVU08X7Y6PAd/Mlafpr+tr4Kup+6iPKd6m4wcQcTvEL7eJaD7lBF3dCMdFFWwzu8y5Y/wDVfkT4ZHwWpfFyrkl4KlbxJNmjVCNZmhBro2zQD5+IEAbu0bv2b+sDmOpHFTVjw4BzSCCLgjO4O4gr6XnK7JVyUomnKKksMyxNC5jix7S1zTYtcLEHkQdy+FpTGdFaOszqIGPPrZtd++0h3vUSxzQrBsPidUTxuIHmsMzztu4NaARfxytvWxD1CMtsPPwUpadrvsVXo/o7PXSiGBtz6Tj5rBzeeHTeeCtvH9VsUtFFBAdmWBp2HE5SF2b9scNo534dFE9EtaHwedzJYmR0r3DZZEwDsOAIsLvHO+fEclckE7ZGtexwc1wBDgbgg7iDyUGruuhNPhdiSmEGn3MvVVK+J7o5Glr2ktc0ixBHAr8lfGsDQFlewyxANqWDyTuEgHoP/o7h0UY1easXFwqq9hAafIhcMyQfOkHK+5vHect9qGtrdfW+fBC6JKWEfvqr0DLS2vqW2NrwsI3X/wBxw6eb1vyVpIuVpJpNT4fA6pqn7LBkAM3PJ3NY3i4/5NgLrFutlbLqZehBQWEdVFnfSD8oKulcRRsZTs4FzRI/qS7yB02T1XA+OnGvpn8PT/hKI7NToss/HTjX0z+Hp/wlorSbSuHDqN1XUXIAaA0b5HuHktb3n3AE8EB3EWZsW174tK8uikZTs4MZEx9hwu6VriT3i3ReH46ca+mfw9P+EgNTossfHTjX0z+Hp/wlamG4/iNZgtLUdo50kkrmyyMGwdkOe1u0YQ0sZcC7mZ5dUBaaLgaEyzupWmo29rK3aAh1tlu1e5JLdvb2SSSW7JJO899AFVOunADeKtYMvzUndxjcfe391WsvLieGx1MT4JRdj2lpHXiORBzHRTUW+1NSOLIdccGX0XY0p0Zlw+d0MguN7H2ye3gR38xwK469NGSksoy2mnhk60J1nyUTRBO0ywDzbHy4xybfJze47uB4KyaPWVhkjQfhLWd0gcwj6xY+BKz4l1Ut0Vdjzw/gmhfKKwXnjOtughaexc6d/AMaQPF7gBbpdVHpLpPPXzdtOd2TGDzWDk0fzO8rkIu6dLXTvHk5nbKfIU21fawXULhBOS6mcepiJ9Jvs82+I74SrP1b6t9vYrKxvkZOiicPO5PePV5N47zlval1qt+5wKlJy+ktmKUOaHNNwQCCOIOYIX0iLzZphZm13aUuq8RfAD81TfNNF8i+wMjiOe15PRnetMFZF1h0ro8Ur2PFj8IldnxEji9p8WuB8UBbmqbVHTCmira6MSyygSMjeLsjY7NhLNznEZ57rjK4JU4xGvwakf2M7qKF4AOw8RNIB3ZEbl7tDcSjqKCkmiI2XQx7uBa0Nc094cCPBVhrV1W4hiOIOqaZsZjMcbfKlDTdt75W70BOP/p8A/T0H70Shf5RweaaiLfzXav2rbtosHZ/9Q9Uli2HSU00tPLbbic6N1jcXbcGx4rXGO6Nw4hRmlqBdj2tzG9pABa5p4EH+3FAUhqRqcJZ8J/1DsBNdvZmoDdnYsdoML8g6+/ja3Iq1v8AUtHvXw7/AMFU2K/k+YjG8infDNHwcXmN1vaaRYHoSvD8Q2L+pD9uP7IC76F2BzuEcPwCR53NYIST0A3qSUtJHE0MiY1jBuaxoaBffYDJZR0q1b1+GMZNUxtDHO2Q9kgdZ1iQDbME2Nj3K49RWm8tbTy0tQ4vkp9jZe43Lo33ADjxLS21+RagLRREQBERAczH9HoK6Iw1DbjeCMnMPrNPAql9KdWlXRkuY0zw8Hsbcge2wZg94uP5K+0VmjUzp448EVlUZ8mVUWksV0Qoqo3mp43O9YN2XeL2Wd71wZtUGGuOTZG/qyn+oK04+o1vlNFV6aXYoterDsLmqH9nBG6R3Jrb268AOqvSk1W4ZGb9htn25HO91wD4hSWjoYoW7EUbI2+qxoaPqAXE/UY/gX7nUdM+7K90K1TthLaius+QWLYhm1h3gvPpu7t3VWSiLLttla8yZajBQWEERFEdhU9rw1byVNsRpGF8jWhs0bRcva3zXtA85zRkRvsByVwogMpaD6zqzCdpkWzJC43MUl7A8SwjNp58O5Tn5ST/AKC37c/cVk6Q6rsMrnGSanaJDvfGTG497tnJx7yCVH/k/YT/AMj7cfdQGftIcX+F1VRVFux2z3ybN77O0SbX4rUummlZwug+FiPtNkxN2S7ZvtkN32KjfyfsJ/5H2w+6prpFoxBX05pKgOMZLT5Ltk+QQRmOiAqL5Sb/AKCPtz9xPlJv+gj7c/cUu+IXCPUl+3cnxC4R6kv27kBVGsHW9Li0DKbsGwsDxI6zy8uLQQ0XsLDO/wBSnH5O+jckcdRWyAtbLsRxX9IMLi53S5AB9kqT0GpHCInh/YOktmGySuc3xbkD0Nwp3FE1oDWgBoAAAFgANwAG4ID6REQBERAEREAREQBERAEREAREQBERAEREAREQBERAEREAREQH/9k="/>
          <p:cNvSpPr>
            <a:spLocks noChangeAspect="1" noChangeArrowheads="1"/>
          </p:cNvSpPr>
          <p:nvPr/>
        </p:nvSpPr>
        <p:spPr bwMode="auto">
          <a:xfrm>
            <a:off x="168540" y="-837804"/>
            <a:ext cx="1939925" cy="1166020"/>
          </a:xfrm>
          <a:prstGeom prst="rect">
            <a:avLst/>
          </a:prstGeom>
          <a:noFill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AutoShape 9" descr="data:image/jpeg;base64,/9j/4AAQSkZJRgABAQAAAQABAAD/2wCEAAkGBhEQERIQEBMWFRQWFxYUFxYVEhoXHxYdFRcVFxcYFRUXHSYeGRkjGhcbIC8gJScrLTMsFiAxNTEqNSYrLCkBCQoKDgwOGg8PGjAiHyUsKiwuMCksKiwsLCosNS8tKSoyKiw1LCosLCwsKS0sLC8sKSktLCwpLCkyLCksLCwpLP/AABEIAHEAvAMBIgACEQEDEQH/xAAcAAEAAwEBAQEBAAAAAAAAAAAABgcIBQQCAwH/xABFEAABAwICBwMGCQsFAQAAAAABAAIDBBEFIQYHEjFBUXETYYEiMkJSYqEUFxgjVJGT0tMIM1NygpKkscHR4RVDZKKjFv/EABkBAQADAQEAAAAAAAAAAAAAAAADBAUCBv/EACwRAAICAQMDAwEJAQAAAAAAAAABAgMRBCExEkFRBRNhIhUyQlKBkaGxwRT/2gAMAwEAAhEDEQA/ALxREQBERAERfxzgAScgMyUB/UVa6Wa32RF0VC0SOGRld5g/UA8/rkOqrLFtJqurJNRO949Xas3wYLN9yv1aGyazLYrz1EY7Lc0PNpBSsNn1ELTydMwe4lfdLjVPKbRTRPPJkrXe4FZiRWvs2P5v4Iv+p+DVSLOWC6b11IR2U7i0eg87belnbvCytbQ7WhBWlsMwEM5yAJ8l59hx3H2T4EqndorK1lbomhfGW3BN0RFSJwiIgCIiAIiIAiIgCIiAIiIAiIgPmSQNBc4gAAkkmwAG8kncFSusPWM6rLqalcRTjJzhkZv7M7uPHkrK070fmrqR0MEhY6+1s3sJLeg87wD/ADAus+VNM+J7o5Glr2ktc1wsQRwIWroKoS+t7tdv9KmonJbLg/JEXb0Y0PqcQeWwNAa3zpHZNb3X4nuC1pSUVmXBTSbeEcRFcVBqTpgB288r3ewGsHvDj715sW1JM2SaWodtcGzAEH9tgFvqKqrXU5xkm9ieOCpkXtxfB5qSUw1DCx44HcRwLTuIPNeJW001lEDWC4tWGn5qLUVU68oHzbzvkAGbXe2BnfiBzGdkLLVNUOje2Rh2XNIc0jgQbgrSOjONCspYagZF7fKHJwyePBwKxNdp1W+uPD/sv0WdSwzqIiLOLIREQBERAEREAREQBERAfMkgaC5xAABJJNgAN5JO4KtavXLG2sDGM2qUeS5+e0Tfz2j1Ry3kZ8guDrK1gGqc6kpnWgabPcP90g8/0Y4c9+6yr9bGm0KceqzuU7b3nETUtNUslY2SNwcxwDmuBuCDuIUS0/0AZiDO1is2paMjuEgHoP8A6O4dFXmr3T91A/sZyXUzj17In0mj1eY8etq6UaZQUNMKgkSF4+aa0/nCRcEH1bZkqpKm2i1KH6fJKpxshuU5otoHUVlQ6J7XRMidaZzhbYt6IB3vP+et64Rh0FNEyCANaxosADv5kniTxKz7jul9XWOLppXbJP5thLWD9kb+puclxozsm7fJPMZH6xmtK7TTv+9LHwitC2NfCyapRUbohrQqKVzY6lzpoNx2s3sHNrjm63qnwtxu2lqWSsbJG4OY4BzXDcQRcELIv08qXiRcrsU1sR3WBoq2upXgAdtGC+J3G4zLL8nAW62PBZ8Wqll7FABPMG7u0kt02itH06bacX2K2pispnmVv6kcQLoaiAnzHteOjxY+9qqBWXqPv29Xy7OO/wC8+39VZ1qzSyKh4mi30RF500giIgCIiAIiIAiIgCgutnSY01KIIzaSe7bje1gttnuvcN8TyU6VB608TM2IytvlEGxDusNp3/ZxVzRVqy1Z7bkN8umBEURdDAMHfWVEVMzIvdYn1QM3O8ACV6BtJZZnJZ2OnoZoZLiMthdsLSO0ktu9lvN5928r71gytbVmliyhpmthjbe9rDaeT3lxNz3Dkr4wnCYqWFkELdljRYDnzJPEneSqG1jUbosSqQ70nCQd4e0HL3jwWdp9R79z8JbFiyvogRpERaRWCubUvizpKaWncb9i8Fvc2S5sO4OBP7SplWRqxxWKgpausqDZpcyNgG+RzWlxa0cT5Q6KprY9VTXfbBNQ8TLF0z0jZQ0kkpI2yCyNvrPIy8BvPcFnMm+ZzPPmuvpPpPNiExmmNgMmMByYOQ5nmeP1BcdNLp/ZjvyxdZ1vbgK3NSFARFUzkec9sYP6gJPveqmiic9wa0EucQ0AbySbADxWj9E8CFFSQ0/pNbd5HF7s3npc2HcAovULOmvp8nenjmWfB2ERFhF8IiIAiIgCIiAIiIAs16WPJrqsn9PL7nkLSiztrBozFiVU08X7Y6PAd/Mlafpr+tr4Kup+6iPKd6m4wcQcTvEL7eJaD7lBF3dCMdFFWwzu8y5Y/wDVfkT4ZHwWpfFyrkl4KlbxJNmjVCNZmhBro2zQD5+IEAbu0bv2b+sDmOpHFTVjw4BzSCCLgjO4O4gr6XnK7JVyUomnKKksMyxNC5jix7S1zTYtcLEHkQdy+FpTGdFaOszqIGPPrZtd++0h3vUSxzQrBsPidUTxuIHmsMzztu4NaARfxytvWxD1CMtsPPwUpadrvsVXo/o7PXSiGBtz6Tj5rBzeeHTeeCtvH9VsUtFFBAdmWBp2HE5SF2b9scNo534dFE9EtaHwedzJYmR0r3DZZEwDsOAIsLvHO+fEclckE7ZGtexwc1wBDgbgg7iDyUGruuhNPhdiSmEGn3MvVVK+J7o5Glr2ktc0ixBHAr8lfGsDQFlewyxANqWDyTuEgHoP/o7h0UY1easXFwqq9hAafIhcMyQfOkHK+5vHect9qGtrdfW+fBC6JKWEfvqr0DLS2vqW2NrwsI3X/wBxw6eb1vyVpIuVpJpNT4fA6pqn7LBkAM3PJ3NY3i4/5NgLrFutlbLqZehBQWEdVFnfSD8oKulcRRsZTs4FzRI/qS7yB02T1XA+OnGvpn8PT/hKI7NToss/HTjX0z+Hp/wlorSbSuHDqN1XUXIAaA0b5HuHktb3n3AE8EB3EWZsW174tK8uikZTs4MZEx9hwu6VriT3i3ReH46ca+mfw9P+EgNTossfHTjX0z+Hp/wlamG4/iNZgtLUdo50kkrmyyMGwdkOe1u0YQ0sZcC7mZ5dUBaaLgaEyzupWmo29rK3aAh1tlu1e5JLdvb2SSSW7JJO899AFVOunADeKtYMvzUndxjcfe391WsvLieGx1MT4JRdj2lpHXiORBzHRTUW+1NSOLIdccGX0XY0p0Zlw+d0MguN7H2ye3gR38xwK469NGSksoy2mnhk60J1nyUTRBO0ywDzbHy4xybfJze47uB4KyaPWVhkjQfhLWd0gcwj6xY+BKz4l1Ut0Vdjzw/gmhfKKwXnjOtughaexc6d/AMaQPF7gBbpdVHpLpPPXzdtOd2TGDzWDk0fzO8rkIu6dLXTvHk5nbKfIU21fawXULhBOS6mcepiJ9Jvs82+I74SrP1b6t9vYrKxvkZOiicPO5PePV5N47zlval1qt+5wKlJy+ktmKUOaHNNwQCCOIOYIX0iLzZphZm13aUuq8RfAD81TfNNF8i+wMjiOe15PRnetMFZF1h0ro8Ur2PFj8IldnxEji9p8WuB8UBbmqbVHTCmira6MSyygSMjeLsjY7NhLNznEZ57rjK4JU4xGvwakf2M7qKF4AOw8RNIB3ZEbl7tDcSjqKCkmiI2XQx7uBa0Nc094cCPBVhrV1W4hiOIOqaZsZjMcbfKlDTdt75W70BOP/p8A/T0H70Shf5RweaaiLfzXav2rbtosHZ/9Q9Uli2HSU00tPLbbic6N1jcXbcGx4rXGO6Nw4hRmlqBdj2tzG9pABa5p4EH+3FAUhqRqcJZ8J/1DsBNdvZmoDdnYsdoML8g6+/ja3Iq1v8AUtHvXw7/AMFU2K/k+YjG8infDNHwcXmN1vaaRYHoSvD8Q2L+pD9uP7IC76F2BzuEcPwCR53NYIST0A3qSUtJHE0MiY1jBuaxoaBffYDJZR0q1b1+GMZNUxtDHO2Q9kgdZ1iQDbME2Nj3K49RWm8tbTy0tQ4vkp9jZe43Lo33ADjxLS21+RagLRREQBERAczH9HoK6Iw1DbjeCMnMPrNPAql9KdWlXRkuY0zw8Hsbcge2wZg94uP5K+0VmjUzp448EVlUZ8mVUWksV0Qoqo3mp43O9YN2XeL2Wd71wZtUGGuOTZG/qyn+oK04+o1vlNFV6aXYoterDsLmqH9nBG6R3Jrb268AOqvSk1W4ZGb9htn25HO91wD4hSWjoYoW7EUbI2+qxoaPqAXE/UY/gX7nUdM+7K90K1TthLaius+QWLYhm1h3gvPpu7t3VWSiLLttla8yZajBQWEERFEdhU9rw1byVNsRpGF8jWhs0bRcva3zXtA85zRkRvsByVwogMpaD6zqzCdpkWzJC43MUl7A8SwjNp58O5Tn5ST/AKC37c/cVk6Q6rsMrnGSanaJDvfGTG497tnJx7yCVH/k/YT/AMj7cfdQGftIcX+F1VRVFux2z3ybN77O0SbX4rUummlZwug+FiPtNkxN2S7ZvtkN32KjfyfsJ/5H2w+6prpFoxBX05pKgOMZLT5Ltk+QQRmOiAqL5Sb/AKCPtz9xPlJv+gj7c/cUu+IXCPUl+3cnxC4R6kv27kBVGsHW9Li0DKbsGwsDxI6zy8uLQQ0XsLDO/wBSnH5O+jckcdRWyAtbLsRxX9IMLi53S5AB9kqT0GpHCInh/YOktmGySuc3xbkD0Nwp3FE1oDWgBoAAAFgANwAG4ID6REQBERAEREAREQBERAEREAREQBERAEREAREQBERAEREAREQH/9k="/>
          <p:cNvSpPr>
            <a:spLocks noChangeAspect="1" noChangeArrowheads="1"/>
          </p:cNvSpPr>
          <p:nvPr/>
        </p:nvSpPr>
        <p:spPr bwMode="auto">
          <a:xfrm>
            <a:off x="168540" y="-837804"/>
            <a:ext cx="1939925" cy="1166020"/>
          </a:xfrm>
          <a:prstGeom prst="rect">
            <a:avLst/>
          </a:prstGeom>
          <a:noFill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5" name="AutoShape 11" descr="data:image/jpeg;base64,/9j/4AAQSkZJRgABAQAAAQABAAD/2wCEAAkGBhEQERIQEBMWFRQWFxYUFxYVEhoXHxYdFRcVFxcYFRUXHSYeGRkjGhcbIC8gJScrLTMsFiAxNTEqNSYrLCkBCQoKDgwOGg8PGjAiHyUsKiwuMCksKiwsLCosNS8tKSoyKiw1LCosLCwsKS0sLC8sKSktLCwpLCkyLCksLCwpLP/AABEIAHEAvAMBIgACEQEDEQH/xAAcAAEAAwEBAQEBAAAAAAAAAAAABgcIBQQCAwH/xABFEAABAwICBwMGCQsFAQAAAAABAAIDBBEFIQYHEjFBUXETYYEiMkJSYqEUFxgjVJGT0tMIM1NygpKkscHR4RVDZKKjFv/EABkBAQADAQEAAAAAAAAAAAAAAAADBAUCBv/EACwRAAICAQMDAwEJAQAAAAAAAAABAgMRBCExEkFRBRNhIhUyQlKBkaGxwRT/2gAMAwEAAhEDEQA/ALxREQBERAERfxzgAScgMyUB/UVa6Wa32RF0VC0SOGRld5g/UA8/rkOqrLFtJqurJNRO949Xas3wYLN9yv1aGyazLYrz1EY7Lc0PNpBSsNn1ELTydMwe4lfdLjVPKbRTRPPJkrXe4FZiRWvs2P5v4Iv+p+DVSLOWC6b11IR2U7i0eg87belnbvCytbQ7WhBWlsMwEM5yAJ8l59hx3H2T4EqndorK1lbomhfGW3BN0RFSJwiIgCIiAIiIAiIgCIiAIiIAiIgPmSQNBc4gAAkkmwAG8kncFSusPWM6rLqalcRTjJzhkZv7M7uPHkrK070fmrqR0MEhY6+1s3sJLeg87wD/ADAus+VNM+J7o5Glr2ktc1wsQRwIWroKoS+t7tdv9KmonJbLg/JEXb0Y0PqcQeWwNAa3zpHZNb3X4nuC1pSUVmXBTSbeEcRFcVBqTpgB288r3ewGsHvDj715sW1JM2SaWodtcGzAEH9tgFvqKqrXU5xkm9ieOCpkXtxfB5qSUw1DCx44HcRwLTuIPNeJW001lEDWC4tWGn5qLUVU68oHzbzvkAGbXe2BnfiBzGdkLLVNUOje2Rh2XNIc0jgQbgrSOjONCspYagZF7fKHJwyePBwKxNdp1W+uPD/sv0WdSwzqIiLOLIREQBERAEREAREQBERAfMkgaC5xAABJJNgAN5JO4KtavXLG2sDGM2qUeS5+e0Tfz2j1Ry3kZ8guDrK1gGqc6kpnWgabPcP90g8/0Y4c9+6yr9bGm0KceqzuU7b3nETUtNUslY2SNwcxwDmuBuCDuIUS0/0AZiDO1is2paMjuEgHoP8A6O4dFXmr3T91A/sZyXUzj17In0mj1eY8etq6UaZQUNMKgkSF4+aa0/nCRcEH1bZkqpKm2i1KH6fJKpxshuU5otoHUVlQ6J7XRMidaZzhbYt6IB3vP+et64Rh0FNEyCANaxosADv5kniTxKz7jul9XWOLppXbJP5thLWD9kb+puclxozsm7fJPMZH6xmtK7TTv+9LHwitC2NfCyapRUbohrQqKVzY6lzpoNx2s3sHNrjm63qnwtxu2lqWSsbJG4OY4BzXDcQRcELIv08qXiRcrsU1sR3WBoq2upXgAdtGC+J3G4zLL8nAW62PBZ8Wqll7FABPMG7u0kt02itH06bacX2K2pispnmVv6kcQLoaiAnzHteOjxY+9qqBWXqPv29Xy7OO/wC8+39VZ1qzSyKh4mi30RF500giIgCIiAIiIAiIgCgutnSY01KIIzaSe7bje1gttnuvcN8TyU6VB608TM2IytvlEGxDusNp3/ZxVzRVqy1Z7bkN8umBEURdDAMHfWVEVMzIvdYn1QM3O8ACV6BtJZZnJZ2OnoZoZLiMthdsLSO0ktu9lvN5928r71gytbVmliyhpmthjbe9rDaeT3lxNz3Dkr4wnCYqWFkELdljRYDnzJPEneSqG1jUbosSqQ70nCQd4e0HL3jwWdp9R79z8JbFiyvogRpERaRWCubUvizpKaWncb9i8Fvc2S5sO4OBP7SplWRqxxWKgpausqDZpcyNgG+RzWlxa0cT5Q6KprY9VTXfbBNQ8TLF0z0jZQ0kkpI2yCyNvrPIy8BvPcFnMm+ZzPPmuvpPpPNiExmmNgMmMByYOQ5nmeP1BcdNLp/ZjvyxdZ1vbgK3NSFARFUzkec9sYP6gJPveqmiic9wa0EucQ0AbySbADxWj9E8CFFSQ0/pNbd5HF7s3npc2HcAovULOmvp8nenjmWfB2ERFhF8IiIAiIgCIiAIiIAs16WPJrqsn9PL7nkLSiztrBozFiVU08X7Y6PAd/Mlafpr+tr4Kup+6iPKd6m4wcQcTvEL7eJaD7lBF3dCMdFFWwzu8y5Y/wDVfkT4ZHwWpfFyrkl4KlbxJNmjVCNZmhBro2zQD5+IEAbu0bv2b+sDmOpHFTVjw4BzSCCLgjO4O4gr6XnK7JVyUomnKKksMyxNC5jix7S1zTYtcLEHkQdy+FpTGdFaOszqIGPPrZtd++0h3vUSxzQrBsPidUTxuIHmsMzztu4NaARfxytvWxD1CMtsPPwUpadrvsVXo/o7PXSiGBtz6Tj5rBzeeHTeeCtvH9VsUtFFBAdmWBp2HE5SF2b9scNo534dFE9EtaHwedzJYmR0r3DZZEwDsOAIsLvHO+fEclckE7ZGtexwc1wBDgbgg7iDyUGruuhNPhdiSmEGn3MvVVK+J7o5Glr2ktc0ixBHAr8lfGsDQFlewyxANqWDyTuEgHoP/o7h0UY1easXFwqq9hAafIhcMyQfOkHK+5vHect9qGtrdfW+fBC6JKWEfvqr0DLS2vqW2NrwsI3X/wBxw6eb1vyVpIuVpJpNT4fA6pqn7LBkAM3PJ3NY3i4/5NgLrFutlbLqZehBQWEdVFnfSD8oKulcRRsZTs4FzRI/qS7yB02T1XA+OnGvpn8PT/hKI7NToss/HTjX0z+Hp/wlorSbSuHDqN1XUXIAaA0b5HuHktb3n3AE8EB3EWZsW174tK8uikZTs4MZEx9hwu6VriT3i3ReH46ca+mfw9P+EgNTossfHTjX0z+Hp/wlamG4/iNZgtLUdo50kkrmyyMGwdkOe1u0YQ0sZcC7mZ5dUBaaLgaEyzupWmo29rK3aAh1tlu1e5JLdvb2SSSW7JJO899AFVOunADeKtYMvzUndxjcfe391WsvLieGx1MT4JRdj2lpHXiORBzHRTUW+1NSOLIdccGX0XY0p0Zlw+d0MguN7H2ye3gR38xwK469NGSksoy2mnhk60J1nyUTRBO0ywDzbHy4xybfJze47uB4KyaPWVhkjQfhLWd0gcwj6xY+BKz4l1Ut0Vdjzw/gmhfKKwXnjOtughaexc6d/AMaQPF7gBbpdVHpLpPPXzdtOd2TGDzWDk0fzO8rkIu6dLXTvHk5nbKfIU21fawXULhBOS6mcepiJ9Jvs82+I74SrP1b6t9vYrKxvkZOiicPO5PePV5N47zlval1qt+5wKlJy+ktmKUOaHNNwQCCOIOYIX0iLzZphZm13aUuq8RfAD81TfNNF8i+wMjiOe15PRnetMFZF1h0ro8Ur2PFj8IldnxEji9p8WuB8UBbmqbVHTCmira6MSyygSMjeLsjY7NhLNznEZ57rjK4JU4xGvwakf2M7qKF4AOw8RNIB3ZEbl7tDcSjqKCkmiI2XQx7uBa0Nc094cCPBVhrV1W4hiOIOqaZsZjMcbfKlDTdt75W70BOP/p8A/T0H70Shf5RweaaiLfzXav2rbtosHZ/9Q9Uli2HSU00tPLbbic6N1jcXbcGx4rXGO6Nw4hRmlqBdj2tzG9pABa5p4EH+3FAUhqRqcJZ8J/1DsBNdvZmoDdnYsdoML8g6+/ja3Iq1v8AUtHvXw7/AMFU2K/k+YjG8infDNHwcXmN1vaaRYHoSvD8Q2L+pD9uP7IC76F2BzuEcPwCR53NYIST0A3qSUtJHE0MiY1jBuaxoaBffYDJZR0q1b1+GMZNUxtDHO2Q9kgdZ1iQDbME2Nj3K49RWm8tbTy0tQ4vkp9jZe43Lo33ADjxLS21+RagLRREQBERAczH9HoK6Iw1DbjeCMnMPrNPAql9KdWlXRkuY0zw8Hsbcge2wZg94uP5K+0VmjUzp448EVlUZ8mVUWksV0Qoqo3mp43O9YN2XeL2Wd71wZtUGGuOTZG/qyn+oK04+o1vlNFV6aXYoterDsLmqH9nBG6R3Jrb268AOqvSk1W4ZGb9htn25HO91wD4hSWjoYoW7EUbI2+qxoaPqAXE/UY/gX7nUdM+7K90K1TthLaius+QWLYhm1h3gvPpu7t3VWSiLLttla8yZajBQWEERFEdhU9rw1byVNsRpGF8jWhs0bRcva3zXtA85zRkRvsByVwogMpaD6zqzCdpkWzJC43MUl7A8SwjNp58O5Tn5ST/AKC37c/cVk6Q6rsMrnGSanaJDvfGTG497tnJx7yCVH/k/YT/AMj7cfdQGftIcX+F1VRVFux2z3ybN77O0SbX4rUummlZwug+FiPtNkxN2S7ZvtkN32KjfyfsJ/5H2w+6prpFoxBX05pKgOMZLT5Ltk+QQRmOiAqL5Sb/AKCPtz9xPlJv+gj7c/cUu+IXCPUl+3cnxC4R6kv27kBVGsHW9Li0DKbsGwsDxI6zy8uLQQ0XsLDO/wBSnH5O+jckcdRWyAtbLsRxX9IMLi53S5AB9kqT0GpHCInh/YOktmGySuc3xbkD0Nwp3FE1oDWgBoAAAFgANwAG4ID6REQBERAEREAREQBERAEREAREQBERAEREAREQBERAEREAREQH/9k="/>
          <p:cNvSpPr>
            <a:spLocks noChangeAspect="1" noChangeArrowheads="1"/>
          </p:cNvSpPr>
          <p:nvPr/>
        </p:nvSpPr>
        <p:spPr bwMode="auto">
          <a:xfrm>
            <a:off x="168540" y="-837804"/>
            <a:ext cx="1939925" cy="1166020"/>
          </a:xfrm>
          <a:prstGeom prst="rect">
            <a:avLst/>
          </a:prstGeom>
          <a:noFill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8" name="AutoShape 14" descr="data:image/jpeg;base64,/9j/4AAQSkZJRgABAQAAAQABAAD/2wCEAAkGBhQSDxUSEhQUFRUWEBYUFRUWFBUWFRUSFBAVFhQWFhIXHCYeFxomGRIWHy8gJCcpLiwsFR4xNTAqNSYrLCkBCQoKDgwOGg8PGiwkHyU1NSksLCosKSwpLDU1KS0pMSwtKSksLCwsLCkpLCksKSksLCwpNCkpLCwpKSwpKSkpLP/AABEIAGYAkAMBIgACEQEDEQH/xAAcAAABBQEBAQAAAAAAAAAAAAAAAQMEBQYCBwj/xAA/EAABAwEFAwoCCAQHAAAAAAABAAIDEQQFITFBBhJxBxMiMlFhgZGxwVKhIzNCcoLR4fAUF1OiFkNic5LC0v/EABoBAAIDAQEAAAAAAAAAAAAAAAADAQIEBQb/xAArEQACAgEEAAIKAwAAAAAAAAAAAQIDEQQSITFBUQUTFCIyYXGBkaEVQvH/2gAMAwEAAhEDEQA/APcUIQgAQhCABIUVTFrtjY2lzj++5Q3hZJSbeEOPkABJNAFnLz2xazCJu+e04N/VVd7Xs6U44N0bX17UzYNn5J8R0W/EfYarm26mc3tqR1qdHXWt97+xGte1tpOT93uaAose1lpH+bXiAVt7DshAzFw3z2ux+StmWFgyY0eAVFpL3y54GS1uljxCvJhrDygyDCVjXjtaaHyWtuq/YrQPo3Y6tODh4J20XLC8UdGw+Ar5rPXhsMAd+zPLHDIHLwdmE6MdRV29y/ZmlLS3dLY/yjWLtZi6NontfzFrG5J9lx6r/HtWl3lsrsU1lGGyqVbw/wDTpCQJUwWCEIQAIQhAAkqlXLigBu0ThjS45BZK8rY6V1ce4DT9VYXnazI6jchkO09qnXXdAZ0nYu+Q4LHZm17V0b69tEd0uyDdWzn25cTo3Qce1aBrV0AlWiFcYLCMttsrXmQgSoQmCgXDiu0hQBDt13RzM3ZG7w07uB0VdZpn2U83KS+LJkpzb2Nk/wDStZKtxGI7F1Vr26EHMH3SWlnK4ZdT42voda5dKlJNl7XQ+Zi/NnordjwQCMQRgmKWeCrWOfA7QhCsQCEIQAhKrLztVeg3x/JS7XaN0YZpmx2SnSdnp3Jcve4Q2GI+8xmzWVsLHSSECjS4k5NaBUrjZu1SSw89LUCVxfGwihZEeoDrvEYnsrTRVe1E/wDEWmK7m5PHO2nus7COgfvuw4By1GQ4BTGKisCXNzllnVUtVjBt0903NsiaQZNwHeOIrStFIvvbYQyGONm+R1iTRoPZ3pHtdWM54NvsV+5R28vk1dUVWB/mBN/SZ/clj5RJK9KJtO4kH5qnt1Pn+hn8bqPJfk3tUAqjvLaiOGFkhBJe2rWDPLXuWefyiSaRM8XEq9mrqg8Ni6tFfasxjwb0qrtTDGd9uXp+iyf8w5f6cfmVdbPbU/xT3RvjDTu1wNQRWhS1qarXti+Qu9H31w3yXBd2a1NkFNdR+9E/DA1rQ1ooBkBos9bY3QSYHDNp9Qri7byEo7HDMK9V2ZbJdmCMvBk5CELWXBcSPoKrpNFu8e5QyUNQw1O87wReVvZBC+WQ0Yxpc49wFVJovMOWy/yyGKyNOMpL5P8AbYRQeLj/AGo6F3WbYuRYclhdaDabxl69ol3WjRsMVd1o8XHyWt2itvNWWR+u7QcTgPVVPJrAG3TZqax73i4kn1UXlAtZ3Y4hU1JceAwHukaieypsfoKvWThF/cp9jLFv2guz5thd+I4N9/JVbHyRy77mEuDqkPaaVxrUa5q5skMsN3mWPeDnyipaOkGNBp8/VMXdtZLFvb452vx1w4LibYxjGMsp95PUKcpTnOCTXw4zhkhu28ozhh/4uHumY71hnnbz1nFXlrasc4Z4DBSH7buI+oj44lM7L3O+W0CUtIa0l5JFAXHIAJm6UpJRluX0FbIVwlKcdvHGJDG08/OWrcZkykTB5e63t2XFFFE1u40kAVJAJJpivMpHSRzFzgQ8P3sWnPerkr0bfz/DH5O/NWouhCcpWLl/IpqtNbZXCFL4S8zX3lckMsZY4BtdWhoI4GiYuPZqKzvL2Oc4kU6RBoPALEXjfM9rc0EHDJsYdmfFbzZu7TDZ2sd1j0ncTottVkLrMqPXic6+qzT1YlPvwJV5WMSRluuYPYdFjora6J9Rg4GhHst4sVtbZ+bmDhk8V8Rn7JPpCDilbHtHFtWPeRrbBbRKwPbr8jqFKWI2UvMtl5s5Py+8P0W2C16S9X17hkJ7lkCEAJULWXEXz5yq24yXtKNI2sjHg3ePzcvoNfPHKdZDHe09ft7sg4FgHq0qJdGLWZ2HpXJBfQlu8Q16cDiwjXcJJYadlMPArcuiBzAK+Z9ndopbFOJoSK5Oaeq9vwn2Oi9u2b5S7JagBviKTWOQ7pr/AKXHByhYa5J096a2t8mrEemi4Nkac2t8gnGSAioIPDFdKWkzYn5DAsbPhb5BOhvYh8gGZA4lQpr7hZnI3gDU/JCil0Dl5slOgBzAPEBc/wAGz4W+QVXJtKD1Gk95wCcs7pZcSaDyRtRHrPJlgN1uQHgE81Nw2cNTqOifqCzG27fomHXnP+pWnJWL2ztwdI2MHqAk/eNAB5eqwekJKNDz4irWtpRWWTdka4aPHqvUGnBeY2CAvlY0avHrVenNWP0QntkL0/TOkIQu4aRCvPuVfYl1qibaIRWaJpBaM5IzQkd5FKjiV6EuSEFJwU1hnyh+/HWo0XUbcV71tVyXWa2PMrawynNzKUd3uZkT35rC2jkYtbD9G+KQd5LD7qmDlT004vhGfu28pmYMlkbwe4fKqvbPfloOc8p/GVLsnJZba9IRD8dfQLR3dyXuH1so4MHuVKTGQrsM/FaHO6znHi4n1Kv7puaWTqtIHxHAfqtVd2yVnhxDN53xPxPlkrgBSa4Uv+xV3fs+yOhd0nfLyVsAud9RLRfEUfXkaO6tT5BVc4x7Y/iJNSErPWrbOMYRtc88CB+fyVRarfa7RgGPDTo1pA8XFY7NdXH4fefyKuxeBcX5tO2MFkZDn9ujeJ7e5Ytzy41NSSce0kq7sux8zutRg41PyWiuzZqKI71N53a7TgNFzZ0ajWSzPhCHCdj56IGytxFn0sgoSOiDmB2nvWnCKJV2qKI0wUImmMVFYQIQhPLAkSoQAhRRIhACoQhDARVlvsEr39CYxtpkGgmupqUISbYqSSZDRH/wu0/WSyv4uoPIJ+DZuztyjB41PqlQqeorSzgFBE2Oysb1WtHABPAIQnRSAVIhCuSdIQhAH//Z"/>
          <p:cNvSpPr>
            <a:spLocks noChangeAspect="1" noChangeArrowheads="1"/>
          </p:cNvSpPr>
          <p:nvPr/>
        </p:nvSpPr>
        <p:spPr bwMode="auto">
          <a:xfrm>
            <a:off x="168540" y="-789649"/>
            <a:ext cx="1485900" cy="1052514"/>
          </a:xfrm>
          <a:prstGeom prst="rect">
            <a:avLst/>
          </a:prstGeom>
          <a:noFill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503948"/>
            <a:ext cx="2371996" cy="9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pPr lvl="0"/>
            <a:r>
              <a:rPr lang="en-US" sz="1600" dirty="0" err="1" smtClean="0">
                <a:ea typeface="ＭＳ Ｐゴシック" pitchFamily="34" charset="-128"/>
              </a:rPr>
              <a:t>Phương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pháp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nghiên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cứu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n-US" sz="1600" dirty="0" err="1" smtClean="0">
                <a:ea typeface="ＭＳ Ｐゴシック" pitchFamily="34" charset="-128"/>
              </a:rPr>
              <a:t>Tiếp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theo</a:t>
            </a:r>
            <a:r>
              <a:rPr lang="en-US" sz="1600" dirty="0" smtClean="0">
                <a:ea typeface="ＭＳ Ｐゴシック" pitchFamily="34" charset="-128"/>
              </a:rPr>
              <a:t>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186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5300" y="685800"/>
            <a:ext cx="88011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600" b="1" dirty="0"/>
              <a:t>4. </a:t>
            </a:r>
            <a:r>
              <a:rPr lang="en-US" sz="1600" b="1" dirty="0" err="1" smtClean="0"/>
              <a:t>Phân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tích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dữ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liệu</a:t>
            </a:r>
            <a:endParaRPr lang="en-US" sz="1600" b="1" dirty="0"/>
          </a:p>
          <a:p>
            <a:pPr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quá</a:t>
            </a:r>
            <a:r>
              <a:rPr lang="en-US" sz="1400" dirty="0" smtClean="0"/>
              <a:t> </a:t>
            </a:r>
            <a:r>
              <a:rPr lang="en-US" sz="1400" dirty="0" err="1" smtClean="0"/>
              <a:t>trình</a:t>
            </a:r>
            <a:r>
              <a:rPr lang="en-US" sz="1400" dirty="0" smtClean="0"/>
              <a:t> </a:t>
            </a:r>
            <a:r>
              <a:rPr lang="en-US" sz="1400" dirty="0" err="1" smtClean="0"/>
              <a:t>xử</a:t>
            </a:r>
            <a:r>
              <a:rPr lang="en-US" sz="1400" dirty="0" smtClean="0"/>
              <a:t> </a:t>
            </a:r>
            <a:r>
              <a:rPr lang="en-US" sz="1400" dirty="0" err="1" smtClean="0"/>
              <a:t>lý</a:t>
            </a:r>
            <a:r>
              <a:rPr lang="en-US" sz="1400" dirty="0" smtClean="0"/>
              <a:t> </a:t>
            </a:r>
            <a:r>
              <a:rPr lang="en-US" sz="1400" dirty="0" err="1" smtClean="0"/>
              <a:t>dữ</a:t>
            </a:r>
            <a:r>
              <a:rPr lang="en-US" sz="1400" dirty="0" smtClean="0"/>
              <a:t> </a:t>
            </a:r>
            <a:r>
              <a:rPr lang="en-US" sz="1400" dirty="0" err="1" smtClean="0"/>
              <a:t>liệu</a:t>
            </a:r>
            <a:r>
              <a:rPr lang="en-US" sz="1400" dirty="0" smtClean="0"/>
              <a:t>, </a:t>
            </a:r>
            <a:r>
              <a:rPr lang="en-US" sz="1400" dirty="0" err="1" smtClean="0"/>
              <a:t>nghiên</a:t>
            </a:r>
            <a:r>
              <a:rPr lang="en-US" sz="1400" dirty="0" smtClean="0"/>
              <a:t> </a:t>
            </a:r>
            <a:r>
              <a:rPr lang="en-US" sz="1400" dirty="0" err="1" smtClean="0"/>
              <a:t>cứu</a:t>
            </a:r>
            <a:r>
              <a:rPr lang="en-US" sz="1400" dirty="0" smtClean="0"/>
              <a:t> </a:t>
            </a:r>
            <a:r>
              <a:rPr lang="en-US" sz="1400" dirty="0" err="1" smtClean="0"/>
              <a:t>sử</a:t>
            </a:r>
            <a:r>
              <a:rPr lang="en-US" sz="1400" dirty="0" smtClean="0"/>
              <a:t> </a:t>
            </a:r>
            <a:r>
              <a:rPr lang="en-US" sz="1400" dirty="0" err="1" smtClean="0"/>
              <a:t>dụng</a:t>
            </a:r>
            <a:r>
              <a:rPr lang="en-US" sz="1400" dirty="0" smtClean="0"/>
              <a:t> </a:t>
            </a:r>
            <a:r>
              <a:rPr lang="en-US" sz="1400" dirty="0" err="1" smtClean="0"/>
              <a:t>phương</a:t>
            </a:r>
            <a:r>
              <a:rPr lang="en-US" sz="1400" dirty="0" smtClean="0"/>
              <a:t> </a:t>
            </a:r>
            <a:r>
              <a:rPr lang="en-US" sz="1400" dirty="0" err="1" smtClean="0"/>
              <a:t>pháp</a:t>
            </a:r>
            <a:r>
              <a:rPr lang="en-US" sz="1400" dirty="0" smtClean="0"/>
              <a:t> Significance Test –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en-US" sz="1400" dirty="0" smtClean="0"/>
              <a:t> </a:t>
            </a:r>
            <a:r>
              <a:rPr lang="en-US" sz="1400" dirty="0" err="1" smtClean="0"/>
              <a:t>biệt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ý </a:t>
            </a:r>
            <a:r>
              <a:rPr lang="en-US" sz="1400" dirty="0" err="1" smtClean="0"/>
              <a:t>nghĩa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tin </a:t>
            </a:r>
            <a:r>
              <a:rPr lang="en-US" sz="1400" dirty="0" err="1" smtClean="0"/>
              <a:t>cậy</a:t>
            </a:r>
            <a:r>
              <a:rPr lang="en-US" sz="1400" dirty="0" smtClean="0"/>
              <a:t> 90%, 95% </a:t>
            </a:r>
            <a:r>
              <a:rPr lang="en-US" sz="1400" dirty="0" err="1" smtClean="0"/>
              <a:t>và</a:t>
            </a:r>
            <a:r>
              <a:rPr lang="en-US" sz="1400" dirty="0" smtClean="0"/>
              <a:t> 99%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sử</a:t>
            </a:r>
            <a:r>
              <a:rPr lang="en-US" sz="1400" dirty="0" smtClean="0"/>
              <a:t> </a:t>
            </a:r>
            <a:r>
              <a:rPr lang="en-US" sz="1400" dirty="0" err="1" smtClean="0"/>
              <a:t>dụng</a:t>
            </a:r>
            <a:r>
              <a:rPr lang="en-US" sz="1400" dirty="0" smtClean="0"/>
              <a:t> </a:t>
            </a:r>
            <a:r>
              <a:rPr lang="en-US" sz="1400" dirty="0" err="1" smtClean="0"/>
              <a:t>để</a:t>
            </a:r>
            <a:r>
              <a:rPr lang="en-US" sz="1400" dirty="0" smtClean="0"/>
              <a:t> so </a:t>
            </a:r>
            <a:r>
              <a:rPr lang="en-US" sz="1400" dirty="0" err="1" smtClean="0"/>
              <a:t>sánh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en-US" sz="1400" dirty="0" smtClean="0"/>
              <a:t> </a:t>
            </a:r>
            <a:r>
              <a:rPr lang="en-US" sz="1400" dirty="0" err="1" smtClean="0"/>
              <a:t>biệt</a:t>
            </a:r>
            <a:r>
              <a:rPr lang="en-US" sz="1400" dirty="0" smtClean="0"/>
              <a:t> </a:t>
            </a:r>
            <a:r>
              <a:rPr lang="en-US" sz="1400" dirty="0" err="1" smtClean="0"/>
              <a:t>giữa</a:t>
            </a:r>
            <a:r>
              <a:rPr lang="en-US" sz="1400" dirty="0" smtClean="0"/>
              <a:t>:</a:t>
            </a:r>
            <a:endParaRPr lang="en-US" sz="1400" dirty="0"/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/>
              <a:t>1/ </a:t>
            </a:r>
            <a:r>
              <a:rPr lang="en-US" sz="1400" dirty="0" err="1" smtClean="0"/>
              <a:t>Thành</a:t>
            </a:r>
            <a:r>
              <a:rPr lang="en-US" sz="1400" dirty="0" smtClean="0"/>
              <a:t> </a:t>
            </a:r>
            <a:r>
              <a:rPr lang="en-US" sz="1400" dirty="0" err="1" smtClean="0"/>
              <a:t>phố</a:t>
            </a:r>
            <a:r>
              <a:rPr lang="en-US" sz="1400" dirty="0" smtClean="0"/>
              <a:t> (</a:t>
            </a:r>
            <a:r>
              <a:rPr lang="en-US" sz="1400" dirty="0" err="1" smtClean="0"/>
              <a:t>Hà</a:t>
            </a:r>
            <a:r>
              <a:rPr lang="en-US" sz="1400" dirty="0" smtClean="0"/>
              <a:t> </a:t>
            </a:r>
            <a:r>
              <a:rPr lang="en-US" sz="1400" dirty="0" err="1" smtClean="0"/>
              <a:t>Nội</a:t>
            </a:r>
            <a:r>
              <a:rPr lang="en-US" sz="1400" dirty="0" smtClean="0"/>
              <a:t>, </a:t>
            </a:r>
            <a:r>
              <a:rPr lang="en-US" sz="1400" dirty="0" err="1" smtClean="0"/>
              <a:t>Thái</a:t>
            </a:r>
            <a:r>
              <a:rPr lang="en-US" sz="1400" dirty="0" smtClean="0"/>
              <a:t> </a:t>
            </a:r>
            <a:r>
              <a:rPr lang="en-US" sz="1400" dirty="0" err="1" smtClean="0"/>
              <a:t>Bình</a:t>
            </a:r>
            <a:r>
              <a:rPr lang="en-US" sz="1400" dirty="0" smtClean="0"/>
              <a:t>, </a:t>
            </a:r>
            <a:r>
              <a:rPr lang="en-US" sz="1400" dirty="0" err="1" smtClean="0"/>
              <a:t>Đà</a:t>
            </a:r>
            <a:r>
              <a:rPr lang="en-US" sz="1400" dirty="0" smtClean="0"/>
              <a:t> </a:t>
            </a:r>
            <a:r>
              <a:rPr lang="en-US" sz="1400" dirty="0" err="1" smtClean="0"/>
              <a:t>Nẵng</a:t>
            </a:r>
            <a:r>
              <a:rPr lang="en-US" sz="1400" dirty="0" smtClean="0"/>
              <a:t>, </a:t>
            </a:r>
            <a:r>
              <a:rPr lang="en-US" sz="1400" dirty="0" err="1" smtClean="0"/>
              <a:t>Thành</a:t>
            </a:r>
            <a:r>
              <a:rPr lang="en-US" sz="1400" dirty="0" smtClean="0"/>
              <a:t> </a:t>
            </a:r>
            <a:r>
              <a:rPr lang="en-US" sz="1400" dirty="0" err="1" smtClean="0"/>
              <a:t>phố</a:t>
            </a:r>
            <a:r>
              <a:rPr lang="en-US" sz="1400" dirty="0" smtClean="0"/>
              <a:t> </a:t>
            </a:r>
            <a:r>
              <a:rPr lang="en-US" sz="1400" dirty="0" err="1" smtClean="0"/>
              <a:t>Hồ</a:t>
            </a:r>
            <a:r>
              <a:rPr lang="en-US" sz="1400" dirty="0" smtClean="0"/>
              <a:t> </a:t>
            </a:r>
            <a:r>
              <a:rPr lang="en-US" sz="1400" dirty="0" err="1" smtClean="0"/>
              <a:t>Chí</a:t>
            </a:r>
            <a:r>
              <a:rPr lang="en-US" sz="1400" dirty="0" smtClean="0"/>
              <a:t> Minh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Đồng</a:t>
            </a:r>
            <a:r>
              <a:rPr lang="en-US" sz="1400" dirty="0" smtClean="0"/>
              <a:t> </a:t>
            </a:r>
            <a:r>
              <a:rPr lang="en-US" sz="1400" dirty="0" err="1" smtClean="0"/>
              <a:t>Tháp</a:t>
            </a:r>
            <a:r>
              <a:rPr lang="en-US" sz="1400" dirty="0" smtClean="0"/>
              <a:t>)</a:t>
            </a:r>
            <a:endParaRPr lang="en-US" sz="1400" dirty="0"/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/>
              <a:t>2/ </a:t>
            </a:r>
            <a:r>
              <a:rPr lang="en-US" sz="1400" dirty="0" err="1" smtClean="0"/>
              <a:t>Giới</a:t>
            </a:r>
            <a:r>
              <a:rPr lang="en-US" sz="1400" dirty="0" smtClean="0"/>
              <a:t> </a:t>
            </a:r>
            <a:r>
              <a:rPr lang="en-US" sz="1400" dirty="0" err="1" smtClean="0"/>
              <a:t>tính</a:t>
            </a:r>
            <a:r>
              <a:rPr lang="en-US" sz="1400" dirty="0" smtClean="0"/>
              <a:t>: Nam </a:t>
            </a:r>
            <a:r>
              <a:rPr lang="en-US" sz="1400" dirty="0"/>
              <a:t>vs </a:t>
            </a:r>
            <a:r>
              <a:rPr lang="en-US" sz="1400" dirty="0" err="1" smtClean="0"/>
              <a:t>Nữ</a:t>
            </a:r>
            <a:endParaRPr lang="en-US" sz="1400" dirty="0"/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/>
              <a:t>3/ </a:t>
            </a:r>
            <a:r>
              <a:rPr lang="en-US" sz="1400" dirty="0" err="1" smtClean="0"/>
              <a:t>Nhóm</a:t>
            </a:r>
            <a:r>
              <a:rPr lang="en-US" sz="1400" dirty="0" smtClean="0"/>
              <a:t> </a:t>
            </a:r>
            <a:r>
              <a:rPr lang="en-US" sz="1400" dirty="0" err="1" smtClean="0"/>
              <a:t>tuổi</a:t>
            </a:r>
            <a:r>
              <a:rPr lang="en-US" sz="1400" dirty="0" smtClean="0"/>
              <a:t> </a:t>
            </a:r>
            <a:r>
              <a:rPr lang="en-US" sz="1400" dirty="0"/>
              <a:t>(15-29, 30-39, 40-55)</a:t>
            </a:r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smtClean="0"/>
              <a:t>4/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&amp;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smtClean="0"/>
              <a:t>5</a:t>
            </a:r>
            <a:r>
              <a:rPr lang="en-US" sz="1400" dirty="0"/>
              <a:t>/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&amp;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Chống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(Cho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câu</a:t>
            </a:r>
            <a:r>
              <a:rPr lang="en-US" sz="1400" dirty="0" smtClean="0"/>
              <a:t> </a:t>
            </a:r>
            <a:r>
              <a:rPr lang="en-US" sz="1400" dirty="0" err="1" smtClean="0"/>
              <a:t>hỏi</a:t>
            </a:r>
            <a:r>
              <a:rPr lang="en-US" sz="1400" dirty="0" smtClean="0"/>
              <a:t>)</a:t>
            </a:r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smtClean="0"/>
              <a:t>6/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(Cho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câu</a:t>
            </a:r>
            <a:r>
              <a:rPr lang="en-US" sz="1400" dirty="0" smtClean="0"/>
              <a:t> </a:t>
            </a:r>
            <a:r>
              <a:rPr lang="en-US" sz="1400" dirty="0" err="1" smtClean="0"/>
              <a:t>hỏi</a:t>
            </a:r>
            <a:r>
              <a:rPr lang="en-US" sz="1400" dirty="0" smtClean="0"/>
              <a:t> </a:t>
            </a:r>
            <a:r>
              <a:rPr lang="en-US" sz="1400" dirty="0" err="1" smtClean="0"/>
              <a:t>quan</a:t>
            </a:r>
            <a:r>
              <a:rPr lang="en-US" sz="1400" dirty="0" smtClean="0"/>
              <a:t> </a:t>
            </a:r>
            <a:r>
              <a:rPr lang="en-US" sz="1400" dirty="0" err="1" smtClean="0"/>
              <a:t>trọng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938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pPr lvl="0"/>
            <a:r>
              <a:rPr lang="en-US" sz="1600" dirty="0" err="1" smtClean="0">
                <a:ea typeface="ＭＳ Ｐゴシック" pitchFamily="34" charset="-128"/>
              </a:rPr>
              <a:t>Tổng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số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mẫu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nghiên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cứu</a:t>
            </a:r>
            <a:r>
              <a:rPr lang="en-US" sz="1600" dirty="0">
                <a:ea typeface="ＭＳ Ｐゴシック" pitchFamily="34" charset="-128"/>
              </a:rPr>
              <a:t> 2016 </a:t>
            </a:r>
            <a:r>
              <a:rPr lang="en-US" sz="1400" b="0" i="1" dirty="0">
                <a:ea typeface="ＭＳ Ｐゴシック" pitchFamily="34" charset="-128"/>
              </a:rPr>
              <a:t>(</a:t>
            </a:r>
            <a:r>
              <a:rPr lang="en-US" sz="1400" b="0" i="1" dirty="0" err="1">
                <a:ea typeface="ＭＳ Ｐゴシック" pitchFamily="34" charset="-128"/>
              </a:rPr>
              <a:t>Không</a:t>
            </a:r>
            <a:r>
              <a:rPr lang="en-US" sz="1400" b="0" i="1" dirty="0">
                <a:ea typeface="ＭＳ Ｐゴシック" pitchFamily="34" charset="-128"/>
              </a:rPr>
              <a:t> </a:t>
            </a:r>
            <a:r>
              <a:rPr lang="en-US" sz="1400" b="0" i="1" dirty="0" err="1">
                <a:ea typeface="ＭＳ Ｐゴシック" pitchFamily="34" charset="-128"/>
              </a:rPr>
              <a:t>gia</a:t>
            </a:r>
            <a:r>
              <a:rPr lang="en-US" sz="1400" b="0" i="1" dirty="0">
                <a:ea typeface="ＭＳ Ｐゴシック" pitchFamily="34" charset="-128"/>
              </a:rPr>
              <a:t> </a:t>
            </a:r>
            <a:r>
              <a:rPr lang="en-US" sz="1400" b="0" i="1" dirty="0" err="1" smtClean="0">
                <a:ea typeface="ＭＳ Ｐゴシック" pitchFamily="34" charset="-128"/>
              </a:rPr>
              <a:t>trọng</a:t>
            </a:r>
            <a:r>
              <a:rPr lang="en-US" sz="1400" b="0" i="1" dirty="0" smtClean="0">
                <a:ea typeface="ＭＳ Ｐゴシック" pitchFamily="34" charset="-128"/>
              </a:rPr>
              <a:t>)</a:t>
            </a:r>
            <a:endParaRPr lang="en-US" sz="16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186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518709"/>
              </p:ext>
            </p:extLst>
          </p:nvPr>
        </p:nvGraphicFramePr>
        <p:xfrm>
          <a:off x="609594" y="1198704"/>
          <a:ext cx="8801111" cy="386635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113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1581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427528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3710" marR="81855" marT="40928" marB="4092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TP.HCM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Đà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Nẵng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Đồng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Tháp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Thái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Nữ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694</a:t>
                      </a:r>
                    </a:p>
                  </a:txBody>
                  <a:tcPr marL="9525" marR="9525" marT="9525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7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AB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61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CDEF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22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pPr lvl="0"/>
            <a:r>
              <a:rPr lang="en-US" sz="1600" dirty="0" err="1">
                <a:ea typeface="ＭＳ Ｐゴシック" pitchFamily="34" charset="-128"/>
              </a:rPr>
              <a:t>Tổng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số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mẫu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nghiên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cứu</a:t>
            </a:r>
            <a:r>
              <a:rPr lang="en-US" sz="1600" dirty="0">
                <a:ea typeface="ＭＳ Ｐゴシック" pitchFamily="34" charset="-128"/>
              </a:rPr>
              <a:t> 2016 </a:t>
            </a:r>
            <a:r>
              <a:rPr lang="en-US" sz="1400" b="0" i="1" dirty="0" smtClean="0">
                <a:ea typeface="ＭＳ Ｐゴシック" pitchFamily="34" charset="-128"/>
              </a:rPr>
              <a:t>(</a:t>
            </a:r>
            <a:r>
              <a:rPr lang="en-US" sz="1400" b="0" i="1" dirty="0" err="1">
                <a:ea typeface="ＭＳ Ｐゴシック" pitchFamily="34" charset="-128"/>
              </a:rPr>
              <a:t>G</a:t>
            </a:r>
            <a:r>
              <a:rPr lang="en-US" sz="1400" b="0" i="1" dirty="0" err="1" smtClean="0">
                <a:ea typeface="ＭＳ Ｐゴシック" pitchFamily="34" charset="-128"/>
              </a:rPr>
              <a:t>ia</a:t>
            </a:r>
            <a:r>
              <a:rPr lang="en-US" sz="1400" b="0" i="1" dirty="0" smtClean="0">
                <a:ea typeface="ＭＳ Ｐゴシック" pitchFamily="34" charset="-128"/>
              </a:rPr>
              <a:t> </a:t>
            </a:r>
            <a:r>
              <a:rPr lang="en-US" sz="1400" b="0" i="1" dirty="0" err="1" smtClean="0">
                <a:ea typeface="ＭＳ Ｐゴシック" pitchFamily="34" charset="-128"/>
              </a:rPr>
              <a:t>trọng</a:t>
            </a:r>
            <a:r>
              <a:rPr lang="en-US" sz="1400" b="0" i="1" dirty="0" smtClean="0">
                <a:ea typeface="ＭＳ Ｐゴシック" pitchFamily="34" charset="-128"/>
              </a:rPr>
              <a:t>)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828901"/>
              </p:ext>
            </p:extLst>
          </p:nvPr>
        </p:nvGraphicFramePr>
        <p:xfrm>
          <a:off x="723904" y="990600"/>
          <a:ext cx="8686796" cy="411479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392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0781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38245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3710" marR="81855" marT="40928" marB="40928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TP.HCM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Đà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Nẵng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Đồng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Tháp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Thái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2014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865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709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2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1019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437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Người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hút</a:t>
                      </a: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thuốc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1011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428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1323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564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Nữ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706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301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243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7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AB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1168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500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536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7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CDEF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862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181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7620" marR="7620" marT="7620" marB="0" anchor="ctr"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52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298" y="0"/>
            <a:ext cx="8915400" cy="382587"/>
          </a:xfrm>
        </p:spPr>
        <p:txBody>
          <a:bodyPr>
            <a:normAutofit/>
          </a:bodyPr>
          <a:lstStyle/>
          <a:p>
            <a:pPr lvl="0"/>
            <a:r>
              <a:rPr lang="en-US" sz="1600" smtClean="0">
                <a:ea typeface="ＭＳ Ｐゴシック" pitchFamily="34" charset="-128"/>
              </a:rPr>
              <a:t>Tổng số mẫu </a:t>
            </a:r>
            <a:r>
              <a:rPr lang="en-US" sz="1600" dirty="0" err="1" smtClean="0">
                <a:ea typeface="ＭＳ Ｐゴシック" pitchFamily="34" charset="-128"/>
              </a:rPr>
              <a:t>đạt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được</a:t>
            </a:r>
            <a:r>
              <a:rPr lang="en-US" sz="1600" dirty="0" smtClean="0">
                <a:ea typeface="ＭＳ Ｐゴシック" pitchFamily="34" charset="-128"/>
              </a:rPr>
              <a:t> – </a:t>
            </a:r>
            <a:r>
              <a:rPr lang="en-US" sz="1600" dirty="0" err="1" smtClean="0">
                <a:ea typeface="ＭＳ Ｐゴシック" pitchFamily="34" charset="-128"/>
              </a:rPr>
              <a:t>gia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err="1" smtClean="0">
                <a:ea typeface="ＭＳ Ｐゴシック" pitchFamily="34" charset="-128"/>
              </a:rPr>
              <a:t>trọng</a:t>
            </a:r>
            <a:r>
              <a:rPr lang="en-US" sz="1600" smtClean="0">
                <a:ea typeface="ＭＳ Ｐゴシック" pitchFamily="34" charset="-128"/>
              </a:rPr>
              <a:t> so với </a:t>
            </a:r>
            <a:r>
              <a:rPr lang="en-US" sz="1600" dirty="0" err="1" smtClean="0">
                <a:ea typeface="ＭＳ Ｐゴシック" pitchFamily="34" charset="-128"/>
              </a:rPr>
              <a:t>không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gia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trọng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trong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năm</a:t>
            </a:r>
            <a:r>
              <a:rPr lang="en-US" sz="1600" dirty="0" smtClean="0">
                <a:ea typeface="ＭＳ Ｐゴシック" pitchFamily="34" charset="-128"/>
              </a:rPr>
              <a:t> 2016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580271"/>
              </p:ext>
            </p:extLst>
          </p:nvPr>
        </p:nvGraphicFramePr>
        <p:xfrm>
          <a:off x="609602" y="957526"/>
          <a:ext cx="8801096" cy="386992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215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15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29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29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29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29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29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298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4498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Vùng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3710" marR="81855" marT="40928" marB="40928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63710" marR="81855" marT="40928" marB="40928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Tổng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TP&gt;HCM</a:t>
                      </a: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Hà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Nội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Đà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Nẵng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Đồng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Tháp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Thái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Bình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9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Tổng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số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N</a:t>
                      </a: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Gia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trọng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2030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865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709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93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189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173</a:t>
                      </a: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49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Người Hút Thuốc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Gia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trọng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437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(132%)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360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(109%)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(28%)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(99%)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(77%)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498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Không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gia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trọng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498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Non-</a:t>
                      </a:r>
                      <a:r>
                        <a:rPr kumimoji="0" lang="vi-V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Người Hút Thuốc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Gia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trọng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428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(131%)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(106%)</a:t>
                      </a: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(33%)</a:t>
                      </a: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(87%)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(93%)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498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Không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gia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trọng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8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pPr lvl="0"/>
            <a:r>
              <a:rPr lang="en-US" sz="1600" dirty="0" err="1" smtClean="0">
                <a:ea typeface="ＭＳ Ｐゴシック" pitchFamily="34" charset="-128"/>
              </a:rPr>
              <a:t>Quy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trình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đánh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giá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90703761"/>
              </p:ext>
            </p:extLst>
          </p:nvPr>
        </p:nvGraphicFramePr>
        <p:xfrm>
          <a:off x="609600" y="1219200"/>
          <a:ext cx="8686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949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b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Các quảng </a:t>
            </a:r>
            <a:r>
              <a:rPr lang="en-US" sz="16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cáo</a:t>
            </a:r>
            <a:r>
              <a:rPr lang="en-US" sz="16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600" b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TV </a:t>
            </a:r>
            <a:r>
              <a:rPr lang="en-US" sz="1600" smtClean="0">
                <a:ea typeface="ＭＳ Ｐゴシック" pitchFamily="34" charset="-128"/>
              </a:rPr>
              <a:t>sử dụng trong</a:t>
            </a:r>
            <a:r>
              <a:rPr lang="en-US" sz="1600" b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600" b="1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chiến</a:t>
            </a:r>
            <a:r>
              <a:rPr lang="en-US" sz="1600" b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dịch</a:t>
            </a:r>
            <a:endParaRPr lang="en-US" sz="16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95300" y="898206"/>
            <a:ext cx="8915400" cy="1676399"/>
          </a:xfrm>
        </p:spPr>
        <p:txBody>
          <a:bodyPr/>
          <a:lstStyle/>
          <a:p>
            <a:pPr marL="182880" indent="-182880" eaLnBrk="1" hangingPunct="1"/>
            <a:r>
              <a:rPr lang="en-US" sz="1400" b="1" dirty="0" err="1" smtClean="0">
                <a:ea typeface="ＭＳ Ｐゴシック" pitchFamily="34" charset="-128"/>
              </a:rPr>
              <a:t>Sáu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quảng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cáo</a:t>
            </a:r>
            <a:r>
              <a:rPr lang="en-US" sz="1400" b="1" dirty="0" smtClean="0">
                <a:ea typeface="ＭＳ Ｐゴシック" pitchFamily="34" charset="-128"/>
              </a:rPr>
              <a:t> TV </a:t>
            </a:r>
            <a:r>
              <a:rPr lang="en-US" sz="1400" b="1" dirty="0" err="1" smtClean="0">
                <a:ea typeface="ＭＳ Ｐゴシック" pitchFamily="34" charset="-128"/>
              </a:rPr>
              <a:t>đã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dùng</a:t>
            </a:r>
            <a:r>
              <a:rPr lang="en-US" sz="1400" b="1" dirty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để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đánh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giá</a:t>
            </a:r>
            <a:r>
              <a:rPr lang="en-US" sz="1400" dirty="0" smtClean="0">
                <a:ea typeface="ＭＳ Ｐゴシック" pitchFamily="34" charset="-128"/>
              </a:rPr>
              <a:t>: </a:t>
            </a:r>
            <a:r>
              <a:rPr lang="en-US" sz="1400" dirty="0">
                <a:ea typeface="ＭＳ Ｐゴシック" pitchFamily="34" charset="-128"/>
              </a:rPr>
              <a:t>Tobacco &amp; family, Smoke-free at office; Economic costs; Invisible killer – Office; SF Home – Child; and SF Restaurant. </a:t>
            </a:r>
          </a:p>
          <a:p>
            <a:pPr marL="182880" indent="-182880" eaLnBrk="1" hangingPunct="1">
              <a:spcBef>
                <a:spcPts val="1200"/>
              </a:spcBef>
            </a:pPr>
            <a:r>
              <a:rPr lang="en-US" sz="1400" b="1" dirty="0" err="1" smtClean="0">
                <a:ea typeface="ＭＳ Ｐゴシック" pitchFamily="34" charset="-128"/>
              </a:rPr>
              <a:t>Dựa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trên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hiệu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quả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của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quảng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cáo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từ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nghiên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cứu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trước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chiến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dịch</a:t>
            </a:r>
            <a:r>
              <a:rPr lang="en-US" sz="1400" b="1" dirty="0" smtClean="0">
                <a:ea typeface="ＭＳ Ｐゴシック" pitchFamily="34" charset="-128"/>
              </a:rPr>
              <a:t>, </a:t>
            </a:r>
            <a:r>
              <a:rPr lang="en-US" sz="1400" b="1" dirty="0" err="1">
                <a:ea typeface="ＭＳ Ｐゴシック" pitchFamily="34" charset="-128"/>
              </a:rPr>
              <a:t>b</a:t>
            </a:r>
            <a:r>
              <a:rPr lang="en-US" sz="1400" b="1" dirty="0" err="1" smtClean="0">
                <a:ea typeface="ＭＳ Ｐゴシック" pitchFamily="34" charset="-128"/>
              </a:rPr>
              <a:t>ốn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quảng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cáo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đã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được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chọn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để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đo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độ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nhận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biết</a:t>
            </a:r>
            <a:r>
              <a:rPr lang="en-US" sz="1400" b="1" dirty="0" smtClean="0">
                <a:ea typeface="ＭＳ Ｐゴシック" pitchFamily="34" charset="-128"/>
              </a:rPr>
              <a:t> (</a:t>
            </a:r>
            <a:r>
              <a:rPr lang="en-US" sz="1400" b="1" dirty="0" err="1" smtClean="0">
                <a:ea typeface="ＭＳ Ｐゴシック" pitchFamily="34" charset="-128"/>
              </a:rPr>
              <a:t>có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trợ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giúp</a:t>
            </a:r>
            <a:r>
              <a:rPr lang="en-US" sz="1400" b="1" dirty="0" smtClean="0">
                <a:ea typeface="ＭＳ Ｐゴシック" pitchFamily="34" charset="-128"/>
              </a:rPr>
              <a:t>) </a:t>
            </a:r>
            <a:r>
              <a:rPr lang="en-US" sz="1400" b="1" dirty="0" err="1" smtClean="0">
                <a:ea typeface="ＭＳ Ｐゴシック" pitchFamily="34" charset="-128"/>
              </a:rPr>
              <a:t>và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tính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hiệu</a:t>
            </a:r>
            <a:r>
              <a:rPr lang="en-US" sz="1400" b="1" dirty="0" smtClean="0">
                <a:ea typeface="ＭＳ Ｐゴシック" pitchFamily="34" charset="-128"/>
              </a:rPr>
              <a:t> </a:t>
            </a:r>
            <a:r>
              <a:rPr lang="en-US" sz="1400" b="1" dirty="0" err="1" smtClean="0">
                <a:ea typeface="ＭＳ Ｐゴシック" pitchFamily="34" charset="-128"/>
              </a:rPr>
              <a:t>quả</a:t>
            </a:r>
            <a:r>
              <a:rPr lang="en-US" sz="1400" b="1" dirty="0" smtClean="0">
                <a:ea typeface="ＭＳ Ｐゴシック" pitchFamily="34" charset="-128"/>
              </a:rPr>
              <a:t>: </a:t>
            </a:r>
            <a:r>
              <a:rPr lang="en-AU" sz="1400" dirty="0">
                <a:latin typeface="Arial" pitchFamily="34" charset="0"/>
                <a:cs typeface="Arial" pitchFamily="34" charset="0"/>
              </a:rPr>
              <a:t>Economic costs</a:t>
            </a:r>
            <a:r>
              <a:rPr lang="en-US" sz="1400" dirty="0">
                <a:cs typeface="Arial" pitchFamily="34" charset="0"/>
              </a:rPr>
              <a:t>; </a:t>
            </a:r>
            <a:r>
              <a:rPr lang="en-AU" sz="1400" dirty="0">
                <a:latin typeface="Arial" pitchFamily="34" charset="0"/>
                <a:cs typeface="Arial" pitchFamily="34" charset="0"/>
              </a:rPr>
              <a:t>Invisible Killer – Office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SF Home – Child; </a:t>
            </a:r>
            <a:r>
              <a:rPr lang="en-US" sz="1400" dirty="0">
                <a:cs typeface="Arial" pitchFamily="34" charset="0"/>
              </a:rPr>
              <a:t>and SF Restaurant.</a:t>
            </a:r>
          </a:p>
          <a:p>
            <a:pPr marL="182880" indent="-182880" eaLnBrk="1" hangingPunct="1"/>
            <a:endParaRPr lang="en-US" sz="14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 smtClean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marL="182880" indent="-182880" eaLnBrk="1" hangingPunct="1"/>
            <a:endParaRPr lang="en-US" sz="1400" b="1" dirty="0">
              <a:ea typeface="ＭＳ Ｐゴシック" pitchFamily="34" charset="-128"/>
            </a:endParaRPr>
          </a:p>
          <a:p>
            <a:pPr marL="182880" indent="-182880" algn="just"/>
            <a:endParaRPr lang="en-AU" sz="1400" dirty="0" smtClean="0"/>
          </a:p>
          <a:p>
            <a:pPr eaLnBrk="1" hangingPunct="1"/>
            <a:endParaRPr lang="en-US" sz="1400" b="1" dirty="0">
              <a:ea typeface="ＭＳ Ｐゴシック" pitchFamily="34" charset="-128"/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53278" y="3124200"/>
            <a:ext cx="3604762" cy="2395375"/>
            <a:chOff x="5996438" y="1563294"/>
            <a:chExt cx="3299962" cy="19863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439" y="1563294"/>
              <a:ext cx="1623561" cy="95130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6199" y="1563294"/>
              <a:ext cx="1600201" cy="9513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9" name="Picture 8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6438" y="2591216"/>
              <a:ext cx="1623561" cy="958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199" y="2591217"/>
              <a:ext cx="1600201" cy="958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987591"/>
              </p:ext>
            </p:extLst>
          </p:nvPr>
        </p:nvGraphicFramePr>
        <p:xfrm>
          <a:off x="654803" y="2667000"/>
          <a:ext cx="4907798" cy="3342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8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2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66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933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904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Kênh</a:t>
                      </a:r>
                      <a:endParaRPr lang="vi-VN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Quảng</a:t>
                      </a:r>
                      <a:r>
                        <a:rPr lang="en-US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cáo</a:t>
                      </a:r>
                      <a:endParaRPr lang="vi-VN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Thời</a:t>
                      </a:r>
                      <a:r>
                        <a:rPr lang="en-US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gian</a:t>
                      </a:r>
                      <a:endParaRPr lang="vi-VN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lượng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spots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thời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gian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phát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sóng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từng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quảng</a:t>
                      </a:r>
                      <a:r>
                        <a:rPr lang="en-A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AU" sz="1300" b="1" i="0" u="none" strike="noStrike" baseline="0" dirty="0" err="1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cáo</a:t>
                      </a:r>
                      <a:endParaRPr lang="vi-VN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436">
                <a:tc rowSpan="4">
                  <a:txBody>
                    <a:bodyPr/>
                    <a:lstStyle/>
                    <a:p>
                      <a:pPr algn="ctr" fontAlgn="b"/>
                      <a:r>
                        <a:rPr lang="vi-V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VTV1, </a:t>
                      </a:r>
                      <a:r>
                        <a:rPr lang="vi-VN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VTV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 VTV3</a:t>
                      </a:r>
                      <a:endParaRPr lang="vi-VN" sz="13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Economic costs</a:t>
                      </a:r>
                      <a:endParaRPr lang="vi-VN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30s</a:t>
                      </a: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144 (10/21015- 01/2016)</a:t>
                      </a:r>
                      <a:endParaRPr lang="vi-VN" sz="13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6173">
                <a:tc vMerge="1">
                  <a:txBody>
                    <a:bodyPr/>
                    <a:lstStyle/>
                    <a:p>
                      <a:pPr algn="l" fontAlgn="b"/>
                      <a:endParaRPr lang="vi-V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52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Invisible Killer – Office</a:t>
                      </a:r>
                      <a:endParaRPr lang="vi-VN" sz="13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30s</a:t>
                      </a: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</a:t>
                      </a:r>
                      <a:r>
                        <a:rPr lang="en-US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11/21015- 01/2016)</a:t>
                      </a:r>
                      <a:endParaRPr lang="vi-VN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6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952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SF Home - Child</a:t>
                      </a:r>
                      <a:endParaRPr lang="vi-VN" sz="13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30s</a:t>
                      </a: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58 (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11/21015- 01/2016)</a:t>
                      </a:r>
                      <a:endParaRPr lang="vi-VN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6173">
                <a:tc vMerge="1">
                  <a:txBody>
                    <a:bodyPr/>
                    <a:lstStyle/>
                    <a:p>
                      <a:pPr algn="l" fontAlgn="b"/>
                      <a:endParaRPr lang="vi-V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528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SF Restaurant</a:t>
                      </a:r>
                      <a:endParaRPr lang="vi-VN" sz="13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vi-VN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30s</a:t>
                      </a: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 (</a:t>
                      </a:r>
                      <a:r>
                        <a:rPr lang="en-US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01/2016)</a:t>
                      </a:r>
                      <a:endParaRPr lang="vi-VN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5239" marR="5239" marT="523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78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TÓM TẮT KẾT QUẢ NGHIÊN CỨU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8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ĐẶC ĐIỂM DÂN 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fld id="{2EB8DD06-0AEF-4941-8E6B-AC6AA18518D2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400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Text Box 2"/>
          <p:cNvSpPr txBox="1">
            <a:spLocks noChangeArrowheads="1"/>
          </p:cNvSpPr>
          <p:nvPr/>
        </p:nvSpPr>
        <p:spPr bwMode="auto">
          <a:xfrm>
            <a:off x="9297988" y="107950"/>
            <a:ext cx="18415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defTabSz="912813"/>
            <a:endParaRPr lang="en-US" sz="1600" u="sng" dirty="0">
              <a:solidFill>
                <a:srgbClr val="EE1035"/>
              </a:solidFill>
              <a:latin typeface="VNI-Ariston" pitchFamily="2" charset="0"/>
            </a:endParaRPr>
          </a:p>
        </p:txBody>
      </p:sp>
      <p:sp>
        <p:nvSpPr>
          <p:cNvPr id="602143" name="Rectangle 6"/>
          <p:cNvSpPr txBox="1">
            <a:spLocks noChangeArrowheads="1"/>
          </p:cNvSpPr>
          <p:nvPr/>
        </p:nvSpPr>
        <p:spPr bwMode="auto">
          <a:xfrm>
            <a:off x="579439" y="42731"/>
            <a:ext cx="6118744" cy="3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4400"/>
            <a:r>
              <a:rPr lang="en-US" sz="1600" b="1" dirty="0" err="1" smtClean="0">
                <a:solidFill>
                  <a:srgbClr val="0070C0"/>
                </a:solidFill>
              </a:rPr>
              <a:t>Dân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số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Việt</a:t>
            </a:r>
            <a:r>
              <a:rPr lang="en-US" sz="1600" b="1" dirty="0" smtClean="0">
                <a:solidFill>
                  <a:srgbClr val="0070C0"/>
                </a:solidFill>
              </a:rPr>
              <a:t> Nam </a:t>
            </a:r>
            <a:r>
              <a:rPr lang="en-US" sz="1600" b="1" dirty="0" err="1" smtClean="0">
                <a:solidFill>
                  <a:srgbClr val="0070C0"/>
                </a:solidFill>
              </a:rPr>
              <a:t>độ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tuổi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từ</a:t>
            </a:r>
            <a:r>
              <a:rPr lang="en-US" sz="1600" b="1" dirty="0" smtClean="0">
                <a:solidFill>
                  <a:srgbClr val="0070C0"/>
                </a:solidFill>
              </a:rPr>
              <a:t> 15-54 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49006" y="705655"/>
            <a:ext cx="8955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Tổng</a:t>
            </a:r>
            <a:r>
              <a:rPr lang="en-US" sz="1300" dirty="0" smtClean="0"/>
              <a:t> </a:t>
            </a:r>
            <a:r>
              <a:rPr lang="en-US" sz="1300" dirty="0" err="1" smtClean="0"/>
              <a:t>dân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ở </a:t>
            </a:r>
            <a:r>
              <a:rPr lang="en-US" sz="1300" dirty="0" err="1" smtClean="0"/>
              <a:t>Việt</a:t>
            </a:r>
            <a:r>
              <a:rPr lang="en-US" sz="1300" dirty="0" smtClean="0"/>
              <a:t> Nam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b="1" dirty="0" smtClean="0"/>
              <a:t>93,421,835 </a:t>
            </a:r>
            <a:r>
              <a:rPr lang="en-US" sz="1300" dirty="0" err="1" smtClean="0"/>
              <a:t>triệu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. 63% </a:t>
            </a:r>
            <a:r>
              <a:rPr lang="en-US" sz="1300" dirty="0" err="1" smtClean="0"/>
              <a:t>nằm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độ</a:t>
            </a:r>
            <a:r>
              <a:rPr lang="en-US" sz="1300" dirty="0" smtClean="0"/>
              <a:t>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15 – 54. </a:t>
            </a:r>
            <a:r>
              <a:rPr lang="en-US" sz="1300" dirty="0" err="1" smtClean="0"/>
              <a:t>Tỷ</a:t>
            </a:r>
            <a:r>
              <a:rPr lang="en-US" sz="1300" dirty="0" smtClean="0"/>
              <a:t> </a:t>
            </a:r>
            <a:r>
              <a:rPr lang="en-US" sz="1300" dirty="0" err="1" smtClean="0"/>
              <a:t>lệ</a:t>
            </a:r>
            <a:r>
              <a:rPr lang="en-US" sz="1300" dirty="0" smtClean="0"/>
              <a:t> </a:t>
            </a:r>
            <a:r>
              <a:rPr lang="en-US" sz="1300" dirty="0" err="1" smtClean="0"/>
              <a:t>phần</a:t>
            </a:r>
            <a:r>
              <a:rPr lang="en-US" sz="1300" dirty="0" smtClean="0"/>
              <a:t> </a:t>
            </a:r>
            <a:r>
              <a:rPr lang="en-US" sz="1300" dirty="0" err="1" smtClean="0"/>
              <a:t>trăm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 smtClean="0"/>
              <a:t>nam</a:t>
            </a:r>
            <a:r>
              <a:rPr lang="en-US" sz="1300" dirty="0" smtClean="0"/>
              <a:t>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nữa</a:t>
            </a:r>
            <a:r>
              <a:rPr lang="en-US" sz="1300" dirty="0" smtClean="0"/>
              <a:t> </a:t>
            </a:r>
            <a:r>
              <a:rPr lang="en-US" sz="1300" dirty="0" err="1" smtClean="0"/>
              <a:t>gần</a:t>
            </a:r>
            <a:r>
              <a:rPr lang="en-US" sz="1300" dirty="0" smtClean="0"/>
              <a:t> </a:t>
            </a:r>
            <a:r>
              <a:rPr lang="en-US" sz="1300" dirty="0" err="1" smtClean="0"/>
              <a:t>như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bằng</a:t>
            </a:r>
            <a:r>
              <a:rPr lang="en-US" sz="1300" dirty="0" smtClean="0"/>
              <a:t> </a:t>
            </a:r>
            <a:r>
              <a:rPr lang="en-US" sz="1300" dirty="0" err="1" smtClean="0"/>
              <a:t>nhau</a:t>
            </a:r>
            <a:r>
              <a:rPr lang="en-US" sz="1300" dirty="0" smtClean="0"/>
              <a:t>.</a:t>
            </a:r>
            <a:endParaRPr lang="en-US" sz="1300" b="1" dirty="0" smtClean="0"/>
          </a:p>
        </p:txBody>
      </p:sp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94156"/>
              </p:ext>
            </p:extLst>
          </p:nvPr>
        </p:nvGraphicFramePr>
        <p:xfrm>
          <a:off x="2136206" y="2511897"/>
          <a:ext cx="5791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5943600" y="251189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58,466,618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114800" y="395341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smtClean="0"/>
              <a:t>49%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334000" y="3953418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51%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052952" y="6566516"/>
            <a:ext cx="17455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i="1" smtClean="0"/>
              <a:t>Source: </a:t>
            </a:r>
            <a:r>
              <a:rPr lang="en-US" sz="900" i="1" smtClean="0">
                <a:hlinkClick r:id="rId4"/>
              </a:rPr>
              <a:t>Ke Hoach Viet 2016</a:t>
            </a:r>
            <a:endParaRPr lang="en-US" sz="900" b="1" i="1" smtClean="0"/>
          </a:p>
        </p:txBody>
      </p:sp>
    </p:spTree>
    <p:extLst>
      <p:ext uri="{BB962C8B-B14F-4D97-AF65-F5344CB8AC3E}">
        <p14:creationId xmlns:p14="http://schemas.microsoft.com/office/powerpoint/2010/main" val="4287809746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516839"/>
              </p:ext>
            </p:extLst>
          </p:nvPr>
        </p:nvGraphicFramePr>
        <p:xfrm>
          <a:off x="452438" y="3145874"/>
          <a:ext cx="9072562" cy="306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2114" name="Text Box 2"/>
          <p:cNvSpPr txBox="1">
            <a:spLocks noChangeArrowheads="1"/>
          </p:cNvSpPr>
          <p:nvPr/>
        </p:nvSpPr>
        <p:spPr bwMode="auto">
          <a:xfrm>
            <a:off x="9297988" y="107950"/>
            <a:ext cx="18415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defTabSz="912813"/>
            <a:endParaRPr lang="en-US" sz="1600" u="sng" dirty="0">
              <a:solidFill>
                <a:srgbClr val="EE1035"/>
              </a:solidFill>
              <a:latin typeface="VNI-Ariston" pitchFamily="2" charset="0"/>
            </a:endParaRP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057797" y="5864957"/>
            <a:ext cx="7069277" cy="288904"/>
            <a:chOff x="1115675" y="5943601"/>
            <a:chExt cx="7454416" cy="301148"/>
          </a:xfrm>
        </p:grpSpPr>
        <p:sp>
          <p:nvSpPr>
            <p:cNvPr id="602118" name="Text Box 13"/>
            <p:cNvSpPr txBox="1">
              <a:spLocks noChangeArrowheads="1"/>
            </p:cNvSpPr>
            <p:nvPr/>
          </p:nvSpPr>
          <p:spPr bwMode="auto">
            <a:xfrm>
              <a:off x="1115675" y="5943601"/>
              <a:ext cx="1053396" cy="288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228600" defTabSz="912813"/>
              <a:r>
                <a:rPr lang="en-US" sz="1200" dirty="0">
                  <a:ea typeface="ＭＳ Ｐゴシック" pitchFamily="34" charset="-128"/>
                </a:rPr>
                <a:t>N= 1434</a:t>
              </a:r>
            </a:p>
          </p:txBody>
        </p:sp>
        <p:sp>
          <p:nvSpPr>
            <p:cNvPr id="602119" name="Text Box 13"/>
            <p:cNvSpPr txBox="1">
              <a:spLocks noChangeArrowheads="1"/>
            </p:cNvSpPr>
            <p:nvPr/>
          </p:nvSpPr>
          <p:spPr bwMode="auto">
            <a:xfrm>
              <a:off x="2369035" y="5943601"/>
              <a:ext cx="1053396" cy="288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228600" defTabSz="912813"/>
              <a:r>
                <a:rPr lang="en-US" sz="1200" dirty="0">
                  <a:ea typeface="ＭＳ Ｐゴシック" pitchFamily="34" charset="-128"/>
                </a:rPr>
                <a:t>N= </a:t>
              </a:r>
              <a:r>
                <a:rPr lang="en-US" sz="1200" dirty="0" smtClean="0">
                  <a:ea typeface="ＭＳ Ｐゴシック" pitchFamily="34" charset="-128"/>
                </a:rPr>
                <a:t>1554</a:t>
              </a:r>
              <a:endParaRPr lang="en-US" sz="1200" dirty="0">
                <a:ea typeface="ＭＳ Ｐゴシック" pitchFamily="34" charset="-128"/>
              </a:endParaRPr>
            </a:p>
          </p:txBody>
        </p:sp>
        <p:sp>
          <p:nvSpPr>
            <p:cNvPr id="602120" name="Text Box 13"/>
            <p:cNvSpPr txBox="1">
              <a:spLocks noChangeArrowheads="1"/>
            </p:cNvSpPr>
            <p:nvPr/>
          </p:nvSpPr>
          <p:spPr bwMode="auto">
            <a:xfrm>
              <a:off x="3686920" y="5943601"/>
              <a:ext cx="963809" cy="288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228600" defTabSz="912813"/>
              <a:r>
                <a:rPr lang="en-US" sz="1200" dirty="0">
                  <a:ea typeface="ＭＳ Ｐゴシック" pitchFamily="34" charset="-128"/>
                </a:rPr>
                <a:t>N= 856</a:t>
              </a:r>
            </a:p>
          </p:txBody>
        </p:sp>
        <p:sp>
          <p:nvSpPr>
            <p:cNvPr id="602121" name="Text Box 13"/>
            <p:cNvSpPr txBox="1">
              <a:spLocks noChangeArrowheads="1"/>
            </p:cNvSpPr>
            <p:nvPr/>
          </p:nvSpPr>
          <p:spPr bwMode="auto">
            <a:xfrm>
              <a:off x="5045063" y="5956021"/>
              <a:ext cx="963809" cy="288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228600" defTabSz="912813"/>
              <a:r>
                <a:rPr lang="en-US" sz="1200" dirty="0">
                  <a:ea typeface="ＭＳ Ｐゴシック" pitchFamily="34" charset="-128"/>
                </a:rPr>
                <a:t>N= </a:t>
              </a:r>
              <a:r>
                <a:rPr lang="en-US" sz="1200" dirty="0" smtClean="0">
                  <a:ea typeface="ＭＳ Ｐゴシック" pitchFamily="34" charset="-128"/>
                </a:rPr>
                <a:t>924</a:t>
              </a:r>
              <a:endParaRPr lang="en-US" sz="1200" dirty="0">
                <a:ea typeface="ＭＳ Ｐゴシック" pitchFamily="34" charset="-128"/>
              </a:endParaRPr>
            </a:p>
          </p:txBody>
        </p:sp>
        <p:sp>
          <p:nvSpPr>
            <p:cNvPr id="602122" name="Text Box 13"/>
            <p:cNvSpPr txBox="1">
              <a:spLocks noChangeArrowheads="1"/>
            </p:cNvSpPr>
            <p:nvPr/>
          </p:nvSpPr>
          <p:spPr bwMode="auto">
            <a:xfrm>
              <a:off x="6325673" y="5943601"/>
              <a:ext cx="963809" cy="288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228600" defTabSz="912813"/>
              <a:r>
                <a:rPr lang="en-US" sz="1200" dirty="0">
                  <a:ea typeface="ＭＳ Ｐゴシック" pitchFamily="34" charset="-128"/>
                </a:rPr>
                <a:t>N= 578</a:t>
              </a:r>
            </a:p>
          </p:txBody>
        </p:sp>
        <p:sp>
          <p:nvSpPr>
            <p:cNvPr id="602123" name="Text Box 13"/>
            <p:cNvSpPr txBox="1">
              <a:spLocks noChangeArrowheads="1"/>
            </p:cNvSpPr>
            <p:nvPr/>
          </p:nvSpPr>
          <p:spPr bwMode="auto">
            <a:xfrm>
              <a:off x="7606282" y="5943601"/>
              <a:ext cx="963809" cy="288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/>
            <a:p>
              <a:pPr marL="228600" defTabSz="912813"/>
              <a:r>
                <a:rPr lang="en-US" sz="1200" dirty="0">
                  <a:ea typeface="ＭＳ Ｐゴシック" pitchFamily="34" charset="-128"/>
                </a:rPr>
                <a:t>N= </a:t>
              </a:r>
              <a:r>
                <a:rPr lang="en-US" sz="1200" dirty="0" smtClean="0">
                  <a:ea typeface="ＭＳ Ｐゴシック" pitchFamily="34" charset="-128"/>
                </a:rPr>
                <a:t>629</a:t>
              </a:r>
              <a:endParaRPr lang="en-US" sz="1200" dirty="0">
                <a:ea typeface="ＭＳ Ｐゴシック" pitchFamily="34" charset="-128"/>
              </a:endParaRPr>
            </a:p>
          </p:txBody>
        </p:sp>
      </p:grpSp>
      <p:cxnSp>
        <p:nvCxnSpPr>
          <p:cNvPr id="602130" name="Straight Connector 19"/>
          <p:cNvCxnSpPr>
            <a:cxnSpLocks noChangeShapeType="1"/>
          </p:cNvCxnSpPr>
          <p:nvPr/>
        </p:nvCxnSpPr>
        <p:spPr bwMode="auto">
          <a:xfrm>
            <a:off x="4466195" y="2423604"/>
            <a:ext cx="0" cy="3628997"/>
          </a:xfrm>
          <a:prstGeom prst="line">
            <a:avLst/>
          </a:prstGeom>
          <a:noFill/>
          <a:ln w="95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</p:spPr>
      </p:cxnSp>
      <p:sp>
        <p:nvSpPr>
          <p:cNvPr id="602143" name="Rectangle 6"/>
          <p:cNvSpPr txBox="1">
            <a:spLocks noChangeArrowheads="1"/>
          </p:cNvSpPr>
          <p:nvPr/>
        </p:nvSpPr>
        <p:spPr bwMode="auto">
          <a:xfrm>
            <a:off x="579439" y="42731"/>
            <a:ext cx="3809998" cy="23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4400"/>
            <a:r>
              <a:rPr lang="en-US" sz="1600" b="1" dirty="0" err="1" smtClean="0">
                <a:solidFill>
                  <a:srgbClr val="0070C0"/>
                </a:solidFill>
              </a:rPr>
              <a:t>Nơi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làm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việc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602144" name="TextBox 19"/>
          <p:cNvSpPr txBox="1">
            <a:spLocks noChangeArrowheads="1"/>
          </p:cNvSpPr>
          <p:nvPr/>
        </p:nvSpPr>
        <p:spPr bwMode="auto">
          <a:xfrm>
            <a:off x="3505200" y="6282243"/>
            <a:ext cx="4068762" cy="2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000" i="1" dirty="0" smtClean="0"/>
              <a:t>Q67: </a:t>
            </a:r>
            <a:r>
              <a:rPr lang="en-US" sz="1000" i="1" dirty="0" err="1" smtClean="0"/>
              <a:t>Anh</a:t>
            </a:r>
            <a:r>
              <a:rPr lang="en-US" sz="1000" i="1" dirty="0" smtClean="0"/>
              <a:t>/</a:t>
            </a:r>
            <a:r>
              <a:rPr lang="en-US" sz="1000" i="1" dirty="0" err="1" smtClean="0"/>
              <a:t>Chị?em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chủ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yếu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làm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việc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trong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nhà</a:t>
            </a:r>
            <a:r>
              <a:rPr lang="en-US" sz="1000" i="1" dirty="0" smtClean="0"/>
              <a:t> hay </a:t>
            </a:r>
            <a:r>
              <a:rPr lang="en-US" sz="1000" i="1" dirty="0" err="1" smtClean="0"/>
              <a:t>ngoài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trời</a:t>
            </a:r>
            <a:r>
              <a:rPr lang="en-US" sz="1000" i="1" dirty="0" smtClean="0"/>
              <a:t>?</a:t>
            </a:r>
            <a:endParaRPr lang="en-US" sz="1000" i="1" dirty="0"/>
          </a:p>
        </p:txBody>
      </p:sp>
      <p:sp>
        <p:nvSpPr>
          <p:cNvPr id="602145" name="TextBox 21"/>
          <p:cNvSpPr txBox="1">
            <a:spLocks noChangeArrowheads="1"/>
          </p:cNvSpPr>
          <p:nvPr/>
        </p:nvSpPr>
        <p:spPr bwMode="auto">
          <a:xfrm>
            <a:off x="737711" y="6527699"/>
            <a:ext cx="2085975" cy="2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r>
              <a:rPr lang="en-US" sz="1000" i="1" dirty="0" err="1" smtClean="0">
                <a:solidFill>
                  <a:srgbClr val="FF0000"/>
                </a:solidFill>
              </a:rPr>
              <a:t>Mẫu</a:t>
            </a:r>
            <a:r>
              <a:rPr lang="en-US" sz="1000" i="1" dirty="0" smtClean="0">
                <a:solidFill>
                  <a:srgbClr val="FF0000"/>
                </a:solidFill>
              </a:rPr>
              <a:t>: </a:t>
            </a:r>
            <a:r>
              <a:rPr lang="en-US" sz="1000" i="1" dirty="0" err="1" smtClean="0">
                <a:solidFill>
                  <a:srgbClr val="FF0000"/>
                </a:solidFill>
              </a:rPr>
              <a:t>Chỉ</a:t>
            </a:r>
            <a:r>
              <a:rPr lang="en-US" sz="1000" i="1" dirty="0" smtClean="0">
                <a:solidFill>
                  <a:srgbClr val="FF0000"/>
                </a:solidFill>
              </a:rPr>
              <a:t> </a:t>
            </a:r>
            <a:r>
              <a:rPr lang="en-US" sz="1000" i="1" dirty="0" err="1" smtClean="0">
                <a:solidFill>
                  <a:srgbClr val="FF0000"/>
                </a:solidFill>
              </a:rPr>
              <a:t>những</a:t>
            </a:r>
            <a:r>
              <a:rPr lang="en-US" sz="1000" i="1" dirty="0" smtClean="0">
                <a:solidFill>
                  <a:srgbClr val="FF0000"/>
                </a:solidFill>
              </a:rPr>
              <a:t> </a:t>
            </a:r>
            <a:r>
              <a:rPr lang="en-US" sz="1000" i="1" dirty="0" err="1" smtClean="0">
                <a:solidFill>
                  <a:srgbClr val="FF0000"/>
                </a:solidFill>
              </a:rPr>
              <a:t>người</a:t>
            </a:r>
            <a:r>
              <a:rPr lang="en-US" sz="1000" i="1" dirty="0" smtClean="0">
                <a:solidFill>
                  <a:srgbClr val="FF0000"/>
                </a:solidFill>
              </a:rPr>
              <a:t> </a:t>
            </a:r>
            <a:r>
              <a:rPr lang="en-US" sz="1000" i="1" dirty="0" err="1" smtClean="0">
                <a:solidFill>
                  <a:srgbClr val="FF0000"/>
                </a:solidFill>
              </a:rPr>
              <a:t>đi</a:t>
            </a:r>
            <a:r>
              <a:rPr lang="en-US" sz="1000" i="1" dirty="0" smtClean="0">
                <a:solidFill>
                  <a:srgbClr val="FF0000"/>
                </a:solidFill>
              </a:rPr>
              <a:t> </a:t>
            </a:r>
            <a:r>
              <a:rPr lang="en-US" sz="1000" i="1" dirty="0" err="1" smtClean="0">
                <a:solidFill>
                  <a:srgbClr val="FF0000"/>
                </a:solidFill>
              </a:rPr>
              <a:t>làm</a:t>
            </a:r>
            <a:r>
              <a:rPr lang="en-US" sz="1000" i="1" dirty="0" smtClean="0">
                <a:solidFill>
                  <a:srgbClr val="FF0000"/>
                </a:solidFill>
              </a:rPr>
              <a:t> </a:t>
            </a:r>
            <a:endParaRPr lang="en-US" sz="1000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406636" y="2813344"/>
            <a:ext cx="6689769" cy="326831"/>
            <a:chOff x="2525669" y="2573338"/>
            <a:chExt cx="6633873" cy="326831"/>
          </a:xfrm>
        </p:grpSpPr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2525669" y="2573338"/>
              <a:ext cx="1959019" cy="322261"/>
              <a:chOff x="1458589" y="2499360"/>
              <a:chExt cx="1959578" cy="323016"/>
            </a:xfrm>
          </p:grpSpPr>
          <p:sp>
            <p:nvSpPr>
              <p:cNvPr id="34" name="TextBox 51"/>
              <p:cNvSpPr txBox="1">
                <a:spLocks noChangeArrowheads="1"/>
              </p:cNvSpPr>
              <p:nvPr/>
            </p:nvSpPr>
            <p:spPr bwMode="auto">
              <a:xfrm>
                <a:off x="1458589" y="2499360"/>
                <a:ext cx="82736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2014</a:t>
                </a:r>
              </a:p>
            </p:txBody>
          </p:sp>
          <p:sp>
            <p:nvSpPr>
              <p:cNvPr id="35" name="TextBox 55"/>
              <p:cNvSpPr txBox="1">
                <a:spLocks noChangeArrowheads="1"/>
              </p:cNvSpPr>
              <p:nvPr/>
            </p:nvSpPr>
            <p:spPr bwMode="auto">
              <a:xfrm>
                <a:off x="2590800" y="2514599"/>
                <a:ext cx="82736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2016</a:t>
                </a:r>
              </a:p>
            </p:txBody>
          </p:sp>
        </p:grpSp>
        <p:grpSp>
          <p:nvGrpSpPr>
            <p:cNvPr id="28" name="Group 56"/>
            <p:cNvGrpSpPr>
              <a:grpSpLocks/>
            </p:cNvGrpSpPr>
            <p:nvPr/>
          </p:nvGrpSpPr>
          <p:grpSpPr bwMode="auto">
            <a:xfrm>
              <a:off x="4857719" y="2588531"/>
              <a:ext cx="2113017" cy="309321"/>
              <a:chOff x="1539444" y="2553585"/>
              <a:chExt cx="2113619" cy="310047"/>
            </a:xfrm>
          </p:grpSpPr>
          <p:sp>
            <p:nvSpPr>
              <p:cNvPr id="32" name="TextBox 51"/>
              <p:cNvSpPr txBox="1">
                <a:spLocks noChangeArrowheads="1"/>
              </p:cNvSpPr>
              <p:nvPr/>
            </p:nvSpPr>
            <p:spPr bwMode="auto">
              <a:xfrm>
                <a:off x="1539444" y="2553585"/>
                <a:ext cx="82736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2014</a:t>
                </a:r>
              </a:p>
            </p:txBody>
          </p:sp>
          <p:sp>
            <p:nvSpPr>
              <p:cNvPr id="33" name="TextBox 55"/>
              <p:cNvSpPr txBox="1">
                <a:spLocks noChangeArrowheads="1"/>
              </p:cNvSpPr>
              <p:nvPr/>
            </p:nvSpPr>
            <p:spPr bwMode="auto">
              <a:xfrm>
                <a:off x="2825696" y="2555855"/>
                <a:ext cx="82736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2016</a:t>
                </a:r>
              </a:p>
            </p:txBody>
          </p:sp>
        </p:grpSp>
        <p:grpSp>
          <p:nvGrpSpPr>
            <p:cNvPr id="29" name="Group 56"/>
            <p:cNvGrpSpPr>
              <a:grpSpLocks/>
            </p:cNvGrpSpPr>
            <p:nvPr/>
          </p:nvGrpSpPr>
          <p:grpSpPr bwMode="auto">
            <a:xfrm>
              <a:off x="7358049" y="2588535"/>
              <a:ext cx="1801493" cy="311634"/>
              <a:chOff x="1858786" y="2561391"/>
              <a:chExt cx="1802007" cy="312365"/>
            </a:xfrm>
          </p:grpSpPr>
          <p:sp>
            <p:nvSpPr>
              <p:cNvPr id="30" name="TextBox 51"/>
              <p:cNvSpPr txBox="1">
                <a:spLocks noChangeArrowheads="1"/>
              </p:cNvSpPr>
              <p:nvPr/>
            </p:nvSpPr>
            <p:spPr bwMode="auto">
              <a:xfrm>
                <a:off x="1858786" y="2561391"/>
                <a:ext cx="82736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2014</a:t>
                </a:r>
              </a:p>
            </p:txBody>
          </p:sp>
          <p:sp>
            <p:nvSpPr>
              <p:cNvPr id="31" name="TextBox 55"/>
              <p:cNvSpPr txBox="1">
                <a:spLocks noChangeArrowheads="1"/>
              </p:cNvSpPr>
              <p:nvPr/>
            </p:nvSpPr>
            <p:spPr bwMode="auto">
              <a:xfrm>
                <a:off x="3005230" y="2565257"/>
                <a:ext cx="655563" cy="30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</a:rPr>
                  <a:t>2016</a:t>
                </a:r>
              </a:p>
            </p:txBody>
          </p:sp>
        </p:grpSp>
      </p:grpSp>
      <p:sp>
        <p:nvSpPr>
          <p:cNvPr id="36" name="Rounded Rectangle 35"/>
          <p:cNvSpPr/>
          <p:nvPr/>
        </p:nvSpPr>
        <p:spPr>
          <a:xfrm>
            <a:off x="4953000" y="2423603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92153" y="2423602"/>
            <a:ext cx="2041816" cy="34607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2641592" y="2423603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14800" y="4795238"/>
            <a:ext cx="49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14800" y="3271238"/>
            <a:ext cx="49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3423638"/>
            <a:ext cx="49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53200" y="4871438"/>
            <a:ext cx="49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21241" y="741630"/>
            <a:ext cx="933495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err="1"/>
              <a:t>Tỷ</a:t>
            </a:r>
            <a:r>
              <a:rPr lang="en-US" sz="1300" dirty="0"/>
              <a:t> </a:t>
            </a:r>
            <a:r>
              <a:rPr lang="en-US" sz="1300" dirty="0" err="1"/>
              <a:t>lệ</a:t>
            </a:r>
            <a:r>
              <a:rPr lang="en-US" sz="1300" dirty="0"/>
              <a:t> </a:t>
            </a:r>
            <a:r>
              <a:rPr lang="en-US" sz="1300" dirty="0" err="1"/>
              <a:t>phần</a:t>
            </a:r>
            <a:r>
              <a:rPr lang="en-US" sz="1300" dirty="0"/>
              <a:t> </a:t>
            </a:r>
            <a:r>
              <a:rPr lang="en-US" sz="1300" dirty="0" err="1"/>
              <a:t>trăm</a:t>
            </a:r>
            <a:r>
              <a:rPr lang="en-US" sz="1300" dirty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/>
              <a:t>viên</a:t>
            </a:r>
            <a:r>
              <a:rPr lang="en-US" sz="1300" dirty="0"/>
              <a:t> </a:t>
            </a:r>
            <a:r>
              <a:rPr lang="en-US" sz="1300" dirty="0" err="1"/>
              <a:t>làm</a:t>
            </a:r>
            <a:r>
              <a:rPr lang="en-US" sz="1300" dirty="0"/>
              <a:t> </a:t>
            </a:r>
            <a:r>
              <a:rPr lang="en-US" sz="1300" dirty="0" err="1"/>
              <a:t>việc</a:t>
            </a:r>
            <a:r>
              <a:rPr lang="en-US" sz="1300" dirty="0"/>
              <a:t> </a:t>
            </a:r>
            <a:r>
              <a:rPr lang="en-US" sz="1300" dirty="0" err="1"/>
              <a:t>ngoài</a:t>
            </a:r>
            <a:r>
              <a:rPr lang="en-US" sz="1300" dirty="0"/>
              <a:t> </a:t>
            </a:r>
            <a:r>
              <a:rPr lang="en-US" sz="1300" dirty="0" err="1"/>
              <a:t>trời</a:t>
            </a:r>
            <a:r>
              <a:rPr lang="en-US" sz="1300" dirty="0"/>
              <a:t> </a:t>
            </a:r>
            <a:r>
              <a:rPr lang="en-US" sz="1300" dirty="0" err="1"/>
              <a:t>của</a:t>
            </a:r>
            <a:r>
              <a:rPr lang="en-US" sz="1300" dirty="0"/>
              <a:t> </a:t>
            </a:r>
            <a:r>
              <a:rPr lang="en-US" sz="1300" dirty="0" err="1"/>
              <a:t>mẫu</a:t>
            </a:r>
            <a:r>
              <a:rPr lang="en-US" sz="1300" dirty="0"/>
              <a:t> </a:t>
            </a:r>
            <a:r>
              <a:rPr lang="en-US" sz="1300" dirty="0" err="1"/>
              <a:t>khảo</a:t>
            </a:r>
            <a:r>
              <a:rPr lang="en-US" sz="1300" dirty="0"/>
              <a:t> </a:t>
            </a:r>
            <a:r>
              <a:rPr lang="en-US" sz="1300" dirty="0" err="1"/>
              <a:t>sát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2016 </a:t>
            </a:r>
            <a:r>
              <a:rPr lang="en-US" sz="1300" dirty="0" err="1"/>
              <a:t>cao</a:t>
            </a:r>
            <a:r>
              <a:rPr lang="en-US" sz="1300" dirty="0"/>
              <a:t> </a:t>
            </a:r>
            <a:r>
              <a:rPr lang="en-US" sz="1300" dirty="0" err="1"/>
              <a:t>hơn</a:t>
            </a:r>
            <a:r>
              <a:rPr lang="en-US" sz="1300" dirty="0"/>
              <a:t> </a:t>
            </a:r>
            <a:r>
              <a:rPr lang="en-US" sz="1300" dirty="0" err="1"/>
              <a:t>đáng</a:t>
            </a:r>
            <a:r>
              <a:rPr lang="en-US" sz="1300" dirty="0"/>
              <a:t> </a:t>
            </a:r>
            <a:r>
              <a:rPr lang="en-US" sz="1300" dirty="0" err="1"/>
              <a:t>kể</a:t>
            </a:r>
            <a:r>
              <a:rPr lang="en-US" sz="1300" dirty="0"/>
              <a:t> so </a:t>
            </a:r>
            <a:r>
              <a:rPr lang="en-US" sz="1300" dirty="0" err="1"/>
              <a:t>với</a:t>
            </a:r>
            <a:r>
              <a:rPr lang="en-US" sz="1300" dirty="0"/>
              <a:t> </a:t>
            </a:r>
            <a:r>
              <a:rPr lang="en-US" sz="1300" dirty="0" err="1"/>
              <a:t>mẫu</a:t>
            </a:r>
            <a:r>
              <a:rPr lang="en-US" sz="1300" dirty="0"/>
              <a:t> </a:t>
            </a:r>
            <a:r>
              <a:rPr lang="en-US" sz="1300" dirty="0" err="1"/>
              <a:t>khảo</a:t>
            </a:r>
            <a:r>
              <a:rPr lang="en-US" sz="1300" dirty="0"/>
              <a:t> </a:t>
            </a:r>
            <a:r>
              <a:rPr lang="en-US" sz="1300" dirty="0" err="1"/>
              <a:t>sát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2014. Do </a:t>
            </a:r>
            <a:r>
              <a:rPr lang="en-US" sz="1300" dirty="0" err="1"/>
              <a:t>vậy</a:t>
            </a:r>
            <a:r>
              <a:rPr lang="en-US" sz="1300" dirty="0"/>
              <a:t>, </a:t>
            </a:r>
            <a:r>
              <a:rPr lang="en-US" sz="1300" dirty="0" err="1"/>
              <a:t>tỷ</a:t>
            </a:r>
            <a:r>
              <a:rPr lang="en-US" sz="1300" dirty="0"/>
              <a:t> </a:t>
            </a:r>
            <a:r>
              <a:rPr lang="en-US" sz="1300" dirty="0" err="1"/>
              <a:t>lệ</a:t>
            </a:r>
            <a:r>
              <a:rPr lang="en-US" sz="1300" dirty="0"/>
              <a:t> </a:t>
            </a:r>
            <a:r>
              <a:rPr lang="en-US" sz="1300" dirty="0" err="1"/>
              <a:t>phần</a:t>
            </a:r>
            <a:r>
              <a:rPr lang="en-US" sz="1300" dirty="0"/>
              <a:t> </a:t>
            </a:r>
            <a:r>
              <a:rPr lang="en-US" sz="1300" dirty="0" err="1"/>
              <a:t>trăm</a:t>
            </a:r>
            <a:r>
              <a:rPr lang="en-US" sz="1300" dirty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/>
              <a:t>viên</a:t>
            </a:r>
            <a:r>
              <a:rPr lang="en-US" sz="1300" dirty="0"/>
              <a:t> </a:t>
            </a:r>
            <a:r>
              <a:rPr lang="en-US" sz="1300" dirty="0" err="1"/>
              <a:t>làm</a:t>
            </a:r>
            <a:r>
              <a:rPr lang="en-US" sz="1300" dirty="0"/>
              <a:t> </a:t>
            </a:r>
            <a:r>
              <a:rPr lang="en-US" sz="1300" dirty="0" err="1"/>
              <a:t>việc</a:t>
            </a:r>
            <a:r>
              <a:rPr lang="en-US" sz="1300" dirty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nhà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/>
              <a:t>mẫu</a:t>
            </a:r>
            <a:r>
              <a:rPr lang="en-US" sz="1300" dirty="0"/>
              <a:t> </a:t>
            </a:r>
            <a:r>
              <a:rPr lang="en-US" sz="1300" dirty="0" err="1"/>
              <a:t>khảo</a:t>
            </a:r>
            <a:r>
              <a:rPr lang="en-US" sz="1300" dirty="0"/>
              <a:t> </a:t>
            </a:r>
            <a:r>
              <a:rPr lang="en-US" sz="1300" dirty="0" err="1"/>
              <a:t>sát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2016 </a:t>
            </a:r>
            <a:r>
              <a:rPr lang="en-US" sz="1300" dirty="0" err="1"/>
              <a:t>giảm</a:t>
            </a:r>
            <a:r>
              <a:rPr lang="en-US" sz="1300" dirty="0"/>
              <a:t> </a:t>
            </a:r>
            <a:r>
              <a:rPr lang="en-US" sz="1300" dirty="0" err="1"/>
              <a:t>đáng</a:t>
            </a:r>
            <a:r>
              <a:rPr lang="en-US" sz="1300" dirty="0"/>
              <a:t> </a:t>
            </a:r>
            <a:r>
              <a:rPr lang="en-US" sz="1300" dirty="0" err="1"/>
              <a:t>kể</a:t>
            </a:r>
            <a:r>
              <a:rPr lang="en-US" sz="1300" dirty="0"/>
              <a:t> so </a:t>
            </a:r>
            <a:r>
              <a:rPr lang="en-US" sz="1300" dirty="0" err="1"/>
              <a:t>với</a:t>
            </a:r>
            <a:r>
              <a:rPr lang="en-US" sz="1300" dirty="0"/>
              <a:t> </a:t>
            </a:r>
            <a:r>
              <a:rPr lang="en-US" sz="1300" dirty="0" err="1"/>
              <a:t>mẫu</a:t>
            </a:r>
            <a:r>
              <a:rPr lang="en-US" sz="1300" dirty="0"/>
              <a:t> </a:t>
            </a:r>
            <a:r>
              <a:rPr lang="en-US" sz="1300" dirty="0" err="1"/>
              <a:t>khảo</a:t>
            </a:r>
            <a:r>
              <a:rPr lang="en-US" sz="1300" dirty="0"/>
              <a:t> </a:t>
            </a:r>
            <a:r>
              <a:rPr lang="en-US" sz="1300" dirty="0" err="1"/>
              <a:t>sát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2014</a:t>
            </a: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8403174" y="6177879"/>
            <a:ext cx="14477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000" dirty="0">
                <a:solidFill>
                  <a:srgbClr val="FF0000"/>
                </a:solidFill>
              </a:rPr>
              <a:t>**: Significant at 95%</a:t>
            </a:r>
          </a:p>
          <a:p>
            <a:pPr eaLnBrk="0" hangingPunct="0"/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0412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17565" y="3505200"/>
            <a:ext cx="6864435" cy="9906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2400" smtClean="0"/>
              <a:t>Nền Tảng </a:t>
            </a: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Nghiên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Cứu</a:t>
            </a:r>
            <a:endParaRPr lang="en-US" sz="2400" b="1" dirty="0">
              <a:solidFill>
                <a:srgbClr val="0070C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37569" y1="50276" x2="37569" y2="50276"/>
                        <a14:backgroundMark x1="39779" y1="47514" x2="44199" y2="35359"/>
                        <a14:backgroundMark x1="69613" y1="33149" x2="87845" y2="20994"/>
                        <a14:backgroundMark x1="14365" y1="27624" x2="57459" y2="7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69" y="4343400"/>
            <a:ext cx="1724025" cy="1724025"/>
          </a:xfrm>
          <a:prstGeom prst="rect">
            <a:avLst/>
          </a:prstGeom>
          <a:noFill/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59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Text Box 5"/>
          <p:cNvSpPr txBox="1">
            <a:spLocks noChangeArrowheads="1"/>
          </p:cNvSpPr>
          <p:nvPr/>
        </p:nvSpPr>
        <p:spPr bwMode="auto">
          <a:xfrm>
            <a:off x="1287464" y="29368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5" name="Text Box 6"/>
          <p:cNvSpPr txBox="1">
            <a:spLocks noChangeArrowheads="1"/>
          </p:cNvSpPr>
          <p:nvPr/>
        </p:nvSpPr>
        <p:spPr bwMode="auto">
          <a:xfrm>
            <a:off x="2008189" y="3001964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36" name="Text Box 7"/>
          <p:cNvSpPr txBox="1">
            <a:spLocks noChangeArrowheads="1"/>
          </p:cNvSpPr>
          <p:nvPr/>
        </p:nvSpPr>
        <p:spPr bwMode="auto">
          <a:xfrm>
            <a:off x="1836739" y="403860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7" name="Title 1"/>
          <p:cNvSpPr txBox="1">
            <a:spLocks/>
          </p:cNvSpPr>
          <p:nvPr/>
        </p:nvSpPr>
        <p:spPr bwMode="auto">
          <a:xfrm>
            <a:off x="776416" y="-78580"/>
            <a:ext cx="753586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 anchor="ctr"/>
          <a:lstStyle/>
          <a:p>
            <a:pPr defTabSz="914400">
              <a:tabLst>
                <a:tab pos="3711575" algn="l"/>
                <a:tab pos="3998913" algn="l"/>
              </a:tabLst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2841" name="Text Box 22"/>
          <p:cNvSpPr txBox="1">
            <a:spLocks noChangeArrowheads="1"/>
          </p:cNvSpPr>
          <p:nvPr/>
        </p:nvSpPr>
        <p:spPr bwMode="auto">
          <a:xfrm>
            <a:off x="3076414" y="5749925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2030 </a:t>
            </a:r>
            <a:endParaRPr lang="en-US" sz="1400" dirty="0"/>
          </a:p>
        </p:txBody>
      </p:sp>
      <p:sp>
        <p:nvSpPr>
          <p:cNvPr id="632842" name="Text Box 22"/>
          <p:cNvSpPr txBox="1">
            <a:spLocks noChangeArrowheads="1"/>
          </p:cNvSpPr>
          <p:nvPr/>
        </p:nvSpPr>
        <p:spPr bwMode="auto">
          <a:xfrm>
            <a:off x="5386307" y="5749925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1019</a:t>
            </a:r>
            <a:endParaRPr lang="en-US" sz="1400" dirty="0"/>
          </a:p>
        </p:txBody>
      </p:sp>
      <p:sp>
        <p:nvSpPr>
          <p:cNvPr id="632844" name="Text Box 22"/>
          <p:cNvSpPr txBox="1">
            <a:spLocks noChangeArrowheads="1"/>
          </p:cNvSpPr>
          <p:nvPr/>
        </p:nvSpPr>
        <p:spPr bwMode="auto">
          <a:xfrm>
            <a:off x="7696200" y="5756955"/>
            <a:ext cx="1030288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1011</a:t>
            </a:r>
          </a:p>
          <a:p>
            <a:pPr defTabSz="914400"/>
            <a:endParaRPr lang="en-US" sz="1400" dirty="0"/>
          </a:p>
        </p:txBody>
      </p:sp>
      <p:sp>
        <p:nvSpPr>
          <p:cNvPr id="632847" name="Text Box 5"/>
          <p:cNvSpPr txBox="1">
            <a:spLocks noChangeArrowheads="1"/>
          </p:cNvSpPr>
          <p:nvPr/>
        </p:nvSpPr>
        <p:spPr bwMode="auto">
          <a:xfrm>
            <a:off x="5097464" y="294005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48" name="Text Box 6"/>
          <p:cNvSpPr txBox="1">
            <a:spLocks noChangeArrowheads="1"/>
          </p:cNvSpPr>
          <p:nvPr/>
        </p:nvSpPr>
        <p:spPr bwMode="auto">
          <a:xfrm>
            <a:off x="5818189" y="3005139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49" name="Text Box 7"/>
          <p:cNvSpPr txBox="1">
            <a:spLocks noChangeArrowheads="1"/>
          </p:cNvSpPr>
          <p:nvPr/>
        </p:nvSpPr>
        <p:spPr bwMode="auto">
          <a:xfrm>
            <a:off x="5646739" y="40417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cxnSp>
        <p:nvCxnSpPr>
          <p:cNvPr id="632868" name="Straight Connector 19"/>
          <p:cNvCxnSpPr>
            <a:cxnSpLocks noChangeShapeType="1"/>
          </p:cNvCxnSpPr>
          <p:nvPr/>
        </p:nvCxnSpPr>
        <p:spPr bwMode="auto">
          <a:xfrm rot="5400000">
            <a:off x="2950369" y="4204494"/>
            <a:ext cx="3079750" cy="1111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632869" name="Straight Connector 19"/>
          <p:cNvCxnSpPr>
            <a:cxnSpLocks noChangeShapeType="1"/>
          </p:cNvCxnSpPr>
          <p:nvPr/>
        </p:nvCxnSpPr>
        <p:spPr bwMode="auto">
          <a:xfrm rot="5400000">
            <a:off x="5322888" y="4202113"/>
            <a:ext cx="3081338" cy="11113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52" name="Rounded Rectangle 51"/>
          <p:cNvSpPr/>
          <p:nvPr/>
        </p:nvSpPr>
        <p:spPr>
          <a:xfrm>
            <a:off x="5095876" y="174403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086600" y="1744029"/>
            <a:ext cx="2133600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2881961" y="174403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83</a:t>
            </a:r>
            <a:endParaRPr lang="en-US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76416" y="629034"/>
            <a:ext cx="867238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smtClean="0"/>
              <a:t>42%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ở </a:t>
            </a:r>
            <a:r>
              <a:rPr lang="en-US" sz="1300" dirty="0" err="1" smtClean="0"/>
              <a:t>độ</a:t>
            </a:r>
            <a:r>
              <a:rPr lang="en-US" sz="1300" dirty="0" smtClean="0"/>
              <a:t>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40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55, </a:t>
            </a:r>
            <a:r>
              <a:rPr lang="en-US" sz="1300" dirty="0" err="1" smtClean="0"/>
              <a:t>sau</a:t>
            </a:r>
            <a:r>
              <a:rPr lang="en-US" sz="1300" dirty="0" smtClean="0"/>
              <a:t> </a:t>
            </a:r>
            <a:r>
              <a:rPr lang="en-US" sz="1300" dirty="0" err="1" smtClean="0"/>
              <a:t>đó</a:t>
            </a:r>
            <a:r>
              <a:rPr lang="en-US" sz="1300" dirty="0" smtClean="0"/>
              <a:t>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độ</a:t>
            </a:r>
            <a:r>
              <a:rPr lang="en-US" sz="1300" dirty="0" smtClean="0"/>
              <a:t>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30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39 (31%)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độ</a:t>
            </a:r>
            <a:r>
              <a:rPr lang="en-US" sz="1300" dirty="0" smtClean="0"/>
              <a:t>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15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29 (27%). </a:t>
            </a:r>
          </a:p>
        </p:txBody>
      </p:sp>
      <p:graphicFrame>
        <p:nvGraphicFramePr>
          <p:cNvPr id="21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9405588"/>
              </p:ext>
            </p:extLst>
          </p:nvPr>
        </p:nvGraphicFramePr>
        <p:xfrm>
          <a:off x="558800" y="1604076"/>
          <a:ext cx="8821738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3089200" y="6217209"/>
            <a:ext cx="5193178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000" i="1" dirty="0"/>
              <a:t>Q02: </a:t>
            </a:r>
            <a:r>
              <a:rPr lang="en-US" sz="1200" i="1" dirty="0"/>
              <a:t>Xin </a:t>
            </a:r>
            <a:r>
              <a:rPr lang="en-US" sz="1200" i="1" dirty="0" err="1"/>
              <a:t>vui</a:t>
            </a:r>
            <a:r>
              <a:rPr lang="en-US" sz="1200" i="1" dirty="0"/>
              <a:t> </a:t>
            </a:r>
            <a:r>
              <a:rPr lang="en-US" sz="1200" i="1" dirty="0" err="1"/>
              <a:t>lòng</a:t>
            </a:r>
            <a:r>
              <a:rPr lang="en-US" sz="1200" i="1" dirty="0"/>
              <a:t> </a:t>
            </a:r>
            <a:r>
              <a:rPr lang="en-US" sz="1200" i="1" dirty="0" err="1"/>
              <a:t>cho</a:t>
            </a:r>
            <a:r>
              <a:rPr lang="en-US" sz="1200" i="1" dirty="0"/>
              <a:t> </a:t>
            </a:r>
            <a:r>
              <a:rPr lang="en-US" sz="1200" i="1" dirty="0" err="1"/>
              <a:t>biết</a:t>
            </a:r>
            <a:r>
              <a:rPr lang="en-US" sz="1200" i="1" dirty="0"/>
              <a:t> </a:t>
            </a:r>
            <a:r>
              <a:rPr lang="en-US" sz="1200" i="1" dirty="0" err="1"/>
              <a:t>tháng</a:t>
            </a:r>
            <a:r>
              <a:rPr lang="en-US" sz="1200" i="1" dirty="0"/>
              <a:t> </a:t>
            </a:r>
            <a:r>
              <a:rPr lang="en-US" sz="1200" i="1" dirty="0" err="1"/>
              <a:t>và</a:t>
            </a:r>
            <a:r>
              <a:rPr lang="en-US" sz="1200" i="1" dirty="0"/>
              <a:t> </a:t>
            </a:r>
            <a:r>
              <a:rPr lang="en-US" sz="1200" i="1" dirty="0" err="1"/>
              <a:t>năm</a:t>
            </a:r>
            <a:r>
              <a:rPr lang="en-US" sz="1200" i="1" dirty="0"/>
              <a:t> </a:t>
            </a:r>
            <a:r>
              <a:rPr lang="en-US" sz="1200" i="1" dirty="0" err="1"/>
              <a:t>sinh</a:t>
            </a:r>
            <a:r>
              <a:rPr lang="en-US" sz="1200" i="1" dirty="0"/>
              <a:t> </a:t>
            </a:r>
            <a:r>
              <a:rPr lang="en-US" sz="1200" i="1" dirty="0" err="1"/>
              <a:t>của</a:t>
            </a:r>
            <a:r>
              <a:rPr lang="en-US" sz="1200" i="1" dirty="0"/>
              <a:t> </a:t>
            </a:r>
            <a:r>
              <a:rPr lang="en-US" sz="1200" i="1" dirty="0" err="1"/>
              <a:t>Anh</a:t>
            </a:r>
            <a:r>
              <a:rPr lang="en-US" sz="1200" i="1" dirty="0"/>
              <a:t>/</a:t>
            </a:r>
            <a:r>
              <a:rPr lang="en-US" sz="1200" i="1" dirty="0" err="1"/>
              <a:t>Chị</a:t>
            </a:r>
            <a:r>
              <a:rPr lang="en-US" sz="1200" i="1" dirty="0"/>
              <a:t>/</a:t>
            </a:r>
            <a:r>
              <a:rPr lang="en-US" sz="1200" i="1" dirty="0" err="1"/>
              <a:t>Em</a:t>
            </a:r>
            <a:r>
              <a:rPr lang="en-US" sz="12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0501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841721"/>
              </p:ext>
            </p:extLst>
          </p:nvPr>
        </p:nvGraphicFramePr>
        <p:xfrm>
          <a:off x="558800" y="1730081"/>
          <a:ext cx="8821738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32834" name="Text Box 5"/>
          <p:cNvSpPr txBox="1">
            <a:spLocks noChangeArrowheads="1"/>
          </p:cNvSpPr>
          <p:nvPr/>
        </p:nvSpPr>
        <p:spPr bwMode="auto">
          <a:xfrm>
            <a:off x="1287464" y="29368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5" name="Text Box 6"/>
          <p:cNvSpPr txBox="1">
            <a:spLocks noChangeArrowheads="1"/>
          </p:cNvSpPr>
          <p:nvPr/>
        </p:nvSpPr>
        <p:spPr bwMode="auto">
          <a:xfrm>
            <a:off x="2008189" y="3001964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36" name="Text Box 7"/>
          <p:cNvSpPr txBox="1">
            <a:spLocks noChangeArrowheads="1"/>
          </p:cNvSpPr>
          <p:nvPr/>
        </p:nvSpPr>
        <p:spPr bwMode="auto">
          <a:xfrm>
            <a:off x="1836739" y="403860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7" name="Title 1"/>
          <p:cNvSpPr txBox="1">
            <a:spLocks/>
          </p:cNvSpPr>
          <p:nvPr/>
        </p:nvSpPr>
        <p:spPr bwMode="auto">
          <a:xfrm>
            <a:off x="776416" y="-78580"/>
            <a:ext cx="753586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 anchor="ctr"/>
          <a:lstStyle/>
          <a:p>
            <a:pPr defTabSz="914400"/>
            <a:r>
              <a:rPr lang="en-US" sz="1600" b="1" dirty="0" err="1" smtClean="0">
                <a:solidFill>
                  <a:srgbClr val="0070C0"/>
                </a:solidFill>
              </a:rPr>
              <a:t>Trình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độ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học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vấn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632841" name="Text Box 22"/>
          <p:cNvSpPr txBox="1">
            <a:spLocks noChangeArrowheads="1"/>
          </p:cNvSpPr>
          <p:nvPr/>
        </p:nvSpPr>
        <p:spPr bwMode="auto">
          <a:xfrm>
            <a:off x="2987298" y="5773792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2030 </a:t>
            </a:r>
            <a:endParaRPr lang="en-US" sz="1400" dirty="0"/>
          </a:p>
        </p:txBody>
      </p:sp>
      <p:sp>
        <p:nvSpPr>
          <p:cNvPr id="632842" name="Text Box 22"/>
          <p:cNvSpPr txBox="1">
            <a:spLocks noChangeArrowheads="1"/>
          </p:cNvSpPr>
          <p:nvPr/>
        </p:nvSpPr>
        <p:spPr bwMode="auto">
          <a:xfrm>
            <a:off x="5313283" y="5804817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1018</a:t>
            </a:r>
            <a:endParaRPr lang="en-US" sz="1400" dirty="0"/>
          </a:p>
        </p:txBody>
      </p:sp>
      <p:sp>
        <p:nvSpPr>
          <p:cNvPr id="632844" name="Text Box 22"/>
          <p:cNvSpPr txBox="1">
            <a:spLocks noChangeArrowheads="1"/>
          </p:cNvSpPr>
          <p:nvPr/>
        </p:nvSpPr>
        <p:spPr bwMode="auto">
          <a:xfrm>
            <a:off x="7696200" y="5804816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1011 </a:t>
            </a:r>
            <a:endParaRPr lang="en-US" sz="1400" dirty="0"/>
          </a:p>
        </p:txBody>
      </p:sp>
      <p:sp>
        <p:nvSpPr>
          <p:cNvPr id="632847" name="Text Box 5"/>
          <p:cNvSpPr txBox="1">
            <a:spLocks noChangeArrowheads="1"/>
          </p:cNvSpPr>
          <p:nvPr/>
        </p:nvSpPr>
        <p:spPr bwMode="auto">
          <a:xfrm>
            <a:off x="5097464" y="294005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48" name="Text Box 6"/>
          <p:cNvSpPr txBox="1">
            <a:spLocks noChangeArrowheads="1"/>
          </p:cNvSpPr>
          <p:nvPr/>
        </p:nvSpPr>
        <p:spPr bwMode="auto">
          <a:xfrm>
            <a:off x="5818189" y="3005139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49" name="Text Box 7"/>
          <p:cNvSpPr txBox="1">
            <a:spLocks noChangeArrowheads="1"/>
          </p:cNvSpPr>
          <p:nvPr/>
        </p:nvSpPr>
        <p:spPr bwMode="auto">
          <a:xfrm>
            <a:off x="5646739" y="40417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cxnSp>
        <p:nvCxnSpPr>
          <p:cNvPr id="632868" name="Straight Connector 19"/>
          <p:cNvCxnSpPr>
            <a:cxnSpLocks noChangeShapeType="1"/>
          </p:cNvCxnSpPr>
          <p:nvPr/>
        </p:nvCxnSpPr>
        <p:spPr bwMode="auto">
          <a:xfrm rot="5400000">
            <a:off x="2950369" y="3974854"/>
            <a:ext cx="3079750" cy="1111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632869" name="Straight Connector 19"/>
          <p:cNvCxnSpPr>
            <a:cxnSpLocks noChangeShapeType="1"/>
          </p:cNvCxnSpPr>
          <p:nvPr/>
        </p:nvCxnSpPr>
        <p:spPr bwMode="auto">
          <a:xfrm rot="5400000">
            <a:off x="5322888" y="3972473"/>
            <a:ext cx="3081338" cy="11113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84</a:t>
            </a:r>
            <a:endParaRPr lang="en-US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76416" y="640774"/>
            <a:ext cx="874858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smtClean="0"/>
              <a:t>44%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nghiệp</a:t>
            </a:r>
            <a:r>
              <a:rPr lang="en-US" sz="1300" dirty="0" smtClean="0"/>
              <a:t> TPHT </a:t>
            </a:r>
            <a:r>
              <a:rPr lang="en-US" sz="1300" dirty="0" err="1" smtClean="0"/>
              <a:t>sau</a:t>
            </a:r>
            <a:r>
              <a:rPr lang="en-US" sz="1300" dirty="0" smtClean="0"/>
              <a:t> </a:t>
            </a:r>
            <a:r>
              <a:rPr lang="en-US" sz="1300" dirty="0" err="1" smtClean="0"/>
              <a:t>đó</a:t>
            </a:r>
            <a:r>
              <a:rPr lang="en-US" sz="1300" dirty="0" smtClean="0"/>
              <a:t>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nghiệp</a:t>
            </a:r>
            <a:r>
              <a:rPr lang="en-US" sz="1300" dirty="0" smtClean="0"/>
              <a:t> </a:t>
            </a:r>
            <a:r>
              <a:rPr lang="en-US" sz="1300" dirty="0" err="1" smtClean="0"/>
              <a:t>cao</a:t>
            </a:r>
            <a:r>
              <a:rPr lang="en-US" sz="1300" dirty="0" smtClean="0"/>
              <a:t> </a:t>
            </a:r>
            <a:r>
              <a:rPr lang="en-US" sz="1300" dirty="0" err="1" smtClean="0"/>
              <a:t>đẳng</a:t>
            </a:r>
            <a:r>
              <a:rPr lang="en-US" sz="1300" dirty="0" smtClean="0"/>
              <a:t> </a:t>
            </a:r>
            <a:r>
              <a:rPr lang="en-US" sz="1300" dirty="0" err="1" smtClean="0"/>
              <a:t>đại</a:t>
            </a:r>
            <a:r>
              <a:rPr lang="en-US" sz="1300" dirty="0" smtClean="0"/>
              <a:t> </a:t>
            </a:r>
            <a:r>
              <a:rPr lang="en-US" sz="1300" dirty="0" err="1" smtClean="0"/>
              <a:t>học</a:t>
            </a:r>
            <a:r>
              <a:rPr lang="en-US" sz="1300" dirty="0"/>
              <a:t> </a:t>
            </a:r>
            <a:r>
              <a:rPr lang="en-US" sz="1300" dirty="0" smtClean="0"/>
              <a:t>(22%)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tiếp</a:t>
            </a:r>
            <a:r>
              <a:rPr lang="en-US" sz="1300" dirty="0" smtClean="0"/>
              <a:t>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nghiệp</a:t>
            </a:r>
            <a:r>
              <a:rPr lang="en-US" sz="1300" dirty="0" smtClean="0"/>
              <a:t> THCS (18%). 43%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nghiệp</a:t>
            </a:r>
            <a:r>
              <a:rPr lang="en-US" sz="1300" dirty="0" smtClean="0"/>
              <a:t> THCS </a:t>
            </a:r>
            <a:r>
              <a:rPr lang="en-US" sz="1300" dirty="0" err="1" smtClean="0"/>
              <a:t>và</a:t>
            </a:r>
            <a:r>
              <a:rPr lang="en-US" sz="1300" dirty="0" smtClean="0"/>
              <a:t> 45%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nghiệp</a:t>
            </a:r>
            <a:r>
              <a:rPr lang="en-US" sz="1300" dirty="0" smtClean="0"/>
              <a:t> THPT.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95876" y="174403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62800" y="1744029"/>
            <a:ext cx="1981490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881961" y="174403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2513806" y="6277884"/>
            <a:ext cx="7011194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000" i="1" dirty="0" smtClean="0"/>
              <a:t>Q74: </a:t>
            </a:r>
            <a:r>
              <a:rPr lang="vi-VN" sz="1200" i="1" dirty="0"/>
              <a:t>Xin cho biết, </a:t>
            </a:r>
            <a:r>
              <a:rPr lang="en-US" sz="1200" i="1" dirty="0" err="1"/>
              <a:t>Trình</a:t>
            </a:r>
            <a:r>
              <a:rPr lang="en-US" sz="1200" i="1" dirty="0"/>
              <a:t> </a:t>
            </a:r>
            <a:r>
              <a:rPr lang="en-US" sz="1200" i="1" dirty="0" err="1"/>
              <a:t>độ</a:t>
            </a:r>
            <a:r>
              <a:rPr lang="en-US" sz="1200" i="1" dirty="0"/>
              <a:t> </a:t>
            </a:r>
            <a:r>
              <a:rPr lang="en-US" sz="1200" i="1" dirty="0" err="1"/>
              <a:t>học</a:t>
            </a:r>
            <a:r>
              <a:rPr lang="en-US" sz="1200" i="1" dirty="0"/>
              <a:t> </a:t>
            </a:r>
            <a:r>
              <a:rPr lang="en-US" sz="1200" i="1" dirty="0" err="1"/>
              <a:t>vấn</a:t>
            </a:r>
            <a:r>
              <a:rPr lang="en-US" sz="1200" i="1" dirty="0"/>
              <a:t> </a:t>
            </a:r>
            <a:r>
              <a:rPr lang="en-US" sz="1200" i="1" dirty="0" err="1"/>
              <a:t>cao</a:t>
            </a:r>
            <a:r>
              <a:rPr lang="en-US" sz="1200" i="1" dirty="0"/>
              <a:t> </a:t>
            </a:r>
            <a:r>
              <a:rPr lang="en-US" sz="1200" i="1" dirty="0" err="1"/>
              <a:t>nhất</a:t>
            </a:r>
            <a:r>
              <a:rPr lang="en-US" sz="1200" i="1" dirty="0"/>
              <a:t> </a:t>
            </a:r>
            <a:r>
              <a:rPr lang="en-US" sz="1200" i="1" dirty="0" err="1"/>
              <a:t>của</a:t>
            </a:r>
            <a:r>
              <a:rPr lang="en-US" sz="1200" i="1" dirty="0"/>
              <a:t> </a:t>
            </a:r>
            <a:r>
              <a:rPr lang="en-US" sz="1200" i="1" dirty="0" err="1"/>
              <a:t>Anh</a:t>
            </a:r>
            <a:r>
              <a:rPr lang="en-US" sz="1200" i="1" dirty="0"/>
              <a:t>/</a:t>
            </a:r>
            <a:r>
              <a:rPr lang="en-US" sz="1200" i="1" dirty="0" err="1"/>
              <a:t>Chị</a:t>
            </a:r>
            <a:r>
              <a:rPr lang="en-US" sz="1200" i="1" dirty="0"/>
              <a:t>/</a:t>
            </a:r>
            <a:r>
              <a:rPr lang="en-US" sz="1200" i="1" dirty="0" err="1"/>
              <a:t>Em</a:t>
            </a:r>
            <a:r>
              <a:rPr lang="en-US" sz="12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30926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Text Box 5"/>
          <p:cNvSpPr txBox="1">
            <a:spLocks noChangeArrowheads="1"/>
          </p:cNvSpPr>
          <p:nvPr/>
        </p:nvSpPr>
        <p:spPr bwMode="auto">
          <a:xfrm>
            <a:off x="1287464" y="29368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5" name="Text Box 6"/>
          <p:cNvSpPr txBox="1">
            <a:spLocks noChangeArrowheads="1"/>
          </p:cNvSpPr>
          <p:nvPr/>
        </p:nvSpPr>
        <p:spPr bwMode="auto">
          <a:xfrm>
            <a:off x="2008189" y="3001964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36" name="Text Box 7"/>
          <p:cNvSpPr txBox="1">
            <a:spLocks noChangeArrowheads="1"/>
          </p:cNvSpPr>
          <p:nvPr/>
        </p:nvSpPr>
        <p:spPr bwMode="auto">
          <a:xfrm>
            <a:off x="1836739" y="403860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7" name="Title 1"/>
          <p:cNvSpPr txBox="1">
            <a:spLocks/>
          </p:cNvSpPr>
          <p:nvPr/>
        </p:nvSpPr>
        <p:spPr bwMode="auto">
          <a:xfrm>
            <a:off x="776416" y="-78580"/>
            <a:ext cx="753586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 anchor="ctr"/>
          <a:lstStyle/>
          <a:p>
            <a:pPr defTabSz="915001">
              <a:defRPr/>
            </a:pPr>
            <a:r>
              <a:rPr lang="en-US" sz="1600" b="1" dirty="0" err="1" smtClean="0">
                <a:solidFill>
                  <a:srgbClr val="0070C0"/>
                </a:solidFill>
              </a:rPr>
              <a:t>Tầng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lớp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kinh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tế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632841" name="Text Box 22"/>
          <p:cNvSpPr txBox="1">
            <a:spLocks noChangeArrowheads="1"/>
          </p:cNvSpPr>
          <p:nvPr/>
        </p:nvSpPr>
        <p:spPr bwMode="auto">
          <a:xfrm>
            <a:off x="3048000" y="5867401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2030  </a:t>
            </a:r>
            <a:endParaRPr lang="en-US" sz="1400" dirty="0"/>
          </a:p>
        </p:txBody>
      </p:sp>
      <p:sp>
        <p:nvSpPr>
          <p:cNvPr id="632842" name="Text Box 22"/>
          <p:cNvSpPr txBox="1">
            <a:spLocks noChangeArrowheads="1"/>
          </p:cNvSpPr>
          <p:nvPr/>
        </p:nvSpPr>
        <p:spPr bwMode="auto">
          <a:xfrm>
            <a:off x="5410200" y="5867401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1019 </a:t>
            </a:r>
            <a:endParaRPr lang="en-US" sz="1400" dirty="0"/>
          </a:p>
        </p:txBody>
      </p:sp>
      <p:sp>
        <p:nvSpPr>
          <p:cNvPr id="632844" name="Text Box 22"/>
          <p:cNvSpPr txBox="1">
            <a:spLocks noChangeArrowheads="1"/>
          </p:cNvSpPr>
          <p:nvPr/>
        </p:nvSpPr>
        <p:spPr bwMode="auto">
          <a:xfrm>
            <a:off x="7772400" y="5867401"/>
            <a:ext cx="1030288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defTabSz="914400"/>
            <a:r>
              <a:rPr lang="en-US" sz="1400" dirty="0"/>
              <a:t>N= </a:t>
            </a:r>
            <a:r>
              <a:rPr lang="en-US" sz="1400" dirty="0" smtClean="0"/>
              <a:t>1011 </a:t>
            </a:r>
            <a:endParaRPr lang="en-US" sz="1400" dirty="0"/>
          </a:p>
        </p:txBody>
      </p:sp>
      <p:sp>
        <p:nvSpPr>
          <p:cNvPr id="632847" name="Text Box 5"/>
          <p:cNvSpPr txBox="1">
            <a:spLocks noChangeArrowheads="1"/>
          </p:cNvSpPr>
          <p:nvPr/>
        </p:nvSpPr>
        <p:spPr bwMode="auto">
          <a:xfrm>
            <a:off x="5097464" y="294005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48" name="Text Box 6"/>
          <p:cNvSpPr txBox="1">
            <a:spLocks noChangeArrowheads="1"/>
          </p:cNvSpPr>
          <p:nvPr/>
        </p:nvSpPr>
        <p:spPr bwMode="auto">
          <a:xfrm>
            <a:off x="5818189" y="3005139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49" name="Text Box 7"/>
          <p:cNvSpPr txBox="1">
            <a:spLocks noChangeArrowheads="1"/>
          </p:cNvSpPr>
          <p:nvPr/>
        </p:nvSpPr>
        <p:spPr bwMode="auto">
          <a:xfrm>
            <a:off x="5646739" y="40417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cxnSp>
        <p:nvCxnSpPr>
          <p:cNvPr id="632868" name="Straight Connector 19"/>
          <p:cNvCxnSpPr>
            <a:cxnSpLocks noChangeShapeType="1"/>
          </p:cNvCxnSpPr>
          <p:nvPr/>
        </p:nvCxnSpPr>
        <p:spPr bwMode="auto">
          <a:xfrm rot="5400000">
            <a:off x="2950369" y="4204494"/>
            <a:ext cx="3079750" cy="1111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632869" name="Straight Connector 19"/>
          <p:cNvCxnSpPr>
            <a:cxnSpLocks noChangeShapeType="1"/>
          </p:cNvCxnSpPr>
          <p:nvPr/>
        </p:nvCxnSpPr>
        <p:spPr bwMode="auto">
          <a:xfrm rot="5400000">
            <a:off x="5322888" y="4202113"/>
            <a:ext cx="3081338" cy="11113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86</a:t>
            </a:r>
            <a:endParaRPr lang="en-US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6379" y="690495"/>
            <a:ext cx="84338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smtClean="0"/>
              <a:t>45% </a:t>
            </a:r>
            <a:r>
              <a:rPr lang="en-US" sz="1300" dirty="0" err="1" smtClean="0"/>
              <a:t>dân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ở </a:t>
            </a:r>
            <a:r>
              <a:rPr lang="en-US" sz="1300" dirty="0" err="1" smtClean="0"/>
              <a:t>tầng</a:t>
            </a:r>
            <a:r>
              <a:rPr lang="en-US" sz="1300" dirty="0" smtClean="0"/>
              <a:t> </a:t>
            </a:r>
            <a:r>
              <a:rPr lang="en-US" sz="1300" dirty="0" err="1" smtClean="0"/>
              <a:t>lớp</a:t>
            </a:r>
            <a:r>
              <a:rPr lang="en-US" sz="1300" dirty="0" smtClean="0"/>
              <a:t> B </a:t>
            </a:r>
            <a:r>
              <a:rPr lang="en-US" sz="1300" dirty="0" err="1" smtClean="0"/>
              <a:t>sau</a:t>
            </a:r>
            <a:r>
              <a:rPr lang="en-US" sz="1300" dirty="0" smtClean="0"/>
              <a:t> </a:t>
            </a:r>
            <a:r>
              <a:rPr lang="en-US" sz="1300" dirty="0" err="1" smtClean="0"/>
              <a:t>đó</a:t>
            </a:r>
            <a:r>
              <a:rPr lang="en-US" sz="1300" dirty="0" smtClean="0"/>
              <a:t>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</a:t>
            </a:r>
            <a:r>
              <a:rPr lang="en-US" sz="1300" dirty="0" err="1" smtClean="0"/>
              <a:t>nhóm</a:t>
            </a:r>
            <a:r>
              <a:rPr lang="en-US" sz="1300" dirty="0" smtClean="0"/>
              <a:t> </a:t>
            </a:r>
            <a:r>
              <a:rPr lang="en-US" sz="1300" dirty="0" err="1" smtClean="0"/>
              <a:t>tầng</a:t>
            </a:r>
            <a:r>
              <a:rPr lang="en-US" sz="1300" dirty="0" smtClean="0"/>
              <a:t> </a:t>
            </a:r>
            <a:r>
              <a:rPr lang="en-US" sz="1300" dirty="0" err="1" smtClean="0"/>
              <a:t>lớp</a:t>
            </a:r>
            <a:r>
              <a:rPr lang="en-US" sz="1300" dirty="0" smtClean="0"/>
              <a:t> C (32%), </a:t>
            </a:r>
            <a:r>
              <a:rPr lang="en-US" sz="1300" dirty="0" err="1" smtClean="0"/>
              <a:t>tầng</a:t>
            </a:r>
            <a:r>
              <a:rPr lang="en-US" sz="1300" dirty="0" smtClean="0"/>
              <a:t> </a:t>
            </a:r>
            <a:r>
              <a:rPr lang="en-US" sz="1300" dirty="0" err="1" smtClean="0"/>
              <a:t>lớp</a:t>
            </a:r>
            <a:r>
              <a:rPr lang="en-US" sz="1300" dirty="0" smtClean="0"/>
              <a:t> A (13%)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tầng</a:t>
            </a:r>
            <a:r>
              <a:rPr lang="en-US" sz="1300" dirty="0" smtClean="0"/>
              <a:t> </a:t>
            </a:r>
            <a:r>
              <a:rPr lang="en-US" sz="1300" dirty="0" err="1" smtClean="0"/>
              <a:t>lớp</a:t>
            </a:r>
            <a:r>
              <a:rPr lang="en-US" sz="1300" dirty="0" smtClean="0"/>
              <a:t> D (10%).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095876" y="174403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62800" y="1744029"/>
            <a:ext cx="1981490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2881961" y="174403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757866"/>
              </p:ext>
            </p:extLst>
          </p:nvPr>
        </p:nvGraphicFramePr>
        <p:xfrm>
          <a:off x="609600" y="1781205"/>
          <a:ext cx="8821738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296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Text Box 5"/>
          <p:cNvSpPr txBox="1">
            <a:spLocks noChangeArrowheads="1"/>
          </p:cNvSpPr>
          <p:nvPr/>
        </p:nvSpPr>
        <p:spPr bwMode="auto">
          <a:xfrm>
            <a:off x="1287464" y="29368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5" name="Text Box 6"/>
          <p:cNvSpPr txBox="1">
            <a:spLocks noChangeArrowheads="1"/>
          </p:cNvSpPr>
          <p:nvPr/>
        </p:nvSpPr>
        <p:spPr bwMode="auto">
          <a:xfrm>
            <a:off x="2008189" y="3001964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36" name="Text Box 7"/>
          <p:cNvSpPr txBox="1">
            <a:spLocks noChangeArrowheads="1"/>
          </p:cNvSpPr>
          <p:nvPr/>
        </p:nvSpPr>
        <p:spPr bwMode="auto">
          <a:xfrm>
            <a:off x="1836739" y="403860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37" name="Title 1"/>
          <p:cNvSpPr txBox="1">
            <a:spLocks/>
          </p:cNvSpPr>
          <p:nvPr/>
        </p:nvSpPr>
        <p:spPr bwMode="auto">
          <a:xfrm>
            <a:off x="776416" y="-78580"/>
            <a:ext cx="753586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 anchor="ctr"/>
          <a:lstStyle/>
          <a:p>
            <a:pPr defTabSz="1363605">
              <a:defRPr/>
            </a:pPr>
            <a:r>
              <a:rPr lang="vi-VN" sz="1600" b="1" dirty="0">
                <a:solidFill>
                  <a:srgbClr val="00279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hôn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53"/>
          <p:cNvGrpSpPr/>
          <p:nvPr/>
        </p:nvGrpSpPr>
        <p:grpSpPr>
          <a:xfrm>
            <a:off x="2928228" y="5660666"/>
            <a:ext cx="5754688" cy="307773"/>
            <a:chOff x="2667000" y="5940425"/>
            <a:chExt cx="5754688" cy="307773"/>
          </a:xfrm>
        </p:grpSpPr>
        <p:sp>
          <p:nvSpPr>
            <p:cNvPr id="632841" name="Text Box 22"/>
            <p:cNvSpPr txBox="1">
              <a:spLocks noChangeArrowheads="1"/>
            </p:cNvSpPr>
            <p:nvPr/>
          </p:nvSpPr>
          <p:spPr bwMode="auto">
            <a:xfrm>
              <a:off x="26670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2030  </a:t>
              </a:r>
              <a:endParaRPr lang="en-US" sz="1400" dirty="0"/>
            </a:p>
          </p:txBody>
        </p:sp>
        <p:sp>
          <p:nvSpPr>
            <p:cNvPr id="632842" name="Text Box 22"/>
            <p:cNvSpPr txBox="1">
              <a:spLocks noChangeArrowheads="1"/>
            </p:cNvSpPr>
            <p:nvPr/>
          </p:nvSpPr>
          <p:spPr bwMode="auto">
            <a:xfrm>
              <a:off x="51054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1019 </a:t>
              </a:r>
              <a:endParaRPr lang="en-US" sz="1400" dirty="0"/>
            </a:p>
          </p:txBody>
        </p:sp>
        <p:sp>
          <p:nvSpPr>
            <p:cNvPr id="632844" name="Text Box 22"/>
            <p:cNvSpPr txBox="1">
              <a:spLocks noChangeArrowheads="1"/>
            </p:cNvSpPr>
            <p:nvPr/>
          </p:nvSpPr>
          <p:spPr bwMode="auto">
            <a:xfrm>
              <a:off x="73914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1011 </a:t>
              </a:r>
              <a:endParaRPr lang="en-US" sz="1400" dirty="0"/>
            </a:p>
          </p:txBody>
        </p:sp>
      </p:grpSp>
      <p:sp>
        <p:nvSpPr>
          <p:cNvPr id="632847" name="Text Box 5"/>
          <p:cNvSpPr txBox="1">
            <a:spLocks noChangeArrowheads="1"/>
          </p:cNvSpPr>
          <p:nvPr/>
        </p:nvSpPr>
        <p:spPr bwMode="auto">
          <a:xfrm>
            <a:off x="5097464" y="294005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32848" name="Text Box 6"/>
          <p:cNvSpPr txBox="1">
            <a:spLocks noChangeArrowheads="1"/>
          </p:cNvSpPr>
          <p:nvPr/>
        </p:nvSpPr>
        <p:spPr bwMode="auto">
          <a:xfrm>
            <a:off x="5818189" y="3005139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32849" name="Text Box 7"/>
          <p:cNvSpPr txBox="1">
            <a:spLocks noChangeArrowheads="1"/>
          </p:cNvSpPr>
          <p:nvPr/>
        </p:nvSpPr>
        <p:spPr bwMode="auto">
          <a:xfrm>
            <a:off x="5646739" y="40417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cxnSp>
        <p:nvCxnSpPr>
          <p:cNvPr id="632868" name="Straight Connector 19"/>
          <p:cNvCxnSpPr>
            <a:cxnSpLocks noChangeShapeType="1"/>
          </p:cNvCxnSpPr>
          <p:nvPr/>
        </p:nvCxnSpPr>
        <p:spPr bwMode="auto">
          <a:xfrm rot="5400000">
            <a:off x="2950369" y="4204494"/>
            <a:ext cx="3079750" cy="1111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632869" name="Straight Connector 19"/>
          <p:cNvCxnSpPr>
            <a:cxnSpLocks noChangeShapeType="1"/>
          </p:cNvCxnSpPr>
          <p:nvPr/>
        </p:nvCxnSpPr>
        <p:spPr bwMode="auto">
          <a:xfrm rot="5400000">
            <a:off x="5322888" y="4202113"/>
            <a:ext cx="3081338" cy="11113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87</a:t>
            </a:r>
            <a:endParaRPr lang="en-US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38200" y="708055"/>
            <a:ext cx="89555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/>
              <a:t>70% </a:t>
            </a:r>
            <a:r>
              <a:rPr lang="en-US" sz="1200" dirty="0" err="1" smtClean="0"/>
              <a:t>số</a:t>
            </a:r>
            <a:r>
              <a:rPr lang="en-US" sz="1200" dirty="0" smtClean="0"/>
              <a:t> </a:t>
            </a:r>
            <a:r>
              <a:rPr lang="en-US" sz="1200" dirty="0" err="1" smtClean="0"/>
              <a:t>đáp</a:t>
            </a:r>
            <a:r>
              <a:rPr lang="en-US" sz="1200" dirty="0" smtClean="0"/>
              <a:t> </a:t>
            </a:r>
            <a:r>
              <a:rPr lang="en-US" sz="1200" dirty="0" err="1" smtClean="0"/>
              <a:t>viên</a:t>
            </a:r>
            <a:r>
              <a:rPr lang="en-US" sz="1200" dirty="0" smtClean="0"/>
              <a:t> </a:t>
            </a:r>
            <a:r>
              <a:rPr lang="en-US" sz="1200" dirty="0" err="1" smtClean="0"/>
              <a:t>trong</a:t>
            </a:r>
            <a:r>
              <a:rPr lang="en-US" sz="1200" dirty="0" smtClean="0"/>
              <a:t> </a:t>
            </a:r>
            <a:r>
              <a:rPr lang="en-US" sz="1200" dirty="0" err="1" smtClean="0"/>
              <a:t>năm</a:t>
            </a:r>
            <a:r>
              <a:rPr lang="en-US" sz="1200" dirty="0" smtClean="0"/>
              <a:t> 2016 </a:t>
            </a:r>
            <a:r>
              <a:rPr lang="en-US" sz="1200" dirty="0" err="1" smtClean="0"/>
              <a:t>đã</a:t>
            </a:r>
            <a:r>
              <a:rPr lang="en-US" sz="1200" dirty="0" smtClean="0"/>
              <a:t> </a:t>
            </a:r>
            <a:r>
              <a:rPr lang="en-US" sz="1200" dirty="0" err="1" smtClean="0"/>
              <a:t>lập</a:t>
            </a:r>
            <a:r>
              <a:rPr lang="en-US" sz="1200" dirty="0" smtClean="0"/>
              <a:t> </a:t>
            </a:r>
            <a:r>
              <a:rPr lang="en-US" sz="1200" dirty="0" err="1" smtClean="0"/>
              <a:t>gia</a:t>
            </a:r>
            <a:r>
              <a:rPr lang="en-US" sz="1200" dirty="0" smtClean="0"/>
              <a:t> </a:t>
            </a:r>
            <a:r>
              <a:rPr lang="en-US" sz="1200" dirty="0" err="1" smtClean="0"/>
              <a:t>đình</a:t>
            </a:r>
            <a:r>
              <a:rPr lang="en-US" sz="1200" dirty="0" smtClean="0"/>
              <a:t> </a:t>
            </a:r>
            <a:r>
              <a:rPr lang="en-US" sz="1200" dirty="0" err="1" smtClean="0"/>
              <a:t>và</a:t>
            </a:r>
            <a:r>
              <a:rPr lang="en-US" sz="1200" dirty="0" smtClean="0"/>
              <a:t> 27% </a:t>
            </a:r>
            <a:r>
              <a:rPr lang="en-US" sz="1200" dirty="0" err="1" smtClean="0"/>
              <a:t>chưa</a:t>
            </a:r>
            <a:r>
              <a:rPr lang="en-US" sz="1200" dirty="0" smtClean="0"/>
              <a:t> </a:t>
            </a:r>
            <a:r>
              <a:rPr lang="en-US" sz="1200" dirty="0" err="1" smtClean="0"/>
              <a:t>lập</a:t>
            </a:r>
            <a:r>
              <a:rPr lang="en-US" sz="1200" dirty="0" smtClean="0"/>
              <a:t> </a:t>
            </a:r>
            <a:r>
              <a:rPr lang="en-US" sz="1200" dirty="0" err="1" smtClean="0"/>
              <a:t>gia</a:t>
            </a:r>
            <a:r>
              <a:rPr lang="en-US" sz="1200" dirty="0" smtClean="0"/>
              <a:t> </a:t>
            </a:r>
            <a:r>
              <a:rPr lang="en-US" sz="1200" dirty="0" err="1" smtClean="0"/>
              <a:t>đình</a:t>
            </a:r>
            <a:r>
              <a:rPr lang="en-US" sz="1200" dirty="0" smtClean="0"/>
              <a:t>.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095876" y="174403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62800" y="1744029"/>
            <a:ext cx="1981490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2881961" y="174403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204246"/>
              </p:ext>
            </p:extLst>
          </p:nvPr>
        </p:nvGraphicFramePr>
        <p:xfrm>
          <a:off x="190305" y="2071514"/>
          <a:ext cx="8821738" cy="380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2846817" y="6156320"/>
            <a:ext cx="5469336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000" i="1" dirty="0" smtClean="0"/>
              <a:t>Q72: </a:t>
            </a:r>
            <a:r>
              <a:rPr lang="vi-VN" sz="1200" i="1" dirty="0"/>
              <a:t>Xin cho biết, t</a:t>
            </a:r>
            <a:r>
              <a:rPr lang="en-US" sz="1200" i="1" dirty="0" err="1"/>
              <a:t>ình</a:t>
            </a:r>
            <a:r>
              <a:rPr lang="en-US" sz="1200" i="1" dirty="0"/>
              <a:t> </a:t>
            </a:r>
            <a:r>
              <a:rPr lang="en-US" sz="1200" i="1" dirty="0" err="1"/>
              <a:t>trạng</a:t>
            </a:r>
            <a:r>
              <a:rPr lang="en-US" sz="1200" i="1" dirty="0"/>
              <a:t> </a:t>
            </a:r>
            <a:r>
              <a:rPr lang="en-US" sz="1200" i="1" dirty="0" err="1"/>
              <a:t>hôn</a:t>
            </a:r>
            <a:r>
              <a:rPr lang="en-US" sz="1200" i="1" dirty="0"/>
              <a:t> </a:t>
            </a:r>
            <a:r>
              <a:rPr lang="en-US" sz="1200" i="1" dirty="0" err="1"/>
              <a:t>nhân</a:t>
            </a:r>
            <a:r>
              <a:rPr lang="en-US" sz="1200" i="1" dirty="0"/>
              <a:t> </a:t>
            </a:r>
            <a:r>
              <a:rPr lang="en-US" sz="1200" i="1" dirty="0" err="1"/>
              <a:t>của</a:t>
            </a:r>
            <a:r>
              <a:rPr lang="en-US" sz="1200" i="1" dirty="0"/>
              <a:t> </a:t>
            </a:r>
            <a:r>
              <a:rPr lang="en-US" sz="1200" i="1" dirty="0" err="1"/>
              <a:t>Anh</a:t>
            </a:r>
            <a:r>
              <a:rPr lang="en-US" sz="1200" i="1" dirty="0"/>
              <a:t>/</a:t>
            </a:r>
            <a:r>
              <a:rPr lang="en-US" sz="1200" i="1" dirty="0" err="1"/>
              <a:t>Chị</a:t>
            </a:r>
            <a:r>
              <a:rPr lang="en-US" sz="1200" i="1" dirty="0"/>
              <a:t>/</a:t>
            </a:r>
            <a:r>
              <a:rPr lang="en-US" sz="1200" i="1" dirty="0" err="1"/>
              <a:t>Em</a:t>
            </a:r>
            <a:r>
              <a:rPr lang="en-US" sz="1200" i="1" dirty="0"/>
              <a:t> </a:t>
            </a:r>
            <a:r>
              <a:rPr lang="en-US" sz="1200" i="1" dirty="0" err="1"/>
              <a:t>hiện</a:t>
            </a:r>
            <a:r>
              <a:rPr lang="en-US" sz="1200" i="1" dirty="0"/>
              <a:t> nay</a:t>
            </a:r>
            <a:r>
              <a:rPr lang="vi-VN" sz="1200" i="1" dirty="0"/>
              <a:t> như thế nào</a:t>
            </a:r>
            <a:r>
              <a:rPr lang="en-US" sz="12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7678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262193"/>
              </p:ext>
            </p:extLst>
          </p:nvPr>
        </p:nvGraphicFramePr>
        <p:xfrm>
          <a:off x="623869" y="2455864"/>
          <a:ext cx="9163050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1026" name="Text Box 2"/>
          <p:cNvSpPr txBox="1">
            <a:spLocks noChangeArrowheads="1"/>
          </p:cNvSpPr>
          <p:nvPr/>
        </p:nvSpPr>
        <p:spPr bwMode="auto">
          <a:xfrm>
            <a:off x="9297988" y="107950"/>
            <a:ext cx="18415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defTabSz="912813"/>
            <a:endParaRPr lang="en-US" sz="1600" u="sng" dirty="0">
              <a:solidFill>
                <a:srgbClr val="EE1035"/>
              </a:solidFill>
              <a:latin typeface="VNI-Ariston" pitchFamily="2" charset="0"/>
            </a:endParaRPr>
          </a:p>
        </p:txBody>
      </p:sp>
      <p:cxnSp>
        <p:nvCxnSpPr>
          <p:cNvPr id="641042" name="Straight Connector 19"/>
          <p:cNvCxnSpPr>
            <a:cxnSpLocks noChangeShapeType="1"/>
          </p:cNvCxnSpPr>
          <p:nvPr/>
        </p:nvCxnSpPr>
        <p:spPr bwMode="auto">
          <a:xfrm rot="5400000">
            <a:off x="2356625" y="3640932"/>
            <a:ext cx="3792538" cy="1588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676275" y="-47539"/>
            <a:ext cx="9144000" cy="48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defTabSz="1363605">
              <a:defRPr/>
            </a:pPr>
            <a:r>
              <a:rPr lang="vi-V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viên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2690794" y="5643787"/>
            <a:ext cx="5754688" cy="307773"/>
            <a:chOff x="3124200" y="5940425"/>
            <a:chExt cx="5754688" cy="307773"/>
          </a:xfrm>
        </p:grpSpPr>
        <p:sp>
          <p:nvSpPr>
            <p:cNvPr id="55" name="Text Box 22"/>
            <p:cNvSpPr txBox="1">
              <a:spLocks noChangeArrowheads="1"/>
            </p:cNvSpPr>
            <p:nvPr/>
          </p:nvSpPr>
          <p:spPr bwMode="auto">
            <a:xfrm>
              <a:off x="31242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2030  </a:t>
              </a:r>
              <a:endParaRPr lang="en-US" sz="1400" dirty="0"/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54864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1019 </a:t>
              </a:r>
              <a:endParaRPr lang="en-US" sz="1400" dirty="0"/>
            </a:p>
          </p:txBody>
        </p:sp>
        <p:sp>
          <p:nvSpPr>
            <p:cNvPr id="59" name="Text Box 22"/>
            <p:cNvSpPr txBox="1">
              <a:spLocks noChangeArrowheads="1"/>
            </p:cNvSpPr>
            <p:nvPr/>
          </p:nvSpPr>
          <p:spPr bwMode="auto">
            <a:xfrm>
              <a:off x="78486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1011</a:t>
              </a:r>
              <a:endParaRPr lang="en-US" sz="1400" dirty="0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99999" y="675554"/>
            <a:ext cx="895554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smtClean="0"/>
              <a:t>51%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con </a:t>
            </a:r>
            <a:r>
              <a:rPr lang="en-US" sz="1300" dirty="0" err="1" smtClean="0"/>
              <a:t>dưới</a:t>
            </a:r>
            <a:r>
              <a:rPr lang="en-US" sz="1300" dirty="0" smtClean="0"/>
              <a:t> 15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</a:t>
            </a:r>
            <a:r>
              <a:rPr lang="en-US" sz="1300" dirty="0" err="1" smtClean="0"/>
              <a:t>sống</a:t>
            </a:r>
            <a:r>
              <a:rPr lang="en-US" sz="1300" dirty="0" smtClean="0"/>
              <a:t> </a:t>
            </a:r>
            <a:r>
              <a:rPr lang="en-US" sz="1300" dirty="0" err="1" smtClean="0"/>
              <a:t>chung</a:t>
            </a:r>
            <a:r>
              <a:rPr lang="en-US" sz="1300" dirty="0" smtClean="0"/>
              <a:t>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en-US" sz="1300" dirty="0" err="1" smtClean="0"/>
              <a:t>họ</a:t>
            </a:r>
            <a:r>
              <a:rPr lang="en-US" sz="1300" dirty="0" smtClean="0"/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0786" y="174403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81510" y="1744029"/>
            <a:ext cx="1981490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2576871" y="174403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07348" y="6229265"/>
            <a:ext cx="62647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000" i="1" dirty="0"/>
              <a:t>Q02B: Xin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, </a:t>
            </a:r>
            <a:r>
              <a:rPr lang="en-US" sz="1000" i="1" dirty="0" err="1"/>
              <a:t>hiện</a:t>
            </a:r>
            <a:r>
              <a:rPr lang="en-US" sz="1000" i="1" dirty="0"/>
              <a:t> nay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sống</a:t>
            </a:r>
            <a:r>
              <a:rPr lang="en-US" sz="1000" i="1" dirty="0"/>
              <a:t> </a:t>
            </a:r>
            <a:r>
              <a:rPr lang="en-US" sz="1000" i="1" dirty="0" err="1"/>
              <a:t>cùng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bất</a:t>
            </a:r>
            <a:r>
              <a:rPr lang="en-US" sz="1000" i="1" dirty="0"/>
              <a:t> </a:t>
            </a:r>
            <a:r>
              <a:rPr lang="en-US" sz="1000" i="1" dirty="0" err="1"/>
              <a:t>kì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con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dưới</a:t>
            </a:r>
            <a:r>
              <a:rPr lang="en-US" sz="1000" i="1" dirty="0"/>
              <a:t> 15 </a:t>
            </a:r>
            <a:r>
              <a:rPr lang="en-US" sz="1000" i="1" dirty="0" err="1"/>
              <a:t>tuổi</a:t>
            </a:r>
            <a:r>
              <a:rPr lang="en-US" sz="1000" i="1" dirty="0"/>
              <a:t> hay </a:t>
            </a:r>
            <a:r>
              <a:rPr lang="en-US" sz="1000" i="1" dirty="0" err="1"/>
              <a:t>không</a:t>
            </a:r>
            <a:r>
              <a:rPr lang="en-US" sz="1000" i="1" dirty="0"/>
              <a:t>? </a:t>
            </a:r>
            <a:endParaRPr lang="en-US" sz="1000" i="1" u="sng" dirty="0">
              <a:solidFill>
                <a:srgbClr val="356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76869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 Placeholder 2"/>
          <p:cNvSpPr txBox="1">
            <a:spLocks noGrp="1"/>
          </p:cNvSpPr>
          <p:nvPr/>
        </p:nvSpPr>
        <p:spPr bwMode="auto">
          <a:xfrm>
            <a:off x="76200" y="6544470"/>
            <a:ext cx="28146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fld id="{478C4798-166C-46AA-ABFB-F2EF0AC6C597}" type="slidenum">
              <a:rPr lang="en-US" sz="1100">
                <a:solidFill>
                  <a:srgbClr val="A9A075"/>
                </a:solidFill>
                <a:latin typeface="Times New Roman" pitchFamily="18" charset="0"/>
              </a:rPr>
              <a:pPr/>
              <a:t>25</a:t>
            </a:fld>
            <a:endParaRPr lang="en-US" sz="1100">
              <a:solidFill>
                <a:srgbClr val="A9A075"/>
              </a:solidFill>
              <a:latin typeface="Times New Roman" pitchFamily="18" charset="0"/>
            </a:endParaRPr>
          </a:p>
        </p:txBody>
      </p:sp>
      <p:graphicFrame>
        <p:nvGraphicFramePr>
          <p:cNvPr id="29" name="Chart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114051"/>
              </p:ext>
            </p:extLst>
          </p:nvPr>
        </p:nvGraphicFramePr>
        <p:xfrm>
          <a:off x="623869" y="2455864"/>
          <a:ext cx="9163050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1026" name="Text Box 2"/>
          <p:cNvSpPr txBox="1">
            <a:spLocks noChangeArrowheads="1"/>
          </p:cNvSpPr>
          <p:nvPr/>
        </p:nvSpPr>
        <p:spPr bwMode="auto">
          <a:xfrm>
            <a:off x="9297988" y="107950"/>
            <a:ext cx="18415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defTabSz="912813"/>
            <a:endParaRPr lang="en-US" sz="1600" u="sng">
              <a:solidFill>
                <a:srgbClr val="EE1035"/>
              </a:solidFill>
              <a:latin typeface="VNI-Ariston" pitchFamily="2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407348" y="6229265"/>
            <a:ext cx="62647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000" i="1" dirty="0"/>
              <a:t>Q02B: Xin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, </a:t>
            </a:r>
            <a:r>
              <a:rPr lang="en-US" sz="1000" i="1" dirty="0" err="1"/>
              <a:t>hiện</a:t>
            </a:r>
            <a:r>
              <a:rPr lang="en-US" sz="1000" i="1" dirty="0"/>
              <a:t> nay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sống</a:t>
            </a:r>
            <a:r>
              <a:rPr lang="en-US" sz="1000" i="1" dirty="0"/>
              <a:t> </a:t>
            </a:r>
            <a:r>
              <a:rPr lang="en-US" sz="1000" i="1" dirty="0" err="1"/>
              <a:t>cùng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bất</a:t>
            </a:r>
            <a:r>
              <a:rPr lang="en-US" sz="1000" i="1" dirty="0"/>
              <a:t> </a:t>
            </a:r>
            <a:r>
              <a:rPr lang="en-US" sz="1000" i="1" dirty="0" err="1"/>
              <a:t>kì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con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dưới</a:t>
            </a:r>
            <a:r>
              <a:rPr lang="en-US" sz="1000" i="1" dirty="0"/>
              <a:t> 15 </a:t>
            </a:r>
            <a:r>
              <a:rPr lang="en-US" sz="1000" i="1" dirty="0" err="1"/>
              <a:t>tuổi</a:t>
            </a:r>
            <a:r>
              <a:rPr lang="en-US" sz="1000" i="1" dirty="0"/>
              <a:t> hay </a:t>
            </a:r>
            <a:r>
              <a:rPr lang="en-US" sz="1000" i="1" dirty="0" err="1"/>
              <a:t>không</a:t>
            </a:r>
            <a:r>
              <a:rPr lang="en-US" sz="1000" i="1" dirty="0"/>
              <a:t>? </a:t>
            </a:r>
            <a:endParaRPr lang="en-US" sz="1000" i="1" u="sng" dirty="0">
              <a:solidFill>
                <a:srgbClr val="3569CC"/>
              </a:solidFill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2690794" y="5643787"/>
            <a:ext cx="5754688" cy="307773"/>
            <a:chOff x="3124200" y="5940425"/>
            <a:chExt cx="5754688" cy="307773"/>
          </a:xfrm>
        </p:grpSpPr>
        <p:sp>
          <p:nvSpPr>
            <p:cNvPr id="55" name="Text Box 22"/>
            <p:cNvSpPr txBox="1">
              <a:spLocks noChangeArrowheads="1"/>
            </p:cNvSpPr>
            <p:nvPr/>
          </p:nvSpPr>
          <p:spPr bwMode="auto">
            <a:xfrm>
              <a:off x="31242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543  </a:t>
              </a:r>
              <a:endParaRPr lang="en-US" sz="1400" dirty="0"/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54864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634 </a:t>
              </a:r>
              <a:endParaRPr lang="en-US" sz="1400" dirty="0"/>
            </a:p>
          </p:txBody>
        </p:sp>
        <p:sp>
          <p:nvSpPr>
            <p:cNvPr id="59" name="Text Box 22"/>
            <p:cNvSpPr txBox="1">
              <a:spLocks noChangeArrowheads="1"/>
            </p:cNvSpPr>
            <p:nvPr/>
          </p:nvSpPr>
          <p:spPr bwMode="auto">
            <a:xfrm>
              <a:off x="7848600" y="5940425"/>
              <a:ext cx="1030288" cy="307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6" tIns="45718" rIns="91436" bIns="45718">
              <a:spAutoFit/>
            </a:bodyPr>
            <a:lstStyle/>
            <a:p>
              <a:pPr defTabSz="914400"/>
              <a:r>
                <a:rPr lang="en-US" sz="1400" dirty="0"/>
                <a:t>N= </a:t>
              </a:r>
              <a:r>
                <a:rPr lang="en-US" sz="1400" dirty="0" smtClean="0"/>
                <a:t>853</a:t>
              </a:r>
              <a:endParaRPr lang="en-US" sz="1400" dirty="0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3339" y="675554"/>
            <a:ext cx="895554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tất</a:t>
            </a:r>
            <a:r>
              <a:rPr lang="en-US" sz="1300" dirty="0" smtClean="0"/>
              <a:t> </a:t>
            </a:r>
            <a:r>
              <a:rPr lang="en-US" sz="1300" dirty="0" err="1" smtClean="0"/>
              <a:t>cả</a:t>
            </a:r>
            <a:r>
              <a:rPr lang="en-US" sz="1300" dirty="0" smtClean="0"/>
              <a:t>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,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/Cha </a:t>
            </a:r>
            <a:r>
              <a:rPr lang="en-US" sz="1300" dirty="0" err="1" smtClean="0"/>
              <a:t>mẹ</a:t>
            </a:r>
            <a:r>
              <a:rPr lang="en-US" sz="1300" dirty="0" smtClean="0"/>
              <a:t>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</a:t>
            </a:r>
            <a:r>
              <a:rPr lang="en-US" sz="1300" dirty="0" err="1" smtClean="0"/>
              <a:t>từ</a:t>
            </a:r>
            <a:r>
              <a:rPr lang="en-US" sz="1300" dirty="0" smtClean="0"/>
              <a:t> 30 – 39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khả</a:t>
            </a:r>
            <a:r>
              <a:rPr lang="en-US" sz="1300" dirty="0" smtClean="0"/>
              <a:t> </a:t>
            </a:r>
            <a:r>
              <a:rPr lang="en-US" sz="1300" dirty="0" err="1" smtClean="0"/>
              <a:t>năng</a:t>
            </a:r>
            <a:r>
              <a:rPr lang="en-US" sz="1300" dirty="0" smtClean="0"/>
              <a:t> </a:t>
            </a:r>
            <a:r>
              <a:rPr lang="en-US" sz="1300" dirty="0" err="1" smtClean="0"/>
              <a:t>cao</a:t>
            </a:r>
            <a:r>
              <a:rPr lang="en-US" sz="1300" dirty="0" smtClean="0"/>
              <a:t> </a:t>
            </a:r>
            <a:r>
              <a:rPr lang="en-US" sz="1300" dirty="0" err="1" smtClean="0"/>
              <a:t>nhất</a:t>
            </a:r>
            <a:r>
              <a:rPr lang="en-US" sz="1300" dirty="0" smtClean="0"/>
              <a:t>  </a:t>
            </a:r>
            <a:r>
              <a:rPr lang="en-US" sz="1300" dirty="0" err="1" smtClean="0"/>
              <a:t>có</a:t>
            </a:r>
            <a:r>
              <a:rPr lang="en-US" sz="1300" dirty="0" smtClean="0"/>
              <a:t> con </a:t>
            </a:r>
            <a:r>
              <a:rPr lang="en-US" sz="1300" dirty="0" err="1" smtClean="0"/>
              <a:t>dưới</a:t>
            </a:r>
            <a:r>
              <a:rPr lang="en-US" sz="1300" dirty="0" smtClean="0"/>
              <a:t> 15 </a:t>
            </a:r>
            <a:r>
              <a:rPr lang="en-US" sz="1300" dirty="0" err="1" smtClean="0"/>
              <a:t>tuổi</a:t>
            </a:r>
            <a:r>
              <a:rPr lang="en-US" sz="1300" dirty="0" smtClean="0"/>
              <a:t> </a:t>
            </a:r>
            <a:r>
              <a:rPr lang="en-US" sz="1300" dirty="0" err="1" smtClean="0"/>
              <a:t>sống</a:t>
            </a:r>
            <a:r>
              <a:rPr lang="en-US" sz="1300" dirty="0" smtClean="0"/>
              <a:t>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en-US" sz="1300" dirty="0" err="1" smtClean="0"/>
              <a:t>họ</a:t>
            </a:r>
            <a:r>
              <a:rPr lang="en-US" sz="1300" dirty="0" smtClean="0"/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52309" y="170339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30-39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yrs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81794" y="1703389"/>
            <a:ext cx="1668752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40-55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yrs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1711325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15-29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yrs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76275" y="-47539"/>
            <a:ext cx="9144000" cy="48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6" tIns="45718" rIns="91436" bIns="45718" anchor="ctr"/>
          <a:lstStyle/>
          <a:p>
            <a:pPr defTabSz="1363605">
              <a:defRPr/>
            </a:pPr>
            <a:r>
              <a:rPr lang="vi-VN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viên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511288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139247572"/>
              </p:ext>
            </p:extLst>
          </p:nvPr>
        </p:nvGraphicFramePr>
        <p:xfrm>
          <a:off x="3793706" y="2502216"/>
          <a:ext cx="5292772" cy="3356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5122" name="Text Box 5"/>
          <p:cNvSpPr txBox="1">
            <a:spLocks noChangeArrowheads="1"/>
          </p:cNvSpPr>
          <p:nvPr/>
        </p:nvSpPr>
        <p:spPr bwMode="auto">
          <a:xfrm>
            <a:off x="1008064" y="29368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45123" name="Text Box 6"/>
          <p:cNvSpPr txBox="1">
            <a:spLocks noChangeArrowheads="1"/>
          </p:cNvSpPr>
          <p:nvPr/>
        </p:nvSpPr>
        <p:spPr bwMode="auto">
          <a:xfrm>
            <a:off x="1728789" y="3001964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45124" name="Text Box 7"/>
          <p:cNvSpPr txBox="1">
            <a:spLocks noChangeArrowheads="1"/>
          </p:cNvSpPr>
          <p:nvPr/>
        </p:nvSpPr>
        <p:spPr bwMode="auto">
          <a:xfrm>
            <a:off x="1557339" y="403860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45126" name="Rectangle 6"/>
          <p:cNvSpPr txBox="1">
            <a:spLocks noChangeArrowheads="1"/>
          </p:cNvSpPr>
          <p:nvPr/>
        </p:nvSpPr>
        <p:spPr bwMode="auto">
          <a:xfrm>
            <a:off x="598488" y="47604"/>
            <a:ext cx="7859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1363605">
              <a:defRPr/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endParaRPr lang="en-US" b="1" u="sng" dirty="0">
              <a:solidFill>
                <a:srgbClr val="3569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128" name="TextBox 30"/>
          <p:cNvSpPr txBox="1">
            <a:spLocks noChangeArrowheads="1"/>
          </p:cNvSpPr>
          <p:nvPr/>
        </p:nvSpPr>
        <p:spPr bwMode="auto">
          <a:xfrm>
            <a:off x="790555" y="6538353"/>
            <a:ext cx="9382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Q03/ Q04 </a:t>
            </a:r>
          </a:p>
        </p:txBody>
      </p:sp>
      <p:sp>
        <p:nvSpPr>
          <p:cNvPr id="645133" name="Text Box 5"/>
          <p:cNvSpPr txBox="1">
            <a:spLocks noChangeArrowheads="1"/>
          </p:cNvSpPr>
          <p:nvPr/>
        </p:nvSpPr>
        <p:spPr bwMode="auto">
          <a:xfrm>
            <a:off x="5426075" y="2936876"/>
            <a:ext cx="1666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45134" name="Text Box 6"/>
          <p:cNvSpPr txBox="1">
            <a:spLocks noChangeArrowheads="1"/>
          </p:cNvSpPr>
          <p:nvPr/>
        </p:nvSpPr>
        <p:spPr bwMode="auto">
          <a:xfrm>
            <a:off x="6146800" y="3001964"/>
            <a:ext cx="1666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latin typeface="VNI-Ariston" pitchFamily="2" charset="0"/>
            </a:endParaRPr>
          </a:p>
        </p:txBody>
      </p:sp>
      <p:sp>
        <p:nvSpPr>
          <p:cNvPr id="645135" name="Text Box 7"/>
          <p:cNvSpPr txBox="1">
            <a:spLocks noChangeArrowheads="1"/>
          </p:cNvSpPr>
          <p:nvPr/>
        </p:nvSpPr>
        <p:spPr bwMode="auto">
          <a:xfrm>
            <a:off x="5975350" y="4038601"/>
            <a:ext cx="1666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 dirty="0">
              <a:latin typeface="VNI-Ariston" pitchFamily="2" charset="0"/>
            </a:endParaRPr>
          </a:p>
        </p:txBody>
      </p:sp>
      <p:sp>
        <p:nvSpPr>
          <p:cNvPr id="645132" name="Text Box 22"/>
          <p:cNvSpPr txBox="1">
            <a:spLocks noChangeArrowheads="1"/>
          </p:cNvSpPr>
          <p:nvPr/>
        </p:nvSpPr>
        <p:spPr bwMode="auto">
          <a:xfrm>
            <a:off x="2874871" y="5755430"/>
            <a:ext cx="112670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200" dirty="0"/>
              <a:t>N= </a:t>
            </a:r>
            <a:r>
              <a:rPr lang="en-US" sz="1200" dirty="0" smtClean="0"/>
              <a:t>1011</a:t>
            </a:r>
            <a:endParaRPr lang="en-US" sz="1200" dirty="0"/>
          </a:p>
        </p:txBody>
      </p:sp>
      <p:sp>
        <p:nvSpPr>
          <p:cNvPr id="26" name="Slide Number Placeholder 2"/>
          <p:cNvSpPr txBox="1">
            <a:spLocks noGrp="1"/>
          </p:cNvSpPr>
          <p:nvPr/>
        </p:nvSpPr>
        <p:spPr bwMode="auto">
          <a:xfrm>
            <a:off x="0" y="6590784"/>
            <a:ext cx="2814638" cy="26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fld id="{478C4798-166C-46AA-ABFB-F2EF0AC6C597}" type="slidenum">
              <a:rPr lang="en-US" sz="1100">
                <a:solidFill>
                  <a:srgbClr val="A9A075"/>
                </a:solidFill>
                <a:latin typeface="Times New Roman" pitchFamily="18" charset="0"/>
              </a:rPr>
              <a:pPr/>
              <a:t>26</a:t>
            </a:fld>
            <a:endParaRPr lang="en-US" sz="1100" dirty="0">
              <a:solidFill>
                <a:srgbClr val="A9A075"/>
              </a:solidFill>
              <a:latin typeface="Times New Roman" pitchFamily="18" charset="0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6629400" y="5755430"/>
            <a:ext cx="120569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200" dirty="0"/>
              <a:t>N= </a:t>
            </a:r>
            <a:r>
              <a:rPr lang="en-US" sz="1200" dirty="0" smtClean="0"/>
              <a:t>2030</a:t>
            </a:r>
            <a:endParaRPr lang="en-US" sz="1200" dirty="0"/>
          </a:p>
        </p:txBody>
      </p:sp>
      <p:graphicFrame>
        <p:nvGraphicFramePr>
          <p:cNvPr id="43" name="Chart 42"/>
          <p:cNvGraphicFramePr/>
          <p:nvPr>
            <p:extLst/>
          </p:nvPr>
        </p:nvGraphicFramePr>
        <p:xfrm>
          <a:off x="1791476" y="2826409"/>
          <a:ext cx="3004776" cy="244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Rounded Rectangle 35"/>
          <p:cNvSpPr/>
          <p:nvPr/>
        </p:nvSpPr>
        <p:spPr>
          <a:xfrm>
            <a:off x="2353276" y="1744009"/>
            <a:ext cx="1857388" cy="4419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khứ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56960" y="1744009"/>
            <a:ext cx="1554480" cy="4419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8488" y="592612"/>
            <a:ext cx="8955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smtClean="0"/>
              <a:t>50%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hiện</a:t>
            </a:r>
            <a:r>
              <a:rPr lang="en-US" sz="1300" dirty="0" smtClean="0"/>
              <a:t> </a:t>
            </a:r>
            <a:r>
              <a:rPr lang="en-US" sz="1300" dirty="0" err="1" smtClean="0"/>
              <a:t>tại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hề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. 96%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này</a:t>
            </a:r>
            <a:r>
              <a:rPr lang="en-US" sz="1300" dirty="0" smtClean="0"/>
              <a:t> </a:t>
            </a:r>
            <a:r>
              <a:rPr lang="en-US" sz="1300" dirty="0" err="1" smtClean="0"/>
              <a:t>chưa</a:t>
            </a:r>
            <a:r>
              <a:rPr lang="en-US" sz="1300" dirty="0" smtClean="0"/>
              <a:t>  </a:t>
            </a:r>
            <a:r>
              <a:rPr lang="en-US" sz="1300" dirty="0" err="1" smtClean="0"/>
              <a:t>bao</a:t>
            </a:r>
            <a:r>
              <a:rPr lang="en-US" sz="1300" dirty="0" smtClean="0"/>
              <a:t> </a:t>
            </a:r>
            <a:r>
              <a:rPr lang="en-US" sz="1300" dirty="0" err="1" smtClean="0"/>
              <a:t>giờ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3% </a:t>
            </a:r>
            <a:r>
              <a:rPr lang="en-US" sz="1300" dirty="0" err="1" smtClean="0"/>
              <a:t>từng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và</a:t>
            </a:r>
            <a:r>
              <a:rPr lang="en-US" sz="1300" dirty="0" smtClean="0"/>
              <a:t> 1% </a:t>
            </a:r>
            <a:r>
              <a:rPr lang="en-US" sz="1300" dirty="0" err="1" smtClean="0"/>
              <a:t>thì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ít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endParaRPr lang="en-US" sz="1300" dirty="0" smtClean="0"/>
          </a:p>
        </p:txBody>
      </p:sp>
      <p:sp>
        <p:nvSpPr>
          <p:cNvPr id="2" name="Oval Callout 1"/>
          <p:cNvSpPr/>
          <p:nvPr/>
        </p:nvSpPr>
        <p:spPr>
          <a:xfrm>
            <a:off x="1912110" y="2650090"/>
            <a:ext cx="2739721" cy="2705579"/>
          </a:xfrm>
          <a:prstGeom prst="wedgeEllipseCallout">
            <a:avLst>
              <a:gd name="adj1" fmla="val 87801"/>
              <a:gd name="adj2" fmla="val -1118"/>
            </a:avLst>
          </a:prstGeom>
          <a:noFill/>
          <a:ln w="15875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67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hart 40"/>
          <p:cNvGraphicFramePr/>
          <p:nvPr>
            <p:extLst/>
          </p:nvPr>
        </p:nvGraphicFramePr>
        <p:xfrm>
          <a:off x="6221151" y="2710836"/>
          <a:ext cx="4218249" cy="277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45122" name="Text Box 5"/>
          <p:cNvSpPr txBox="1">
            <a:spLocks noChangeArrowheads="1"/>
          </p:cNvSpPr>
          <p:nvPr/>
        </p:nvSpPr>
        <p:spPr bwMode="auto">
          <a:xfrm>
            <a:off x="1008064" y="2936876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>
              <a:latin typeface="VNI-Ariston" pitchFamily="2" charset="0"/>
            </a:endParaRPr>
          </a:p>
        </p:txBody>
      </p:sp>
      <p:sp>
        <p:nvSpPr>
          <p:cNvPr id="645123" name="Text Box 6"/>
          <p:cNvSpPr txBox="1">
            <a:spLocks noChangeArrowheads="1"/>
          </p:cNvSpPr>
          <p:nvPr/>
        </p:nvSpPr>
        <p:spPr bwMode="auto">
          <a:xfrm>
            <a:off x="1728789" y="3001964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>
              <a:latin typeface="VNI-Ariston" pitchFamily="2" charset="0"/>
            </a:endParaRPr>
          </a:p>
        </p:txBody>
      </p:sp>
      <p:sp>
        <p:nvSpPr>
          <p:cNvPr id="645124" name="Text Box 7"/>
          <p:cNvSpPr txBox="1">
            <a:spLocks noChangeArrowheads="1"/>
          </p:cNvSpPr>
          <p:nvPr/>
        </p:nvSpPr>
        <p:spPr bwMode="auto">
          <a:xfrm>
            <a:off x="1557339" y="4038601"/>
            <a:ext cx="16668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>
              <a:latin typeface="VNI-Ariston" pitchFamily="2" charset="0"/>
            </a:endParaRPr>
          </a:p>
        </p:txBody>
      </p:sp>
      <p:sp>
        <p:nvSpPr>
          <p:cNvPr id="645126" name="Rectangle 6"/>
          <p:cNvSpPr txBox="1">
            <a:spLocks noChangeArrowheads="1"/>
          </p:cNvSpPr>
          <p:nvPr/>
        </p:nvSpPr>
        <p:spPr bwMode="auto">
          <a:xfrm>
            <a:off x="598488" y="47604"/>
            <a:ext cx="7859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1363605">
              <a:defRPr/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endParaRPr lang="en-US" b="1" u="sng" dirty="0">
              <a:solidFill>
                <a:srgbClr val="3569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5128" name="TextBox 30"/>
          <p:cNvSpPr txBox="1">
            <a:spLocks noChangeArrowheads="1"/>
          </p:cNvSpPr>
          <p:nvPr/>
        </p:nvSpPr>
        <p:spPr bwMode="auto">
          <a:xfrm>
            <a:off x="790555" y="6538353"/>
            <a:ext cx="9382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/>
              <a:t>Q03/ Q04 </a:t>
            </a:r>
          </a:p>
        </p:txBody>
      </p:sp>
      <p:sp>
        <p:nvSpPr>
          <p:cNvPr id="645133" name="Text Box 5"/>
          <p:cNvSpPr txBox="1">
            <a:spLocks noChangeArrowheads="1"/>
          </p:cNvSpPr>
          <p:nvPr/>
        </p:nvSpPr>
        <p:spPr bwMode="auto">
          <a:xfrm>
            <a:off x="5426075" y="2936876"/>
            <a:ext cx="1666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>
              <a:latin typeface="VNI-Ariston" pitchFamily="2" charset="0"/>
            </a:endParaRPr>
          </a:p>
        </p:txBody>
      </p:sp>
      <p:sp>
        <p:nvSpPr>
          <p:cNvPr id="645134" name="Text Box 6"/>
          <p:cNvSpPr txBox="1">
            <a:spLocks noChangeArrowheads="1"/>
          </p:cNvSpPr>
          <p:nvPr/>
        </p:nvSpPr>
        <p:spPr bwMode="auto">
          <a:xfrm>
            <a:off x="6146800" y="3001964"/>
            <a:ext cx="1666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>
              <a:spcBef>
                <a:spcPct val="50000"/>
              </a:spcBef>
            </a:pPr>
            <a:endParaRPr lang="en-US" sz="800">
              <a:latin typeface="VNI-Ariston" pitchFamily="2" charset="0"/>
            </a:endParaRPr>
          </a:p>
        </p:txBody>
      </p:sp>
      <p:sp>
        <p:nvSpPr>
          <p:cNvPr id="645135" name="Text Box 7"/>
          <p:cNvSpPr txBox="1">
            <a:spLocks noChangeArrowheads="1"/>
          </p:cNvSpPr>
          <p:nvPr/>
        </p:nvSpPr>
        <p:spPr bwMode="auto">
          <a:xfrm>
            <a:off x="5975350" y="4038601"/>
            <a:ext cx="1666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479" tIns="41239" rIns="82479" bIns="41239">
            <a:spAutoFit/>
          </a:bodyPr>
          <a:lstStyle/>
          <a:p>
            <a:endParaRPr lang="en-US" sz="800">
              <a:latin typeface="VNI-Ariston" pitchFamily="2" charset="0"/>
            </a:endParaRPr>
          </a:p>
        </p:txBody>
      </p:sp>
      <p:sp>
        <p:nvSpPr>
          <p:cNvPr id="645132" name="Text Box 22"/>
          <p:cNvSpPr txBox="1">
            <a:spLocks noChangeArrowheads="1"/>
          </p:cNvSpPr>
          <p:nvPr/>
        </p:nvSpPr>
        <p:spPr bwMode="auto">
          <a:xfrm>
            <a:off x="609600" y="5958220"/>
            <a:ext cx="1126706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defTabSz="914400"/>
            <a:r>
              <a:rPr lang="en-US" sz="1200" dirty="0"/>
              <a:t>N= </a:t>
            </a:r>
            <a:r>
              <a:rPr lang="en-US" sz="1200" dirty="0" smtClean="0"/>
              <a:t>585</a:t>
            </a:r>
            <a:endParaRPr lang="en-US" sz="1200" dirty="0"/>
          </a:p>
        </p:txBody>
      </p:sp>
      <p:sp>
        <p:nvSpPr>
          <p:cNvPr id="26" name="Slide Number Placeholder 2"/>
          <p:cNvSpPr txBox="1">
            <a:spLocks noGrp="1"/>
          </p:cNvSpPr>
          <p:nvPr/>
        </p:nvSpPr>
        <p:spPr bwMode="auto">
          <a:xfrm>
            <a:off x="0" y="6590784"/>
            <a:ext cx="2814638" cy="26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fld id="{478C4798-166C-46AA-ABFB-F2EF0AC6C597}" type="slidenum">
              <a:rPr lang="en-US" sz="1100">
                <a:solidFill>
                  <a:srgbClr val="A9A075"/>
                </a:solidFill>
                <a:latin typeface="Times New Roman" pitchFamily="18" charset="0"/>
              </a:rPr>
              <a:pPr/>
              <a:t>27</a:t>
            </a:fld>
            <a:endParaRPr lang="en-US" sz="1100">
              <a:solidFill>
                <a:srgbClr val="A9A075"/>
              </a:solidFill>
              <a:latin typeface="Times New Roman" pitchFamily="18" charset="0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3048000" y="5958220"/>
            <a:ext cx="120569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defTabSz="914400"/>
            <a:r>
              <a:rPr lang="en-US" sz="1200" dirty="0"/>
              <a:t>N= </a:t>
            </a:r>
            <a:r>
              <a:rPr lang="en-US" sz="1200" dirty="0" smtClean="0"/>
              <a:t>1184</a:t>
            </a:r>
            <a:endParaRPr lang="en-US" sz="1200" dirty="0"/>
          </a:p>
        </p:txBody>
      </p:sp>
      <p:graphicFrame>
        <p:nvGraphicFramePr>
          <p:cNvPr id="43" name="Chart 42"/>
          <p:cNvGraphicFramePr/>
          <p:nvPr>
            <p:extLst/>
          </p:nvPr>
        </p:nvGraphicFramePr>
        <p:xfrm>
          <a:off x="-121024" y="2861535"/>
          <a:ext cx="2777557" cy="2256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Rounded Rectangle 35"/>
          <p:cNvSpPr/>
          <p:nvPr/>
        </p:nvSpPr>
        <p:spPr>
          <a:xfrm>
            <a:off x="533400" y="2217420"/>
            <a:ext cx="1756396" cy="44196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xưa</a:t>
            </a:r>
            <a:endParaRPr lang="en-US" sz="1400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882258" y="2213560"/>
            <a:ext cx="1554480" cy="44196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endParaRPr lang="en-US" sz="1400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98488" y="533400"/>
            <a:ext cx="895554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/>
              <a:t>Có</a:t>
            </a:r>
            <a:r>
              <a:rPr lang="en-US" sz="1300" dirty="0" smtClean="0"/>
              <a:t> 5%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hoặc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ít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1 </a:t>
            </a:r>
            <a:r>
              <a:rPr lang="en-US" sz="1300" dirty="0" err="1" smtClean="0"/>
              <a:t>điếu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quá</a:t>
            </a:r>
            <a:r>
              <a:rPr lang="en-US" sz="1300" dirty="0" smtClean="0"/>
              <a:t> </a:t>
            </a:r>
            <a:r>
              <a:rPr lang="en-US" sz="1300" dirty="0" err="1" smtClean="0"/>
              <a:t>khứ</a:t>
            </a:r>
            <a:r>
              <a:rPr lang="en-US" sz="1300" dirty="0" smtClean="0"/>
              <a:t>. </a:t>
            </a:r>
            <a:r>
              <a:rPr lang="en-US" sz="1300" dirty="0" err="1" smtClean="0"/>
              <a:t>Tuy</a:t>
            </a:r>
            <a:r>
              <a:rPr lang="en-US" sz="1300" dirty="0" smtClean="0"/>
              <a:t> </a:t>
            </a:r>
            <a:r>
              <a:rPr lang="en-US" sz="1300" dirty="0" err="1" smtClean="0"/>
              <a:t>nhiên</a:t>
            </a:r>
            <a:r>
              <a:rPr lang="en-US" sz="1300" dirty="0" smtClean="0"/>
              <a:t>, </a:t>
            </a:r>
            <a:r>
              <a:rPr lang="en-US" sz="1300" dirty="0" err="1" smtClean="0"/>
              <a:t>hiện</a:t>
            </a:r>
            <a:r>
              <a:rPr lang="en-US" sz="1300" dirty="0" smtClean="0"/>
              <a:t> </a:t>
            </a:r>
            <a:r>
              <a:rPr lang="en-US" sz="1300" dirty="0" err="1" smtClean="0"/>
              <a:t>tại</a:t>
            </a:r>
            <a:r>
              <a:rPr lang="en-US" sz="1300" dirty="0" smtClean="0"/>
              <a:t>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này</a:t>
            </a:r>
            <a:r>
              <a:rPr lang="en-US" sz="1300" dirty="0" smtClean="0"/>
              <a:t> </a:t>
            </a:r>
            <a:r>
              <a:rPr lang="en-US" sz="1300" dirty="0" err="1" smtClean="0"/>
              <a:t>hoàn</a:t>
            </a:r>
            <a:r>
              <a:rPr lang="en-US" sz="1300" dirty="0" smtClean="0"/>
              <a:t> </a:t>
            </a:r>
            <a:r>
              <a:rPr lang="en-US" sz="1300" dirty="0" err="1" smtClean="0"/>
              <a:t>toàn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. </a:t>
            </a:r>
            <a:r>
              <a:rPr lang="en-US" sz="1300" dirty="0" err="1" smtClean="0"/>
              <a:t>Chỉ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2%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 smtClean="0"/>
              <a:t>từng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quá</a:t>
            </a:r>
            <a:r>
              <a:rPr lang="en-US" sz="1300" dirty="0" smtClean="0"/>
              <a:t> </a:t>
            </a:r>
            <a:r>
              <a:rPr lang="en-US" sz="1300" dirty="0" err="1" smtClean="0"/>
              <a:t>khứ</a:t>
            </a:r>
            <a:r>
              <a:rPr lang="en-US" sz="1300" dirty="0" smtClean="0"/>
              <a:t>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. </a:t>
            </a:r>
            <a:r>
              <a:rPr lang="en-US" sz="1300" dirty="0" err="1" smtClean="0"/>
              <a:t>Hiện</a:t>
            </a:r>
            <a:r>
              <a:rPr lang="en-US" sz="1300" dirty="0" smtClean="0"/>
              <a:t> </a:t>
            </a:r>
            <a:r>
              <a:rPr lang="en-US" sz="1300" dirty="0" err="1" smtClean="0"/>
              <a:t>tại</a:t>
            </a:r>
            <a:r>
              <a:rPr lang="en-US" sz="1300" dirty="0" smtClean="0"/>
              <a:t>,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này</a:t>
            </a:r>
            <a:r>
              <a:rPr lang="en-US" sz="1300" dirty="0" smtClean="0"/>
              <a:t>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 smtClean="0"/>
              <a:t>dừng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.</a:t>
            </a:r>
          </a:p>
        </p:txBody>
      </p:sp>
      <p:graphicFrame>
        <p:nvGraphicFramePr>
          <p:cNvPr id="19" name="Chart 18"/>
          <p:cNvGraphicFramePr/>
          <p:nvPr>
            <p:extLst/>
          </p:nvPr>
        </p:nvGraphicFramePr>
        <p:xfrm>
          <a:off x="5010872" y="2882125"/>
          <a:ext cx="2768242" cy="224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/>
          <p:cNvGraphicFramePr/>
          <p:nvPr>
            <p:extLst/>
          </p:nvPr>
        </p:nvGraphicFramePr>
        <p:xfrm>
          <a:off x="1104307" y="2714661"/>
          <a:ext cx="4218249" cy="277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036720" y="5958220"/>
            <a:ext cx="769555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defTabSz="914400"/>
            <a:r>
              <a:rPr lang="en-US" sz="1200" dirty="0"/>
              <a:t>N</a:t>
            </a:r>
            <a:r>
              <a:rPr lang="en-US" sz="1200"/>
              <a:t>= </a:t>
            </a:r>
            <a:r>
              <a:rPr lang="en-US" sz="1200" smtClean="0"/>
              <a:t>426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29200" y="2185969"/>
            <a:ext cx="31127" cy="293626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936809" y="1617801"/>
            <a:ext cx="1492323" cy="363399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NHẬN BIẾT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85536" y="1617801"/>
            <a:ext cx="2029864" cy="373014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NHẬN BIẾT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8177875" y="5958220"/>
            <a:ext cx="1205694" cy="27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 defTabSz="914400"/>
            <a:r>
              <a:rPr lang="en-US" sz="1200" dirty="0"/>
              <a:t>N= </a:t>
            </a:r>
            <a:r>
              <a:rPr lang="en-US" sz="1200" dirty="0" smtClean="0"/>
              <a:t>846</a:t>
            </a:r>
            <a:endParaRPr lang="en-US" sz="1200" dirty="0"/>
          </a:p>
        </p:txBody>
      </p:sp>
      <p:sp>
        <p:nvSpPr>
          <p:cNvPr id="30" name="Rounded Rectangle 29"/>
          <p:cNvSpPr/>
          <p:nvPr/>
        </p:nvSpPr>
        <p:spPr>
          <a:xfrm>
            <a:off x="5649741" y="2217420"/>
            <a:ext cx="1651470" cy="44196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xưa</a:t>
            </a:r>
            <a:endParaRPr lang="en-US" sz="1400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924800" y="2213560"/>
            <a:ext cx="1554480" cy="44196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1400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tại</a:t>
            </a:r>
            <a:endParaRPr lang="en-US" sz="1400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6758" y="5370709"/>
            <a:ext cx="5937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■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Hút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hằng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ngày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</a:t>
            </a:r>
            <a:r>
              <a:rPr lang="en-US" sz="1600" dirty="0" smtClean="0">
                <a:solidFill>
                  <a:srgbClr val="C00000"/>
                </a:solidFill>
              </a:rPr>
              <a:t>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Hút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ít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hơn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1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điếu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mỗi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ngày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en-US" sz="1600" dirty="0">
                <a:solidFill>
                  <a:srgbClr val="92D050"/>
                </a:solidFill>
              </a:rPr>
              <a:t>■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Hoàn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toàn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không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hút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thuố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val Callout 37"/>
          <p:cNvSpPr/>
          <p:nvPr/>
        </p:nvSpPr>
        <p:spPr>
          <a:xfrm>
            <a:off x="183572" y="2926773"/>
            <a:ext cx="2129595" cy="2103056"/>
          </a:xfrm>
          <a:prstGeom prst="wedgeEllipseCallout">
            <a:avLst>
              <a:gd name="adj1" fmla="val 65069"/>
              <a:gd name="adj2" fmla="val -692"/>
            </a:avLst>
          </a:prstGeom>
          <a:noFill/>
          <a:ln w="15875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Callout 38"/>
          <p:cNvSpPr/>
          <p:nvPr/>
        </p:nvSpPr>
        <p:spPr>
          <a:xfrm>
            <a:off x="5322556" y="2926773"/>
            <a:ext cx="2129595" cy="2103056"/>
          </a:xfrm>
          <a:prstGeom prst="wedgeEllipseCallout">
            <a:avLst>
              <a:gd name="adj1" fmla="val 65069"/>
              <a:gd name="adj2" fmla="val -692"/>
            </a:avLst>
          </a:prstGeom>
          <a:noFill/>
          <a:ln w="15875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09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6" name="Rectangl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3924" y="-3445"/>
            <a:ext cx="89154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dirty="0" err="1" smtClean="0"/>
              <a:t>Thói</a:t>
            </a:r>
            <a:r>
              <a:rPr lang="en-US" sz="1600" dirty="0" smtClean="0"/>
              <a:t> </a:t>
            </a:r>
            <a:r>
              <a:rPr lang="en-US" sz="1600" dirty="0" err="1" smtClean="0"/>
              <a:t>quen</a:t>
            </a:r>
            <a:r>
              <a:rPr lang="en-US" sz="1600" dirty="0" smtClean="0"/>
              <a:t> </a:t>
            </a:r>
            <a:r>
              <a:rPr lang="en-US" sz="1600" dirty="0" err="1" smtClean="0"/>
              <a:t>sử</a:t>
            </a:r>
            <a:r>
              <a:rPr lang="en-US" sz="1600" dirty="0" smtClean="0"/>
              <a:t> </a:t>
            </a:r>
            <a:r>
              <a:rPr lang="en-US" sz="1600" dirty="0" err="1" smtClean="0"/>
              <a:t>dụng</a:t>
            </a:r>
            <a:r>
              <a:rPr lang="en-US" sz="1600" dirty="0" smtClean="0"/>
              <a:t> </a:t>
            </a:r>
            <a:r>
              <a:rPr lang="en-US" sz="1600" dirty="0" err="1" smtClean="0"/>
              <a:t>truyền</a:t>
            </a:r>
            <a:r>
              <a:rPr lang="en-US" sz="1600" dirty="0" smtClean="0"/>
              <a:t> </a:t>
            </a:r>
            <a:r>
              <a:rPr lang="en-US" sz="1600" dirty="0" err="1" smtClean="0"/>
              <a:t>thông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533400"/>
            <a:ext cx="948410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13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47788" y="6620589"/>
            <a:ext cx="57935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/>
              <a:t>Q66: </a:t>
            </a:r>
            <a:r>
              <a:rPr lang="vi-VN" sz="1000" i="1" dirty="0"/>
              <a:t>Anh/Chị/Em sử dụng các phương tiện truyền thông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vi-VN" sz="1000" i="1" dirty="0"/>
              <a:t> dưới đây bao nhiêu lần trong 1 tuần? </a:t>
            </a:r>
            <a:endParaRPr lang="en-US" sz="1000" i="1" dirty="0"/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8665924" y="1517366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744975" y="1517366"/>
            <a:ext cx="1096963" cy="346075"/>
          </a:xfrm>
          <a:prstGeom prst="round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859726"/>
              </p:ext>
            </p:extLst>
          </p:nvPr>
        </p:nvGraphicFramePr>
        <p:xfrm>
          <a:off x="-232527" y="1369559"/>
          <a:ext cx="7316500" cy="5560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821629"/>
              </p:ext>
            </p:extLst>
          </p:nvPr>
        </p:nvGraphicFramePr>
        <p:xfrm>
          <a:off x="3674802" y="1396975"/>
          <a:ext cx="5721591" cy="544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4475353" y="1391782"/>
            <a:ext cx="907676" cy="289467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67505" y="1439890"/>
            <a:ext cx="907676" cy="271573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2016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4475353" y="6321425"/>
            <a:ext cx="114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N=2018</a:t>
            </a:r>
            <a:endParaRPr lang="en-US" sz="1200" dirty="0"/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7720022" y="6336538"/>
            <a:ext cx="1143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 smtClean="0"/>
              <a:t>N=2030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54424" y="554948"/>
            <a:ext cx="8534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hướng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ti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8%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tỷ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lệ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Internet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hội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16%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18%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tương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ứng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92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NHẬN BIẾT KHÔNG GỢI Ý CỦA QUẢNG CÁO TV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fld id="{2EB8DD06-0AEF-4941-8E6B-AC6AA18518D2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764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latin typeface="Arial" charset="0"/>
                <a:cs typeface="Arial" charset="0"/>
              </a:rPr>
              <a:t>Nền</a:t>
            </a:r>
            <a:r>
              <a:rPr lang="en-US" b="1" dirty="0" smtClean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</a:rPr>
              <a:t>tảng</a:t>
            </a:r>
            <a:r>
              <a:rPr lang="en-US" b="1" dirty="0" smtClean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</a:rPr>
              <a:t>nghiên</a:t>
            </a:r>
            <a:r>
              <a:rPr lang="en-US" b="1" dirty="0" smtClean="0">
                <a:latin typeface="Arial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</a:rPr>
              <a:t>cứu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13318" name="AutoShape 6" descr="data:image/jpeg;base64,/9j/4AAQSkZJRgABAQAAAQABAAD/2wCEAAkGBhQODxURDxQWEhQUExoVEhAXGBocHBwiGxUfFh0fHB4ZJyYeHRolGxgiIS8gLjM1Li4wGioxODw2NjErLisBCQoKDgwOGA4PGjUkHiQsMTY1NTU1KjUpNTYwNTU1LDU1LDUuNS00NTU2Lyo1NSkrNDMqKi02LDIyNSwuNTQqLf/AABEIADgAeAMBIgACEQEDEQH/xAAcAAEAAgMBAQEAAAAAAAAAAAAABwgEBQYDAQL/xAA5EAACAQMBBgQEAwUJAAAAAAABAgMABBEFBgcSITFBE1FhcRQiMoEVUqFCYnKRsggjJGOCorHB8P/EABoBAQADAQEBAAAAAAAAAAAAAAABBAUDBgL/xAAkEQACAgEEAgEFAAAAAAAAAAAAAQIDBBEhMUEF8BITFGGBsf/aAAwDAQACEQMRAD8AnGlKUArhNvN7MGlEwxj4i47xA4VMj9tufP8AdHP2610W2DXQsZfw8A3HD/d5/Xhzy48dM8s1U+ZHMhDhjIXIYNni4s88558WfvmtTx+JC9uU3suiDvr3ftqMhyngxDyWPP8AWTWfoW/66jYC8ijnTPzMg4H+3VTjywM+Yrw0HcPd3EQkuJEtsjKxsCzf6gMBfbOa53bLdvdaRhpgskROFnTJXPkwPNTWmoYVj+mktfewWM2X2tt9Uh8a1fixgPGeTISM4Ydvfoccq3NVR2G2ufSrxJ1JMZIWeP8AMmef3HUeo96tXDMHUOhDKwDKw5ggjII9MVjZuJ9vPbh8En7pSlUQKUpQClKUApSlAKjjevvN/DE+GtSDdOMluvhKehx+c9h9z2z39/erBC8z8ljRnY+iqWP6Cqh6tqb3c8lxMcvK5dj79h6DoPQVp+OxldNylwgTBup3tNI62WouWZjwwXLHmSTgI/qSeTfY1gbdbd2VrqhnsrVJ7uMlHuHJ8PiHIkIuONx048jGO/UZG6vd5/gZNQZeK4eOT4JT0QhSqv8AxFunkBnvUOMpBwRgjkQa0qqKLL5uHWzXX5IJu2T39iaVYtQiWIMcCeMnhXP5lbJA9c8vKpH2utI7jTrlJMMjW7nPbkhYEexAINVJqWttd4LQaTBpaEm4a2jW7c8ig4AfD8+MjAbyHLqeXHJwErIOnbV+sES1ajdlcNJo9oznJ8ELn0UlR+gAqsGmabJdTJBCvFJIwVF9T/wO5PYCp92n3gW+zNpDYxj4i4jhULEDwgDGONzzxk5PCOZz2HOp8vNfCMe9QSTSoD0fbfaDWuI2KpHHnBdY1VF5dA8mST6c+vatwmkbUw/MLmKXI+gmM/1KBXnySZKVGu7vbHU5r17LVrcRlYTKsvAVJwyjqCUYfN2rx3nb5RpU3wtrGss4UM7uTwJnmBhcFmxz6gDI69KAlClQjoVxtJq8KXEVxFbwvkoxCLnBxnAVmxkVlXFrtTaAlZYroDyEZJ9gwU0BMlK53YHWLm8sI5b6LwZ8srx8DJ9LFQeFuYyBny8qUBsdo7E3FlcQr9UkEiL7shA/Wqg1c+q2729hn0+8eeNc207l0YDkrHmyHy55I9PY1teJuUZSrffBBMm6nUkuNHtvDIzGnhOo7Mp5g+4wfvWl2y3KW9/K08EhtpHbikAXiRiTzPDkEMfQ4NQpsrtnc6VIXtXwG+uNhlGx0yPMefWul1ffhqFxEY18KDIwXiUhvsWJx7iurwr67nOmWiYNxoGy2l6XqqW99cm5mBBX5QsKPn5VkPESX74+kd66vejupXUA11ZqFugMunQSgefYSeR79D2Ir/HG8rgKGd3bAABZmJP8ySatJu5067ttOjj1B+OUfSvUov7KM37TDz7dOeM0zFPHcblPWX9/QOe3Ubsfw1firoA3TrgJ1EQPUernue3QdyYR3qB/xq88T6vGOP4eEcP+3FW2rh94e6qDWgJOLwLhRhZwMhh2DryyPI5yP0rFutldNzlySZm76VPwO2NmA2LYYX98L8wPMc/EznnXA6xvP12yhM91p8MUYIBch8Ak4HSQ96wNF3e6/ozsunyROjHLKHXgY4xkpKBg9sjyrJ2h0baPVbY211DAIyysSGjU/KcjmGNcgbTdhveutXv/AIaeKBE8Jn4ow4OVI/MxGOdZm8zcyNVmN3ayLFOygSI4PA+OQOV5q2OXQg8unU4W6fdNdaVeG6uniAMLJ4SFmOSR1OAuOXrX3ajYXWI9RnvNKuVVJ3DGEOV6Iq/MrgoT8vXrQHHWmwG0OmLi0aQICcJDOpXn1PAxx98V4tvZ1rS5RFejiYc/DuIgCwzjky8JIz3BrtfitqV5GO3b97+6/wCmFaXVN1us61cLJqckMQVQoOQeEZyQqR8ieeeZGcdaAlHd7tuutWfjqhjdH8OVM5AYKG+U91IYHz7UrI2K2Nh0e0FtAS3Pjkkbq7EAE46AYAAHYD70oDf1j6hp8dzE0M6LJG4wyMMg/wDvOlKlPTdAinaH+z9G5LWE5i/yZQWX7OPmA9wa0UH9nu7LAPcW6rn5mXxGI9gVAP8AMV8pV6PkciK01BJmxW7C10nEiAzT4wZ3xkefAvRAf5+tdhSlU7LJWS+U3qwKUpXwBSlKAUpSgFKUoBSlKA//2Q=="/>
          <p:cNvSpPr>
            <a:spLocks noChangeAspect="1" noChangeArrowheads="1"/>
          </p:cNvSpPr>
          <p:nvPr/>
        </p:nvSpPr>
        <p:spPr bwMode="auto">
          <a:xfrm>
            <a:off x="168540" y="-557477"/>
            <a:ext cx="1238250" cy="577850"/>
          </a:xfrm>
          <a:prstGeom prst="rect">
            <a:avLst/>
          </a:prstGeom>
          <a:noFill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495299" y="782601"/>
            <a:ext cx="8724901" cy="165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71464" indent="-371464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804838" indent="-309553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8212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33497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228781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72406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suốt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gian</a:t>
            </a:r>
            <a:r>
              <a:rPr lang="en-US" sz="1400" dirty="0" smtClean="0"/>
              <a:t> </a:t>
            </a:r>
            <a:r>
              <a:rPr lang="en-US" sz="1400" dirty="0" err="1" smtClean="0"/>
              <a:t>gần</a:t>
            </a:r>
            <a:r>
              <a:rPr lang="en-US" sz="1400" dirty="0" smtClean="0"/>
              <a:t> 10 </a:t>
            </a:r>
            <a:r>
              <a:rPr lang="en-US" sz="1400" dirty="0" err="1" smtClean="0"/>
              <a:t>năm</a:t>
            </a:r>
            <a:r>
              <a:rPr lang="en-US" sz="1400" dirty="0" smtClean="0"/>
              <a:t> qua, Vital Strategies (VS) (World Lung Foundation &amp;  The Union North America)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tục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Quỹ</a:t>
            </a:r>
            <a:r>
              <a:rPr lang="vi-VN" sz="1400" dirty="0" smtClean="0"/>
              <a:t> </a:t>
            </a:r>
            <a:r>
              <a:rPr lang="vi-VN" sz="1400" dirty="0"/>
              <a:t>phòng chống tác hại của thuốc lá </a:t>
            </a:r>
            <a:r>
              <a:rPr lang="en-US" sz="1400" dirty="0" smtClean="0"/>
              <a:t> (VNTCF)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tổ</a:t>
            </a:r>
            <a:r>
              <a:rPr lang="en-US" sz="1400" dirty="0" smtClean="0"/>
              <a:t> </a:t>
            </a:r>
            <a:r>
              <a:rPr lang="en-US" sz="1400" dirty="0" err="1" smtClean="0"/>
              <a:t>chức</a:t>
            </a:r>
            <a:r>
              <a:rPr lang="en-US" sz="1400" dirty="0" smtClean="0"/>
              <a:t> </a:t>
            </a:r>
            <a:r>
              <a:rPr lang="en-US" sz="1400" dirty="0" err="1" smtClean="0"/>
              <a:t>ở</a:t>
            </a:r>
            <a:r>
              <a:rPr lang="en-US" sz="1400" dirty="0" smtClean="0"/>
              <a:t> Vietnam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thực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truyền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toàn</a:t>
            </a:r>
            <a:r>
              <a:rPr lang="en-US" sz="1400" dirty="0" smtClean="0"/>
              <a:t> </a:t>
            </a:r>
            <a:r>
              <a:rPr lang="en-US" sz="1400" dirty="0" err="1" smtClean="0"/>
              <a:t>quốc</a:t>
            </a:r>
            <a:r>
              <a:rPr lang="en-US" sz="1400" dirty="0" smtClean="0"/>
              <a:t>,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mục</a:t>
            </a:r>
            <a:r>
              <a:rPr lang="en-US" sz="1400" dirty="0" smtClean="0"/>
              <a:t> </a:t>
            </a:r>
            <a:r>
              <a:rPr lang="en-US" sz="1400" dirty="0" err="1" smtClean="0"/>
              <a:t>đích</a:t>
            </a:r>
            <a:r>
              <a:rPr lang="en-US" sz="1400" dirty="0" smtClean="0"/>
              <a:t> </a:t>
            </a:r>
            <a:r>
              <a:rPr lang="en-US" sz="1400" dirty="0" err="1" smtClean="0"/>
              <a:t>thay</a:t>
            </a:r>
            <a:r>
              <a:rPr lang="en-US" sz="1400" dirty="0" smtClean="0"/>
              <a:t> </a:t>
            </a:r>
            <a:r>
              <a:rPr lang="en-US" sz="1400" dirty="0" err="1" smtClean="0"/>
              <a:t>đổi</a:t>
            </a:r>
            <a:r>
              <a:rPr lang="en-US" sz="1400" dirty="0" smtClean="0"/>
              <a:t> </a:t>
            </a:r>
            <a:r>
              <a:rPr lang="en-US" sz="1400" dirty="0" err="1" smtClean="0"/>
              <a:t>thói</a:t>
            </a:r>
            <a:r>
              <a:rPr lang="en-US" sz="1400" dirty="0" smtClean="0"/>
              <a:t> </a:t>
            </a:r>
            <a:r>
              <a:rPr lang="en-US" sz="1400" dirty="0" err="1" smtClean="0"/>
              <a:t>quen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thực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Luật</a:t>
            </a:r>
            <a:r>
              <a:rPr lang="en-US" sz="1400" dirty="0" smtClean="0"/>
              <a:t> </a:t>
            </a:r>
            <a:r>
              <a:rPr lang="en-US" sz="1400" dirty="0" err="1" smtClean="0"/>
              <a:t>Phòng</a:t>
            </a:r>
            <a:r>
              <a:rPr lang="en-US" sz="1400" dirty="0" smtClean="0"/>
              <a:t> </a:t>
            </a:r>
            <a:r>
              <a:rPr lang="en-US" sz="1400" dirty="0" err="1" smtClean="0"/>
              <a:t>Chống</a:t>
            </a:r>
            <a:r>
              <a:rPr lang="en-US" sz="1400" dirty="0" smtClean="0"/>
              <a:t> </a:t>
            </a:r>
            <a:r>
              <a:rPr lang="en-US" sz="1400" dirty="0" err="1" smtClean="0"/>
              <a:t>Tác</a:t>
            </a:r>
            <a:r>
              <a:rPr lang="en-US" sz="1400" dirty="0" smtClean="0"/>
              <a:t> </a:t>
            </a:r>
            <a:r>
              <a:rPr lang="en-US" sz="1400" dirty="0" err="1" smtClean="0"/>
              <a:t>Hại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. </a:t>
            </a:r>
            <a:r>
              <a:rPr lang="en-US" sz="1400" dirty="0" err="1" smtClean="0"/>
              <a:t>Giai</a:t>
            </a:r>
            <a:r>
              <a:rPr lang="en-US" sz="1400" dirty="0" smtClean="0"/>
              <a:t> </a:t>
            </a:r>
            <a:r>
              <a:rPr lang="en-US" sz="1400" dirty="0" err="1" smtClean="0"/>
              <a:t>đoạn</a:t>
            </a:r>
            <a:r>
              <a:rPr lang="en-US" sz="1400" dirty="0" smtClean="0"/>
              <a:t> </a:t>
            </a:r>
            <a:r>
              <a:rPr lang="en-US" sz="1400" dirty="0" err="1" smtClean="0"/>
              <a:t>gần</a:t>
            </a:r>
            <a:r>
              <a:rPr lang="en-US" sz="1400" dirty="0" smtClean="0"/>
              <a:t> </a:t>
            </a:r>
            <a:r>
              <a:rPr lang="en-US" sz="1400" dirty="0" err="1" smtClean="0"/>
              <a:t>đây</a:t>
            </a:r>
            <a:r>
              <a:rPr lang="en-US" sz="1400" dirty="0" smtClean="0"/>
              <a:t> </a:t>
            </a:r>
            <a:r>
              <a:rPr lang="en-US" sz="1400" dirty="0" err="1" smtClean="0"/>
              <a:t>nhất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truyền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nhắm</a:t>
            </a:r>
            <a:r>
              <a:rPr lang="en-US" sz="1400" dirty="0" smtClean="0"/>
              <a:t> </a:t>
            </a:r>
            <a:r>
              <a:rPr lang="en-US" sz="1400" dirty="0" err="1" smtClean="0"/>
              <a:t>đến</a:t>
            </a:r>
            <a:r>
              <a:rPr lang="en-US" sz="1400" dirty="0" smtClean="0"/>
              <a:t> </a:t>
            </a:r>
            <a:r>
              <a:rPr lang="en-US" sz="1400" dirty="0" err="1" smtClean="0"/>
              <a:t>đối</a:t>
            </a:r>
            <a:r>
              <a:rPr lang="en-US" sz="1400" dirty="0" smtClean="0"/>
              <a:t> </a:t>
            </a:r>
            <a:r>
              <a:rPr lang="en-US" sz="1400" dirty="0" err="1" smtClean="0"/>
              <a:t>tượng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đàn</a:t>
            </a:r>
            <a:r>
              <a:rPr lang="en-US" sz="1400" dirty="0" smtClean="0"/>
              <a:t> </a:t>
            </a:r>
            <a:r>
              <a:rPr lang="en-US" sz="1400" dirty="0" err="1" smtClean="0"/>
              <a:t>ông</a:t>
            </a:r>
            <a:r>
              <a:rPr lang="en-US" sz="1400" dirty="0" smtClean="0"/>
              <a:t> </a:t>
            </a:r>
            <a:r>
              <a:rPr lang="en-US" sz="1400" dirty="0" err="1" smtClean="0"/>
              <a:t>trưởng</a:t>
            </a:r>
            <a:r>
              <a:rPr lang="en-US" sz="1400" dirty="0" smtClean="0"/>
              <a:t> </a:t>
            </a:r>
            <a:r>
              <a:rPr lang="en-US" sz="1400" dirty="0" err="1" smtClean="0"/>
              <a:t>thành</a:t>
            </a:r>
            <a:r>
              <a:rPr lang="en-US" sz="1400" dirty="0" smtClean="0"/>
              <a:t>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nâng</a:t>
            </a:r>
            <a:r>
              <a:rPr lang="en-US" sz="1400" dirty="0" smtClean="0"/>
              <a:t> </a:t>
            </a:r>
            <a:r>
              <a:rPr lang="en-US" sz="1400" dirty="0" err="1" smtClean="0"/>
              <a:t>cao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thức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tác</a:t>
            </a:r>
            <a:r>
              <a:rPr lang="en-US" sz="1400" dirty="0" smtClean="0"/>
              <a:t> </a:t>
            </a:r>
            <a:r>
              <a:rPr lang="en-US" sz="1400" dirty="0" err="1" smtClean="0"/>
              <a:t>hại</a:t>
            </a:r>
            <a:r>
              <a:rPr lang="en-US" sz="1400" dirty="0" smtClean="0"/>
              <a:t> </a:t>
            </a:r>
            <a:r>
              <a:rPr lang="en-US" sz="1400" dirty="0" err="1" smtClean="0"/>
              <a:t>nghiêm</a:t>
            </a:r>
            <a:r>
              <a:rPr lang="en-US" sz="1400" dirty="0" smtClean="0"/>
              <a:t> </a:t>
            </a:r>
            <a:r>
              <a:rPr lang="en-US" sz="1400" dirty="0" err="1" smtClean="0"/>
              <a:t>trọng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tác</a:t>
            </a:r>
            <a:r>
              <a:rPr lang="en-US" sz="1400" dirty="0" smtClean="0"/>
              <a:t> </a:t>
            </a:r>
            <a:r>
              <a:rPr lang="en-US" sz="1400" dirty="0" err="1" smtClean="0"/>
              <a:t>hại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khói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xung</a:t>
            </a:r>
            <a:r>
              <a:rPr lang="en-US" sz="1400" dirty="0" smtClean="0"/>
              <a:t> </a:t>
            </a:r>
            <a:r>
              <a:rPr lang="en-US" sz="1400" dirty="0" err="1" smtClean="0"/>
              <a:t>quanh</a:t>
            </a:r>
            <a:r>
              <a:rPr lang="en-US" sz="1400" dirty="0" smtClean="0"/>
              <a:t> (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N</a:t>
            </a:r>
            <a:r>
              <a:rPr lang="vi-VN" sz="1400" dirty="0" smtClean="0"/>
              <a:t>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vi-VN" sz="1400" dirty="0" smtClean="0"/>
              <a:t> Hút Thuốc)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" y="4882608"/>
            <a:ext cx="9913447" cy="922590"/>
            <a:chOff x="1" y="4591242"/>
            <a:chExt cx="9564495" cy="8901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1398" t="10652" r="11072" b="12805"/>
            <a:stretch/>
          </p:blipFill>
          <p:spPr>
            <a:xfrm>
              <a:off x="6398151" y="4591243"/>
              <a:ext cx="1602849" cy="8901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62" r="2288" b="22508"/>
            <a:stretch/>
          </p:blipFill>
          <p:spPr>
            <a:xfrm>
              <a:off x="1690897" y="4594027"/>
              <a:ext cx="1493865" cy="8799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4597657"/>
              <a:ext cx="1695470" cy="8749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12500" t="12345" r="11111" b="13581"/>
            <a:stretch/>
          </p:blipFill>
          <p:spPr>
            <a:xfrm>
              <a:off x="3184762" y="4591242"/>
              <a:ext cx="1615839" cy="8813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l="11111" t="10659" r="12500" b="14268"/>
            <a:stretch/>
          </p:blipFill>
          <p:spPr>
            <a:xfrm>
              <a:off x="4800601" y="4594028"/>
              <a:ext cx="1600199" cy="8845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18750" t="10417" r="14584" b="22917"/>
            <a:stretch/>
          </p:blipFill>
          <p:spPr>
            <a:xfrm>
              <a:off x="7998350" y="4597656"/>
              <a:ext cx="1566146" cy="88095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495300" y="2253918"/>
            <a:ext cx="838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6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TV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trình</a:t>
            </a:r>
            <a:r>
              <a:rPr lang="en-US" sz="1400" dirty="0" smtClean="0"/>
              <a:t> </a:t>
            </a:r>
            <a:r>
              <a:rPr lang="en-US" sz="1400" dirty="0" err="1" smtClean="0"/>
              <a:t>chiếu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đài</a:t>
            </a:r>
            <a:r>
              <a:rPr lang="en-US" sz="1400" dirty="0" smtClean="0"/>
              <a:t> </a:t>
            </a:r>
            <a:r>
              <a:rPr lang="en-US" sz="1400" dirty="0"/>
              <a:t>VTV1, VTV2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/>
              <a:t>VTV3 </a:t>
            </a:r>
            <a:r>
              <a:rPr lang="en-US" sz="1400" dirty="0" err="1" smtClean="0"/>
              <a:t>từ</a:t>
            </a:r>
            <a:r>
              <a:rPr lang="en-US" sz="1400" dirty="0" smtClean="0"/>
              <a:t> </a:t>
            </a:r>
            <a:r>
              <a:rPr lang="en-US" sz="1400" dirty="0" err="1" smtClean="0"/>
              <a:t>tháng</a:t>
            </a:r>
            <a:r>
              <a:rPr lang="en-US" sz="1400" dirty="0" smtClean="0"/>
              <a:t> 11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2015 </a:t>
            </a:r>
            <a:r>
              <a:rPr lang="en-US" sz="1400" dirty="0" err="1" smtClean="0"/>
              <a:t>đến</a:t>
            </a:r>
            <a:r>
              <a:rPr lang="en-US" sz="1400" dirty="0" smtClean="0"/>
              <a:t> </a:t>
            </a:r>
            <a:r>
              <a:rPr lang="en-US" sz="1400" dirty="0" err="1" smtClean="0"/>
              <a:t>cuối</a:t>
            </a:r>
            <a:r>
              <a:rPr lang="en-US" sz="1400" dirty="0" smtClean="0"/>
              <a:t> </a:t>
            </a:r>
            <a:r>
              <a:rPr lang="en-US" sz="1400" dirty="0" err="1" smtClean="0"/>
              <a:t>tháng</a:t>
            </a:r>
            <a:r>
              <a:rPr lang="en-US" sz="1400" dirty="0" smtClean="0"/>
              <a:t> 1/2016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đồng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chiếu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màn</a:t>
            </a:r>
            <a:r>
              <a:rPr lang="en-US" sz="1400" dirty="0" smtClean="0"/>
              <a:t> </a:t>
            </a:r>
            <a:r>
              <a:rPr lang="en-US" sz="1400" dirty="0" err="1" smtClean="0"/>
              <a:t>hình</a:t>
            </a:r>
            <a:r>
              <a:rPr lang="en-US" sz="1400" dirty="0" smtClean="0"/>
              <a:t> LED ở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tòa</a:t>
            </a:r>
            <a:r>
              <a:rPr lang="en-US" sz="1400" dirty="0" smtClean="0"/>
              <a:t> </a:t>
            </a:r>
            <a:r>
              <a:rPr lang="en-US" sz="1400" dirty="0" err="1" smtClean="0"/>
              <a:t>nhà</a:t>
            </a:r>
            <a:r>
              <a:rPr lang="en-US" sz="1400" dirty="0" smtClean="0"/>
              <a:t> </a:t>
            </a:r>
            <a:r>
              <a:rPr lang="en-US" sz="1400" dirty="0" err="1" smtClean="0"/>
              <a:t>cao</a:t>
            </a:r>
            <a:r>
              <a:rPr lang="en-US" sz="1400" dirty="0" smtClean="0"/>
              <a:t> </a:t>
            </a:r>
            <a:r>
              <a:rPr lang="en-US" sz="1400" dirty="0" err="1" smtClean="0"/>
              <a:t>ốc</a:t>
            </a:r>
            <a:r>
              <a:rPr lang="en-US" sz="1400" dirty="0" smtClean="0"/>
              <a:t> </a:t>
            </a:r>
            <a:r>
              <a:rPr lang="en-US" sz="1400" dirty="0" err="1" smtClean="0"/>
              <a:t>văn</a:t>
            </a:r>
            <a:r>
              <a:rPr lang="en-US" sz="1400" dirty="0" smtClean="0"/>
              <a:t> </a:t>
            </a:r>
            <a:r>
              <a:rPr lang="en-US" sz="1400" dirty="0" err="1" smtClean="0"/>
              <a:t>phòng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66855" y="2971800"/>
            <a:ext cx="8600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sz="1400" i="1" dirty="0" err="1" smtClean="0"/>
              <a:t>Thuốc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lá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có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hại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cho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sức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khỏe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của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cả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gia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đình</a:t>
            </a:r>
            <a:r>
              <a:rPr lang="en-AU" sz="1400" i="1" dirty="0" smtClean="0"/>
              <a:t> </a:t>
            </a:r>
            <a:r>
              <a:rPr lang="en-AU" sz="1400" i="1" dirty="0" smtClean="0">
                <a:solidFill>
                  <a:srgbClr val="FF0000"/>
                </a:solidFill>
              </a:rPr>
              <a:t>(130 </a:t>
            </a:r>
            <a:r>
              <a:rPr lang="en-AU" sz="1400" i="1" dirty="0" err="1" smtClean="0">
                <a:solidFill>
                  <a:srgbClr val="FF0000"/>
                </a:solidFill>
              </a:rPr>
              <a:t>lần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 smtClean="0">
                <a:solidFill>
                  <a:srgbClr val="FF0000"/>
                </a:solidFill>
              </a:rPr>
              <a:t>từ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 smtClean="0">
                <a:solidFill>
                  <a:srgbClr val="FF0000"/>
                </a:solidFill>
              </a:rPr>
              <a:t>tháng</a:t>
            </a:r>
            <a:r>
              <a:rPr lang="en-AU" sz="1400" i="1" dirty="0" smtClean="0">
                <a:solidFill>
                  <a:srgbClr val="FF0000"/>
                </a:solidFill>
              </a:rPr>
              <a:t> 10 </a:t>
            </a:r>
            <a:r>
              <a:rPr lang="en-AU" sz="1400" i="1" dirty="0" err="1" smtClean="0">
                <a:solidFill>
                  <a:srgbClr val="FF0000"/>
                </a:solidFill>
              </a:rPr>
              <a:t>đến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 smtClean="0">
                <a:solidFill>
                  <a:srgbClr val="FF0000"/>
                </a:solidFill>
              </a:rPr>
              <a:t>tháng</a:t>
            </a:r>
            <a:r>
              <a:rPr lang="en-AU" sz="1400" i="1" dirty="0" smtClean="0">
                <a:solidFill>
                  <a:srgbClr val="FF0000"/>
                </a:solidFill>
              </a:rPr>
              <a:t> 11)</a:t>
            </a:r>
            <a:endParaRPr lang="en-AU" sz="1400" i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i="1" dirty="0" err="1" smtClean="0"/>
              <a:t>Văn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phòng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không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khói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rgbClr val="FF0000"/>
                </a:solidFill>
              </a:rPr>
              <a:t>(97 </a:t>
            </a:r>
            <a:r>
              <a:rPr lang="en-US" sz="1400" i="1" dirty="0" err="1" smtClean="0">
                <a:solidFill>
                  <a:srgbClr val="FF0000"/>
                </a:solidFill>
              </a:rPr>
              <a:t>lần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từ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tháng</a:t>
            </a:r>
            <a:r>
              <a:rPr lang="en-AU" sz="1400" i="1" dirty="0">
                <a:solidFill>
                  <a:srgbClr val="FF0000"/>
                </a:solidFill>
              </a:rPr>
              <a:t> 10 </a:t>
            </a:r>
            <a:r>
              <a:rPr lang="en-AU" sz="1400" i="1" dirty="0" err="1">
                <a:solidFill>
                  <a:srgbClr val="FF0000"/>
                </a:solidFill>
              </a:rPr>
              <a:t>đến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tháng</a:t>
            </a:r>
            <a:r>
              <a:rPr lang="en-AU" sz="1400" i="1" dirty="0">
                <a:solidFill>
                  <a:srgbClr val="FF0000"/>
                </a:solidFill>
              </a:rPr>
              <a:t> 11) </a:t>
            </a:r>
            <a:endParaRPr lang="en-AU" sz="1400" i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400" i="1" dirty="0" err="1" smtClean="0"/>
              <a:t>Tác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hại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của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thuốc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lá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lên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kinh</a:t>
            </a:r>
            <a:r>
              <a:rPr lang="en-AU" sz="1400" i="1" dirty="0" smtClean="0"/>
              <a:t> </a:t>
            </a:r>
            <a:r>
              <a:rPr lang="en-AU" sz="1400" i="1" dirty="0" err="1" smtClean="0"/>
              <a:t>tế</a:t>
            </a:r>
            <a:r>
              <a:rPr lang="en-AU" sz="1400" i="1" dirty="0" smtClean="0"/>
              <a:t> </a:t>
            </a:r>
            <a:r>
              <a:rPr lang="en-AU" sz="1400" i="1" dirty="0" smtClean="0">
                <a:solidFill>
                  <a:srgbClr val="FF0000"/>
                </a:solidFill>
              </a:rPr>
              <a:t>(144 </a:t>
            </a:r>
            <a:r>
              <a:rPr lang="en-AU" sz="1400" i="1" dirty="0" err="1" smtClean="0">
                <a:solidFill>
                  <a:srgbClr val="FF0000"/>
                </a:solidFill>
              </a:rPr>
              <a:t>lần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 smtClean="0">
                <a:solidFill>
                  <a:srgbClr val="FF0000"/>
                </a:solidFill>
              </a:rPr>
              <a:t>từ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 smtClean="0">
                <a:solidFill>
                  <a:srgbClr val="FF0000"/>
                </a:solidFill>
              </a:rPr>
              <a:t>tháng</a:t>
            </a:r>
            <a:r>
              <a:rPr lang="en-AU" sz="1400" i="1" dirty="0" smtClean="0">
                <a:solidFill>
                  <a:srgbClr val="FF0000"/>
                </a:solidFill>
              </a:rPr>
              <a:t> 10/2015 </a:t>
            </a:r>
            <a:r>
              <a:rPr lang="en-AU" sz="1400" i="1" dirty="0" err="1" smtClean="0">
                <a:solidFill>
                  <a:srgbClr val="FF0000"/>
                </a:solidFill>
              </a:rPr>
              <a:t>đến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 smtClean="0">
                <a:solidFill>
                  <a:srgbClr val="FF0000"/>
                </a:solidFill>
              </a:rPr>
              <a:t>tháng</a:t>
            </a:r>
            <a:r>
              <a:rPr lang="en-AU" sz="1400" i="1" dirty="0" smtClean="0">
                <a:solidFill>
                  <a:srgbClr val="FF0000"/>
                </a:solidFill>
              </a:rPr>
              <a:t> 1/2016)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i="1" dirty="0" err="1" smtClean="0"/>
              <a:t>Kẻ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giết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người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vô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hình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trong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văn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phòng</a:t>
            </a:r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rgbClr val="FF0000"/>
                </a:solidFill>
              </a:rPr>
              <a:t>(144 </a:t>
            </a:r>
            <a:r>
              <a:rPr lang="en-AU" sz="1400" i="1" dirty="0" err="1" smtClean="0">
                <a:solidFill>
                  <a:srgbClr val="FF0000"/>
                </a:solidFill>
              </a:rPr>
              <a:t>lần</a:t>
            </a:r>
            <a:r>
              <a:rPr lang="en-AU" sz="1400" i="1" dirty="0" smtClean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từ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tháng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smtClean="0">
                <a:solidFill>
                  <a:srgbClr val="FF0000"/>
                </a:solidFill>
              </a:rPr>
              <a:t>12/2015 </a:t>
            </a:r>
            <a:r>
              <a:rPr lang="en-AU" sz="1400" i="1" dirty="0" err="1">
                <a:solidFill>
                  <a:srgbClr val="FF0000"/>
                </a:solidFill>
              </a:rPr>
              <a:t>đến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tháng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smtClean="0">
                <a:solidFill>
                  <a:srgbClr val="FF0000"/>
                </a:solidFill>
              </a:rPr>
              <a:t>1/2016)</a:t>
            </a:r>
            <a:endParaRPr lang="en-AU" sz="1400" i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i="1" dirty="0" err="1" smtClean="0"/>
              <a:t>Ngôi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nhà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không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khói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– </a:t>
            </a:r>
            <a:r>
              <a:rPr lang="en-US" sz="1400" i="1" dirty="0" err="1" smtClean="0"/>
              <a:t>Trẻ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em</a:t>
            </a:r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rgbClr val="FF0000"/>
                </a:solidFill>
              </a:rPr>
              <a:t>(50 </a:t>
            </a:r>
            <a:r>
              <a:rPr lang="en-AU" sz="1400" i="1" dirty="0" err="1">
                <a:solidFill>
                  <a:srgbClr val="FF0000"/>
                </a:solidFill>
              </a:rPr>
              <a:t>lần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từ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tháng</a:t>
            </a:r>
            <a:r>
              <a:rPr lang="en-AU" sz="1400" i="1" dirty="0">
                <a:solidFill>
                  <a:srgbClr val="FF0000"/>
                </a:solidFill>
              </a:rPr>
              <a:t> 12/2015 </a:t>
            </a:r>
            <a:r>
              <a:rPr lang="en-AU" sz="1400" i="1" dirty="0" err="1">
                <a:solidFill>
                  <a:srgbClr val="FF0000"/>
                </a:solidFill>
              </a:rPr>
              <a:t>đến</a:t>
            </a:r>
            <a:r>
              <a:rPr lang="en-AU" sz="1400" i="1" dirty="0">
                <a:solidFill>
                  <a:srgbClr val="FF0000"/>
                </a:solidFill>
              </a:rPr>
              <a:t> </a:t>
            </a:r>
            <a:r>
              <a:rPr lang="en-AU" sz="1400" i="1" dirty="0" err="1">
                <a:solidFill>
                  <a:srgbClr val="FF0000"/>
                </a:solidFill>
              </a:rPr>
              <a:t>tháng</a:t>
            </a:r>
            <a:r>
              <a:rPr lang="en-AU" sz="1400" i="1" dirty="0">
                <a:solidFill>
                  <a:srgbClr val="FF0000"/>
                </a:solidFill>
              </a:rPr>
              <a:t> 1/2016</a:t>
            </a:r>
            <a:r>
              <a:rPr lang="en-AU" sz="1400" i="1" dirty="0" smtClean="0">
                <a:solidFill>
                  <a:srgbClr val="FF0000"/>
                </a:solidFill>
              </a:rPr>
              <a:t>)</a:t>
            </a:r>
            <a:endParaRPr lang="en-AU" sz="1400" i="1" dirty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400" i="1" dirty="0" err="1" smtClean="0"/>
              <a:t>Nhà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hàng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không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khói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</a:t>
            </a:r>
            <a:r>
              <a:rPr lang="en-US" sz="1400" i="1" dirty="0" smtClean="0">
                <a:solidFill>
                  <a:srgbClr val="FF0000"/>
                </a:solidFill>
              </a:rPr>
              <a:t>(35 </a:t>
            </a:r>
            <a:r>
              <a:rPr lang="en-US" sz="1400" i="1" dirty="0" err="1" smtClean="0">
                <a:solidFill>
                  <a:srgbClr val="FF0000"/>
                </a:solidFill>
              </a:rPr>
              <a:t>lần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i="1" dirty="0" err="1" smtClean="0">
                <a:solidFill>
                  <a:srgbClr val="FF0000"/>
                </a:solidFill>
              </a:rPr>
              <a:t>trong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i="1" dirty="0" err="1" smtClean="0">
                <a:solidFill>
                  <a:srgbClr val="FF0000"/>
                </a:solidFill>
              </a:rPr>
              <a:t>tháng</a:t>
            </a:r>
            <a:r>
              <a:rPr lang="en-US" sz="1400" i="1" dirty="0" smtClean="0">
                <a:solidFill>
                  <a:srgbClr val="FF0000"/>
                </a:solidFill>
              </a:rPr>
              <a:t> 1/2016)</a:t>
            </a:r>
            <a:endParaRPr lang="en-US" sz="1400" i="1" dirty="0">
              <a:solidFill>
                <a:srgbClr val="FF00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endParaRPr lang="en-US" sz="1400" i="1" dirty="0" smtClean="0"/>
          </a:p>
          <a:p>
            <a:pPr marL="342900" indent="-342900" algn="just">
              <a:buFont typeface="+mj-lt"/>
              <a:buAutoNum type="arabicPeriod"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72865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Xem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quảng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cáo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n-US" sz="1600" dirty="0" err="1">
                <a:ea typeface="ＭＳ Ｐゴシック" pitchFamily="34" charset="-128"/>
              </a:rPr>
              <a:t>không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gợi</a:t>
            </a:r>
            <a:r>
              <a:rPr lang="en-US" sz="1600" dirty="0">
                <a:ea typeface="ＭＳ Ｐゴシック" pitchFamily="34" charset="-128"/>
              </a:rPr>
              <a:t> ý)</a:t>
            </a:r>
          </a:p>
        </p:txBody>
      </p:sp>
      <p:sp>
        <p:nvSpPr>
          <p:cNvPr id="104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596390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621259C-6B24-4B8C-B34E-3CB96F8FAC14}" type="slidenum">
              <a:rPr lang="en-US" smtClean="0"/>
              <a:pPr/>
              <a:t>30</a:t>
            </a:fld>
            <a:endParaRPr lang="en-US" dirty="0" smtClean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828800" y="5334000"/>
            <a:ext cx="6705600" cy="261610"/>
            <a:chOff x="1112520" y="5943600"/>
            <a:chExt cx="6705600" cy="261449"/>
          </a:xfrm>
        </p:grpSpPr>
        <p:sp>
          <p:nvSpPr>
            <p:cNvPr id="1051" name="Text Box 13"/>
            <p:cNvSpPr txBox="1">
              <a:spLocks noChangeArrowheads="1"/>
            </p:cNvSpPr>
            <p:nvPr/>
          </p:nvSpPr>
          <p:spPr bwMode="auto">
            <a:xfrm>
              <a:off x="2255520" y="5943610"/>
              <a:ext cx="1373188" cy="261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marL="228600" algn="ctr" defTabSz="912813" eaLnBrk="0" hangingPunct="0"/>
              <a:r>
                <a:rPr lang="en-US" sz="1100" dirty="0"/>
                <a:t>N=2030</a:t>
              </a:r>
            </a:p>
          </p:txBody>
        </p:sp>
        <p:sp>
          <p:nvSpPr>
            <p:cNvPr id="1052" name="Text Box 13"/>
            <p:cNvSpPr txBox="1">
              <a:spLocks noChangeArrowheads="1"/>
            </p:cNvSpPr>
            <p:nvPr/>
          </p:nvSpPr>
          <p:spPr bwMode="auto">
            <a:xfrm>
              <a:off x="3474720" y="5943610"/>
              <a:ext cx="1143000" cy="261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marL="228600" algn="ctr" defTabSz="912813" eaLnBrk="0" hangingPunct="0"/>
              <a:r>
                <a:rPr lang="en-US" sz="1100" dirty="0"/>
                <a:t>N=1005</a:t>
              </a:r>
            </a:p>
          </p:txBody>
        </p:sp>
        <p:sp>
          <p:nvSpPr>
            <p:cNvPr id="1053" name="Text Box 13"/>
            <p:cNvSpPr txBox="1">
              <a:spLocks noChangeArrowheads="1"/>
            </p:cNvSpPr>
            <p:nvPr/>
          </p:nvSpPr>
          <p:spPr bwMode="auto">
            <a:xfrm>
              <a:off x="4541520" y="5943610"/>
              <a:ext cx="1143000" cy="261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marL="228600" algn="ctr" defTabSz="912813" eaLnBrk="0" hangingPunct="0"/>
              <a:r>
                <a:rPr lang="en-US" sz="1100" dirty="0" smtClean="0"/>
                <a:t>N=1019</a:t>
              </a:r>
              <a:endParaRPr lang="en-US" sz="1100" dirty="0"/>
            </a:p>
          </p:txBody>
        </p:sp>
        <p:sp>
          <p:nvSpPr>
            <p:cNvPr id="1054" name="Text Box 13"/>
            <p:cNvSpPr txBox="1">
              <a:spLocks noChangeArrowheads="1"/>
            </p:cNvSpPr>
            <p:nvPr/>
          </p:nvSpPr>
          <p:spPr bwMode="auto">
            <a:xfrm>
              <a:off x="5455920" y="5943610"/>
              <a:ext cx="1295400" cy="261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marL="228600" algn="ctr" defTabSz="912813" eaLnBrk="0" hangingPunct="0"/>
              <a:r>
                <a:rPr lang="en-US" sz="1100" dirty="0"/>
                <a:t>N=1013</a:t>
              </a:r>
            </a:p>
          </p:txBody>
        </p:sp>
        <p:sp>
          <p:nvSpPr>
            <p:cNvPr id="1055" name="Text Box 13"/>
            <p:cNvSpPr txBox="1">
              <a:spLocks noChangeArrowheads="1"/>
            </p:cNvSpPr>
            <p:nvPr/>
          </p:nvSpPr>
          <p:spPr bwMode="auto">
            <a:xfrm>
              <a:off x="6522720" y="5943610"/>
              <a:ext cx="1295400" cy="261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marL="228600" algn="ctr" defTabSz="912813" eaLnBrk="0" hangingPunct="0"/>
              <a:r>
                <a:rPr lang="en-US" sz="1100" dirty="0"/>
                <a:t>N=1011</a:t>
              </a:r>
            </a:p>
          </p:txBody>
        </p:sp>
        <p:sp>
          <p:nvSpPr>
            <p:cNvPr id="1056" name="Text Box 13"/>
            <p:cNvSpPr txBox="1">
              <a:spLocks noChangeArrowheads="1"/>
            </p:cNvSpPr>
            <p:nvPr/>
          </p:nvSpPr>
          <p:spPr bwMode="auto">
            <a:xfrm>
              <a:off x="1112520" y="5943600"/>
              <a:ext cx="1458913" cy="2614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430" tIns="45715" rIns="91430" bIns="45715">
              <a:spAutoFit/>
            </a:bodyPr>
            <a:lstStyle/>
            <a:p>
              <a:pPr marL="228600" algn="ctr" defTabSz="912813" eaLnBrk="0" hangingPunct="0"/>
              <a:r>
                <a:rPr lang="en-US" sz="1100" dirty="0"/>
                <a:t>N=2018</a:t>
              </a: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2155826" y="2057400"/>
            <a:ext cx="1970087" cy="276999"/>
            <a:chOff x="1774825" y="2590800"/>
            <a:chExt cx="1970087" cy="276999"/>
          </a:xfrm>
        </p:grpSpPr>
        <p:sp>
          <p:nvSpPr>
            <p:cNvPr id="1040" name="TextBox 51"/>
            <p:cNvSpPr txBox="1">
              <a:spLocks noChangeArrowheads="1"/>
            </p:cNvSpPr>
            <p:nvPr/>
          </p:nvSpPr>
          <p:spPr bwMode="auto">
            <a:xfrm>
              <a:off x="1774825" y="2590800"/>
              <a:ext cx="8270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70C0"/>
                  </a:solidFill>
                </a:rPr>
                <a:t>2014</a:t>
              </a:r>
            </a:p>
          </p:txBody>
        </p:sp>
        <p:sp>
          <p:nvSpPr>
            <p:cNvPr id="1041" name="TextBox 55"/>
            <p:cNvSpPr txBox="1">
              <a:spLocks noChangeArrowheads="1"/>
            </p:cNvSpPr>
            <p:nvPr/>
          </p:nvSpPr>
          <p:spPr bwMode="auto">
            <a:xfrm>
              <a:off x="2917825" y="2590800"/>
              <a:ext cx="8270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70C0"/>
                  </a:solidFill>
                </a:rPr>
                <a:t>2016</a:t>
              </a: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4354513" y="2057400"/>
            <a:ext cx="1806574" cy="276999"/>
            <a:chOff x="1774825" y="2590800"/>
            <a:chExt cx="1806574" cy="276999"/>
          </a:xfrm>
        </p:grpSpPr>
        <p:sp>
          <p:nvSpPr>
            <p:cNvPr id="31" name="TextBox 51"/>
            <p:cNvSpPr txBox="1">
              <a:spLocks noChangeArrowheads="1"/>
            </p:cNvSpPr>
            <p:nvPr/>
          </p:nvSpPr>
          <p:spPr bwMode="auto">
            <a:xfrm>
              <a:off x="1774825" y="2590800"/>
              <a:ext cx="8270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70C0"/>
                  </a:solidFill>
                </a:rPr>
                <a:t>2014</a:t>
              </a:r>
            </a:p>
          </p:txBody>
        </p:sp>
        <p:sp>
          <p:nvSpPr>
            <p:cNvPr id="33" name="TextBox 55"/>
            <p:cNvSpPr txBox="1">
              <a:spLocks noChangeArrowheads="1"/>
            </p:cNvSpPr>
            <p:nvPr/>
          </p:nvSpPr>
          <p:spPr bwMode="auto">
            <a:xfrm>
              <a:off x="2754312" y="2590800"/>
              <a:ext cx="8270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70C0"/>
                  </a:solidFill>
                </a:rPr>
                <a:t>2016</a:t>
              </a:r>
            </a:p>
          </p:txBody>
        </p:sp>
      </p:grpSp>
      <p:grpSp>
        <p:nvGrpSpPr>
          <p:cNvPr id="5" name="Group 35"/>
          <p:cNvGrpSpPr/>
          <p:nvPr/>
        </p:nvGrpSpPr>
        <p:grpSpPr>
          <a:xfrm>
            <a:off x="6400801" y="2057400"/>
            <a:ext cx="1893887" cy="276999"/>
            <a:chOff x="1698625" y="2590800"/>
            <a:chExt cx="1893887" cy="276999"/>
          </a:xfrm>
        </p:grpSpPr>
        <p:sp>
          <p:nvSpPr>
            <p:cNvPr id="37" name="TextBox 51"/>
            <p:cNvSpPr txBox="1">
              <a:spLocks noChangeArrowheads="1"/>
            </p:cNvSpPr>
            <p:nvPr/>
          </p:nvSpPr>
          <p:spPr bwMode="auto">
            <a:xfrm>
              <a:off x="1698625" y="2590800"/>
              <a:ext cx="8270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70C0"/>
                  </a:solidFill>
                </a:rPr>
                <a:t>2014</a:t>
              </a:r>
            </a:p>
          </p:txBody>
        </p:sp>
        <p:sp>
          <p:nvSpPr>
            <p:cNvPr id="38" name="TextBox 55"/>
            <p:cNvSpPr txBox="1">
              <a:spLocks noChangeArrowheads="1"/>
            </p:cNvSpPr>
            <p:nvPr/>
          </p:nvSpPr>
          <p:spPr bwMode="auto">
            <a:xfrm>
              <a:off x="2765425" y="2590800"/>
              <a:ext cx="8270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0070C0"/>
                  </a:solidFill>
                </a:rPr>
                <a:t>2016</a:t>
              </a:r>
            </a:p>
          </p:txBody>
        </p:sp>
      </p:grpSp>
      <p:sp>
        <p:nvSpPr>
          <p:cNvPr id="40" name="TextBox 43"/>
          <p:cNvSpPr txBox="1">
            <a:spLocks noChangeArrowheads="1"/>
          </p:cNvSpPr>
          <p:nvPr/>
        </p:nvSpPr>
        <p:spPr bwMode="auto">
          <a:xfrm>
            <a:off x="8300243" y="2057400"/>
            <a:ext cx="315913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>
            <a:spAutoFit/>
          </a:bodyPr>
          <a:lstStyle/>
          <a:p>
            <a:pPr eaLnBrk="0" hangingPunct="0"/>
            <a:r>
              <a:rPr lang="en-US" sz="1200" dirty="0"/>
              <a:t>%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423886" y="627221"/>
            <a:ext cx="91059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/>
              <a:t>từng</a:t>
            </a:r>
            <a:r>
              <a:rPr lang="en-US" sz="1300" dirty="0"/>
              <a:t> </a:t>
            </a:r>
            <a:r>
              <a:rPr lang="en-US" sz="1300" dirty="0" err="1"/>
              <a:t>xem</a:t>
            </a:r>
            <a:r>
              <a:rPr lang="en-US" sz="1300" dirty="0"/>
              <a:t> </a:t>
            </a:r>
            <a:r>
              <a:rPr lang="en-US" sz="1300" dirty="0" err="1"/>
              <a:t>bất</a:t>
            </a:r>
            <a:r>
              <a:rPr lang="en-US" sz="1300" dirty="0"/>
              <a:t> </a:t>
            </a:r>
            <a:r>
              <a:rPr lang="en-US" sz="1300" dirty="0" err="1"/>
              <a:t>kỳ</a:t>
            </a:r>
            <a:r>
              <a:rPr lang="en-US" sz="1300" dirty="0"/>
              <a:t> </a:t>
            </a:r>
            <a:r>
              <a:rPr lang="en-US" sz="1300" dirty="0" err="1"/>
              <a:t>quảng</a:t>
            </a:r>
            <a:r>
              <a:rPr lang="en-US" sz="1300" dirty="0"/>
              <a:t> </a:t>
            </a:r>
            <a:r>
              <a:rPr lang="en-US" sz="1300" dirty="0" err="1"/>
              <a:t>cáo</a:t>
            </a:r>
            <a:r>
              <a:rPr lang="en-US" sz="1300" dirty="0"/>
              <a:t> </a:t>
            </a:r>
            <a:r>
              <a:rPr lang="en-US" sz="1300" dirty="0" err="1"/>
              <a:t>nào</a:t>
            </a:r>
            <a:r>
              <a:rPr lang="en-US" sz="1300" dirty="0"/>
              <a:t> </a:t>
            </a:r>
            <a:r>
              <a:rPr lang="en-US" sz="1300" dirty="0" err="1"/>
              <a:t>về</a:t>
            </a:r>
            <a:r>
              <a:rPr lang="en-US" sz="1300" dirty="0"/>
              <a:t> </a:t>
            </a:r>
            <a:r>
              <a:rPr lang="en-US" sz="1300" dirty="0" err="1"/>
              <a:t>hút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lá</a:t>
            </a:r>
            <a:r>
              <a:rPr lang="en-US" sz="1300" dirty="0"/>
              <a:t> </a:t>
            </a:r>
            <a:r>
              <a:rPr lang="en-US" sz="1300" dirty="0" err="1"/>
              <a:t>và</a:t>
            </a:r>
            <a:r>
              <a:rPr lang="en-US" sz="1300" dirty="0"/>
              <a:t> </a:t>
            </a:r>
            <a:r>
              <a:rPr lang="en-US" sz="1300" dirty="0" err="1"/>
              <a:t>tác</a:t>
            </a:r>
            <a:r>
              <a:rPr lang="en-US" sz="1300" dirty="0"/>
              <a:t> </a:t>
            </a:r>
            <a:r>
              <a:rPr lang="en-US" sz="1300" dirty="0" err="1"/>
              <a:t>hại</a:t>
            </a:r>
            <a:r>
              <a:rPr lang="en-US" sz="1300" dirty="0"/>
              <a:t> </a:t>
            </a:r>
            <a:r>
              <a:rPr lang="en-US" sz="1300" dirty="0" err="1"/>
              <a:t>của</a:t>
            </a:r>
            <a:r>
              <a:rPr lang="en-US" sz="1300" dirty="0"/>
              <a:t> </a:t>
            </a:r>
            <a:r>
              <a:rPr lang="en-US" sz="1300" dirty="0" err="1"/>
              <a:t>nó</a:t>
            </a:r>
            <a:r>
              <a:rPr lang="en-US" sz="1300" dirty="0"/>
              <a:t> </a:t>
            </a:r>
            <a:r>
              <a:rPr lang="en-US" sz="1300" dirty="0" err="1"/>
              <a:t>đối</a:t>
            </a:r>
            <a:r>
              <a:rPr lang="en-US" sz="1300" dirty="0"/>
              <a:t> </a:t>
            </a:r>
            <a:r>
              <a:rPr lang="en-US" sz="1300" dirty="0" err="1"/>
              <a:t>với</a:t>
            </a:r>
            <a:r>
              <a:rPr lang="en-US" sz="1300" dirty="0"/>
              <a:t> </a:t>
            </a:r>
            <a:r>
              <a:rPr lang="en-US" sz="1300" dirty="0" err="1"/>
              <a:t>sức</a:t>
            </a:r>
            <a:r>
              <a:rPr lang="en-US" sz="1300" dirty="0"/>
              <a:t> </a:t>
            </a:r>
            <a:r>
              <a:rPr lang="en-US" sz="1300" dirty="0" err="1"/>
              <a:t>khỏe</a:t>
            </a:r>
            <a:r>
              <a:rPr lang="en-US" sz="1300" dirty="0"/>
              <a:t> </a:t>
            </a:r>
            <a:r>
              <a:rPr lang="en-US" sz="1300" dirty="0" err="1"/>
              <a:t>trên</a:t>
            </a:r>
            <a:r>
              <a:rPr lang="en-US" sz="1300" dirty="0"/>
              <a:t> TV hay </a:t>
            </a:r>
            <a:r>
              <a:rPr lang="en-US" sz="1300" dirty="0" err="1"/>
              <a:t>trên</a:t>
            </a:r>
            <a:r>
              <a:rPr lang="en-US" sz="1300" dirty="0"/>
              <a:t> </a:t>
            </a:r>
            <a:r>
              <a:rPr lang="en-US" sz="1300" dirty="0" err="1"/>
              <a:t>màn</a:t>
            </a:r>
            <a:r>
              <a:rPr lang="en-US" sz="1300" dirty="0"/>
              <a:t> </a:t>
            </a:r>
            <a:r>
              <a:rPr lang="en-US" sz="1300" dirty="0" err="1"/>
              <a:t>hình</a:t>
            </a:r>
            <a:r>
              <a:rPr lang="en-US" sz="1300" dirty="0"/>
              <a:t> LCD </a:t>
            </a:r>
            <a:r>
              <a:rPr lang="en-US" sz="1300" dirty="0" err="1"/>
              <a:t>trong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2016 </a:t>
            </a:r>
            <a:r>
              <a:rPr lang="en-US" sz="1300" dirty="0" err="1"/>
              <a:t>gần</a:t>
            </a:r>
            <a:r>
              <a:rPr lang="en-US" sz="1300" dirty="0"/>
              <a:t> </a:t>
            </a:r>
            <a:r>
              <a:rPr lang="en-US" sz="1300" dirty="0" err="1"/>
              <a:t>như</a:t>
            </a:r>
            <a:r>
              <a:rPr lang="en-US" sz="1300" dirty="0"/>
              <a:t> </a:t>
            </a:r>
            <a:r>
              <a:rPr lang="en-US" sz="1300" dirty="0" err="1"/>
              <a:t>bằng</a:t>
            </a:r>
            <a:r>
              <a:rPr lang="en-US" sz="1300" dirty="0"/>
              <a:t> </a:t>
            </a:r>
            <a:r>
              <a:rPr lang="en-US" sz="1300" dirty="0" err="1"/>
              <a:t>với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</a:t>
            </a:r>
            <a:r>
              <a:rPr lang="en-US" sz="1300" dirty="0" smtClean="0"/>
              <a:t>2014. </a:t>
            </a:r>
            <a:endParaRPr lang="en-US" sz="1300" dirty="0"/>
          </a:p>
        </p:txBody>
      </p:sp>
      <p:sp>
        <p:nvSpPr>
          <p:cNvPr id="41" name="Rounded Rectangle 40"/>
          <p:cNvSpPr/>
          <p:nvPr/>
        </p:nvSpPr>
        <p:spPr>
          <a:xfrm>
            <a:off x="4572000" y="1752600"/>
            <a:ext cx="1357322" cy="346075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400800" y="1752600"/>
            <a:ext cx="1981490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2576871" y="175260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188832"/>
              </p:ext>
            </p:extLst>
          </p:nvPr>
        </p:nvGraphicFramePr>
        <p:xfrm>
          <a:off x="383006" y="2139303"/>
          <a:ext cx="8816975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1828800" y="6044517"/>
            <a:ext cx="685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Q05: </a:t>
            </a:r>
            <a:r>
              <a:rPr lang="en-US" sz="1000" i="1" dirty="0" err="1"/>
              <a:t>Trong</a:t>
            </a:r>
            <a:r>
              <a:rPr lang="en-US" sz="1000" i="1" dirty="0"/>
              <a:t> 3 </a:t>
            </a:r>
            <a:r>
              <a:rPr lang="en-US" sz="1000" i="1" dirty="0" err="1"/>
              <a:t>tháng</a:t>
            </a:r>
            <a:r>
              <a:rPr lang="en-US" sz="1000" i="1" dirty="0"/>
              <a:t> qua,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xem</a:t>
            </a:r>
            <a:r>
              <a:rPr lang="en-US" sz="1000" i="1" dirty="0"/>
              <a:t>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cáo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nói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tác</a:t>
            </a:r>
            <a:r>
              <a:rPr lang="en-US" sz="1000" i="1" dirty="0"/>
              <a:t> </a:t>
            </a:r>
            <a:r>
              <a:rPr lang="en-US" sz="1000" i="1" dirty="0" err="1"/>
              <a:t>hại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sức</a:t>
            </a:r>
            <a:r>
              <a:rPr lang="en-US" sz="1000" i="1" dirty="0"/>
              <a:t> </a:t>
            </a:r>
            <a:r>
              <a:rPr lang="en-US" sz="1000" i="1" dirty="0" err="1"/>
              <a:t>khỏe</a:t>
            </a:r>
            <a:r>
              <a:rPr lang="en-US" sz="1000" i="1" dirty="0"/>
              <a:t> </a:t>
            </a:r>
            <a:r>
              <a:rPr lang="en-US" sz="1000" i="1" dirty="0" err="1"/>
              <a:t>trên</a:t>
            </a:r>
            <a:r>
              <a:rPr lang="en-US" sz="1000" i="1" dirty="0"/>
              <a:t> </a:t>
            </a:r>
            <a:r>
              <a:rPr lang="en-US" sz="1000" i="1" dirty="0" err="1"/>
              <a:t>tivi</a:t>
            </a:r>
            <a:r>
              <a:rPr lang="en-US" sz="1000" i="1" dirty="0"/>
              <a:t> </a:t>
            </a:r>
            <a:r>
              <a:rPr lang="en-US" sz="1000" i="1" dirty="0" err="1"/>
              <a:t>tại</a:t>
            </a:r>
            <a:r>
              <a:rPr lang="en-US" sz="1000" i="1" dirty="0"/>
              <a:t> </a:t>
            </a:r>
            <a:r>
              <a:rPr lang="en-US" sz="1000" i="1" dirty="0" err="1"/>
              <a:t>nhà</a:t>
            </a:r>
            <a:r>
              <a:rPr lang="en-US" sz="1000" i="1" dirty="0"/>
              <a:t> </a:t>
            </a:r>
            <a:r>
              <a:rPr lang="en-US" sz="1000" i="1" dirty="0" err="1"/>
              <a:t>hoặc</a:t>
            </a:r>
            <a:r>
              <a:rPr lang="en-US" sz="1000" i="1" dirty="0"/>
              <a:t> ở </a:t>
            </a:r>
            <a:r>
              <a:rPr lang="en-US" sz="1000" i="1" dirty="0" err="1"/>
              <a:t>nhà</a:t>
            </a:r>
            <a:r>
              <a:rPr lang="en-US" sz="1000" i="1" dirty="0"/>
              <a:t> </a:t>
            </a:r>
            <a:r>
              <a:rPr lang="en-US" sz="1000" i="1" dirty="0" err="1"/>
              <a:t>ai</a:t>
            </a:r>
            <a:r>
              <a:rPr lang="en-US" sz="1000" i="1" dirty="0"/>
              <a:t> </a:t>
            </a:r>
            <a:r>
              <a:rPr lang="en-US" sz="1000" i="1" dirty="0" err="1"/>
              <a:t>đó</a:t>
            </a:r>
            <a:r>
              <a:rPr lang="en-US" sz="1000" i="1" dirty="0"/>
              <a:t> </a:t>
            </a:r>
            <a:r>
              <a:rPr lang="en-US" sz="1000" i="1" dirty="0" err="1"/>
              <a:t>hoặc</a:t>
            </a:r>
            <a:r>
              <a:rPr lang="en-US" sz="1000" i="1" dirty="0"/>
              <a:t> </a:t>
            </a:r>
            <a:r>
              <a:rPr lang="en-US" sz="1000" i="1" dirty="0" err="1"/>
              <a:t>trên</a:t>
            </a:r>
            <a:r>
              <a:rPr lang="en-US" sz="1000" i="1" dirty="0"/>
              <a:t> </a:t>
            </a:r>
            <a:r>
              <a:rPr lang="en-US" sz="1000" i="1" dirty="0" err="1"/>
              <a:t>màn</a:t>
            </a:r>
            <a:r>
              <a:rPr lang="en-US" sz="1000" i="1" dirty="0"/>
              <a:t> </a:t>
            </a:r>
            <a:r>
              <a:rPr lang="en-US" sz="1000" i="1" dirty="0" err="1"/>
              <a:t>hình</a:t>
            </a:r>
            <a:r>
              <a:rPr lang="en-US" sz="1000" i="1" dirty="0"/>
              <a:t> LCD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hay </a:t>
            </a:r>
            <a:r>
              <a:rPr lang="en-US" sz="1000" i="1" dirty="0" err="1"/>
              <a:t>không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393997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95300" y="-18693"/>
            <a:ext cx="8915400" cy="382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Nhận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biết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quảng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cáo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không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gợi</a:t>
            </a:r>
            <a:r>
              <a:rPr lang="en-US" sz="1600" dirty="0" smtClean="0">
                <a:ea typeface="ＭＳ Ｐゴシック" pitchFamily="34" charset="-128"/>
              </a:rPr>
              <a:t> ý</a:t>
            </a: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35695"/>
            <a:ext cx="2133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621259C-6B24-4B8C-B34E-3CB96F8FAC14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31</a:t>
            </a:fld>
            <a:endParaRPr lang="en-US" sz="1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421173"/>
              </p:ext>
            </p:extLst>
          </p:nvPr>
        </p:nvGraphicFramePr>
        <p:xfrm>
          <a:off x="378475" y="6309148"/>
          <a:ext cx="4581608" cy="548852"/>
        </p:xfrm>
        <a:graphic>
          <a:graphicData uri="http://schemas.openxmlformats.org/drawingml/2006/table">
            <a:tbl>
              <a:tblPr/>
              <a:tblGrid>
                <a:gridCol w="12701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92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1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91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40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67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Đáp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viên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2014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T: 2018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1005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1013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2016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T: 2030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1018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1011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804217"/>
              </p:ext>
            </p:extLst>
          </p:nvPr>
        </p:nvGraphicFramePr>
        <p:xfrm>
          <a:off x="690790" y="2082794"/>
          <a:ext cx="4064675" cy="3741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ounded Rectangle 18"/>
          <p:cNvSpPr/>
          <p:nvPr/>
        </p:nvSpPr>
        <p:spPr bwMode="auto">
          <a:xfrm>
            <a:off x="1851150" y="1734791"/>
            <a:ext cx="2428892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096008" y="1723676"/>
            <a:ext cx="2428892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6752095" y="6310297"/>
            <a:ext cx="32887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000" i="1" dirty="0" smtClean="0"/>
              <a:t>(*) </a:t>
            </a:r>
            <a:r>
              <a:rPr lang="en-US" sz="1000" i="1" dirty="0" err="1" smtClean="0"/>
              <a:t>Một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trong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các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quảng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cáo</a:t>
            </a:r>
            <a:r>
              <a:rPr lang="en-US" sz="1000" i="1" dirty="0" smtClean="0"/>
              <a:t> = % </a:t>
            </a:r>
            <a:r>
              <a:rPr lang="en-US" sz="1000" i="1" dirty="0" err="1" smtClean="0"/>
              <a:t>của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số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đáp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viên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đã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nhận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biết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không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gợi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ýl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hoặc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ít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nhất</a:t>
            </a:r>
            <a:r>
              <a:rPr lang="en-US" sz="1000" i="1" dirty="0" smtClean="0"/>
              <a:t> 1 </a:t>
            </a:r>
            <a:r>
              <a:rPr lang="en-US" sz="1000" i="1" dirty="0" err="1" smtClean="0"/>
              <a:t>trong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số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tất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cả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quảng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cáo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được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chiếu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mỗi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năm</a:t>
            </a:r>
            <a:r>
              <a:rPr lang="en-US" sz="1000" i="1" dirty="0" smtClean="0"/>
              <a:t>. </a:t>
            </a:r>
            <a:endParaRPr lang="en-US" sz="1000" i="1" dirty="0"/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482311" y="381000"/>
            <a:ext cx="895554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b="1" dirty="0" err="1" smtClean="0"/>
              <a:t>Trong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năm</a:t>
            </a:r>
            <a:r>
              <a:rPr lang="en-US" sz="1300" b="1" dirty="0" smtClean="0"/>
              <a:t> 2016, </a:t>
            </a:r>
            <a:r>
              <a:rPr lang="en-US" sz="1300" b="1" dirty="0" err="1" smtClean="0"/>
              <a:t>quảng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cáo</a:t>
            </a:r>
            <a:r>
              <a:rPr lang="en-US" sz="1300" b="1" dirty="0" smtClean="0"/>
              <a:t> “Economic costs” </a:t>
            </a:r>
            <a:r>
              <a:rPr lang="en-US" sz="1300" b="1" dirty="0" err="1" smtClean="0"/>
              <a:t>có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sự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nhận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biết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không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gợi</a:t>
            </a:r>
            <a:r>
              <a:rPr lang="en-US" sz="1300" b="1" dirty="0" smtClean="0"/>
              <a:t> ý </a:t>
            </a:r>
            <a:r>
              <a:rPr lang="en-US" sz="1300" b="1" dirty="0" err="1" smtClean="0"/>
              <a:t>cao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nhất</a:t>
            </a:r>
            <a:r>
              <a:rPr lang="en-US" sz="1300" b="1" dirty="0" smtClean="0"/>
              <a:t> (14%)</a:t>
            </a:r>
            <a:r>
              <a:rPr lang="en-US" sz="1300" b="1" dirty="0"/>
              <a:t> </a:t>
            </a:r>
            <a:r>
              <a:rPr lang="en-US" sz="1300" dirty="0" smtClean="0"/>
              <a:t>(</a:t>
            </a:r>
            <a:r>
              <a:rPr lang="en-US" sz="1300" dirty="0" err="1" smtClean="0"/>
              <a:t>bằng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“Baby alive”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2014). </a:t>
            </a:r>
            <a:r>
              <a:rPr lang="en-US" sz="1300" b="1" dirty="0" smtClean="0"/>
              <a:t>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khác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đều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thấp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.. ¼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tự</a:t>
            </a:r>
            <a:r>
              <a:rPr lang="en-US" sz="1300" dirty="0" smtClean="0"/>
              <a:t> </a:t>
            </a:r>
            <a:r>
              <a:rPr lang="en-US" sz="1300" dirty="0" err="1" smtClean="0"/>
              <a:t>động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miêu</a:t>
            </a:r>
            <a:r>
              <a:rPr lang="en-US" sz="1300" dirty="0" smtClean="0"/>
              <a:t> </a:t>
            </a:r>
            <a:r>
              <a:rPr lang="en-US" sz="1300" dirty="0" err="1" smtClean="0"/>
              <a:t>tả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ít</a:t>
            </a:r>
            <a:r>
              <a:rPr lang="en-US" sz="1300" dirty="0" smtClean="0"/>
              <a:t> </a:t>
            </a:r>
            <a:r>
              <a:rPr lang="en-US" sz="1300" dirty="0" err="1" smtClean="0"/>
              <a:t>nhất</a:t>
            </a:r>
            <a:r>
              <a:rPr lang="en-US" sz="1300" dirty="0" smtClean="0"/>
              <a:t> </a:t>
            </a:r>
            <a:r>
              <a:rPr lang="en-US" sz="1300" dirty="0" err="1" smtClean="0"/>
              <a:t>một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2016.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/>
              <a:t>đáp</a:t>
            </a:r>
            <a:r>
              <a:rPr lang="en-US" sz="1300" dirty="0"/>
              <a:t> </a:t>
            </a:r>
            <a:r>
              <a:rPr lang="en-US" sz="1300" dirty="0" err="1"/>
              <a:t>viên</a:t>
            </a:r>
            <a:r>
              <a:rPr lang="en-US" sz="1300" dirty="0"/>
              <a:t> </a:t>
            </a:r>
            <a:r>
              <a:rPr lang="en-US" sz="1300" dirty="0" err="1"/>
              <a:t>đã</a:t>
            </a:r>
            <a:r>
              <a:rPr lang="en-US" sz="1300" dirty="0"/>
              <a:t> </a:t>
            </a:r>
            <a:r>
              <a:rPr lang="en-US" sz="1300" dirty="0" err="1"/>
              <a:t>từng</a:t>
            </a:r>
            <a:r>
              <a:rPr lang="en-US" sz="1300" dirty="0"/>
              <a:t> </a:t>
            </a:r>
            <a:r>
              <a:rPr lang="en-US" sz="1300" dirty="0" err="1"/>
              <a:t>xem</a:t>
            </a:r>
            <a:r>
              <a:rPr lang="en-US" sz="1300" dirty="0"/>
              <a:t> </a:t>
            </a:r>
            <a:r>
              <a:rPr lang="en-US" sz="1300" dirty="0" err="1"/>
              <a:t>bất</a:t>
            </a:r>
            <a:r>
              <a:rPr lang="en-US" sz="1300" dirty="0"/>
              <a:t> </a:t>
            </a:r>
            <a:r>
              <a:rPr lang="en-US" sz="1300" dirty="0" err="1"/>
              <a:t>kỳ</a:t>
            </a:r>
            <a:r>
              <a:rPr lang="en-US" sz="1300" dirty="0"/>
              <a:t> </a:t>
            </a:r>
            <a:r>
              <a:rPr lang="en-US" sz="1300" dirty="0" err="1"/>
              <a:t>quảng</a:t>
            </a:r>
            <a:r>
              <a:rPr lang="en-US" sz="1300" dirty="0"/>
              <a:t> </a:t>
            </a:r>
            <a:r>
              <a:rPr lang="en-US" sz="1300" dirty="0" err="1"/>
              <a:t>cáo</a:t>
            </a:r>
            <a:r>
              <a:rPr lang="en-US" sz="1300" dirty="0"/>
              <a:t> </a:t>
            </a:r>
            <a:r>
              <a:rPr lang="en-US" sz="1300" dirty="0" err="1"/>
              <a:t>nào</a:t>
            </a:r>
            <a:r>
              <a:rPr lang="en-US" sz="1300" dirty="0"/>
              <a:t> </a:t>
            </a:r>
            <a:r>
              <a:rPr lang="en-US" sz="1300" dirty="0" err="1"/>
              <a:t>về</a:t>
            </a:r>
            <a:r>
              <a:rPr lang="en-US" sz="1300" dirty="0"/>
              <a:t> </a:t>
            </a:r>
            <a:r>
              <a:rPr lang="en-US" sz="1300" dirty="0" err="1"/>
              <a:t>hút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lá</a:t>
            </a:r>
            <a:r>
              <a:rPr lang="en-US" sz="1300" dirty="0"/>
              <a:t> </a:t>
            </a:r>
            <a:r>
              <a:rPr lang="en-US" sz="1300" dirty="0" err="1"/>
              <a:t>và</a:t>
            </a:r>
            <a:r>
              <a:rPr lang="en-US" sz="1300" dirty="0"/>
              <a:t> </a:t>
            </a:r>
            <a:r>
              <a:rPr lang="en-US" sz="1300" dirty="0" err="1"/>
              <a:t>tác</a:t>
            </a:r>
            <a:r>
              <a:rPr lang="en-US" sz="1300" dirty="0"/>
              <a:t> </a:t>
            </a:r>
            <a:r>
              <a:rPr lang="en-US" sz="1300" dirty="0" err="1"/>
              <a:t>hại</a:t>
            </a:r>
            <a:r>
              <a:rPr lang="en-US" sz="1300" dirty="0"/>
              <a:t> </a:t>
            </a:r>
            <a:r>
              <a:rPr lang="en-US" sz="1300" dirty="0" err="1"/>
              <a:t>của</a:t>
            </a:r>
            <a:r>
              <a:rPr lang="en-US" sz="1300" dirty="0"/>
              <a:t> </a:t>
            </a:r>
            <a:r>
              <a:rPr lang="en-US" sz="1300" dirty="0" err="1"/>
              <a:t>nó</a:t>
            </a:r>
            <a:r>
              <a:rPr lang="en-US" sz="1300" dirty="0"/>
              <a:t> </a:t>
            </a:r>
            <a:r>
              <a:rPr lang="en-US" sz="1300" dirty="0" err="1"/>
              <a:t>đối</a:t>
            </a:r>
            <a:r>
              <a:rPr lang="en-US" sz="1300" dirty="0"/>
              <a:t> </a:t>
            </a:r>
            <a:r>
              <a:rPr lang="en-US" sz="1300" dirty="0" err="1"/>
              <a:t>với</a:t>
            </a:r>
            <a:r>
              <a:rPr lang="en-US" sz="1300" dirty="0"/>
              <a:t> </a:t>
            </a:r>
            <a:r>
              <a:rPr lang="en-US" sz="1300" dirty="0" err="1"/>
              <a:t>sức</a:t>
            </a:r>
            <a:r>
              <a:rPr lang="en-US" sz="1300" dirty="0"/>
              <a:t> </a:t>
            </a:r>
            <a:r>
              <a:rPr lang="en-US" sz="1300" dirty="0" err="1"/>
              <a:t>khỏe</a:t>
            </a:r>
            <a:r>
              <a:rPr lang="en-US" sz="1300" dirty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2016 </a:t>
            </a:r>
            <a:r>
              <a:rPr lang="en-US" sz="1300" dirty="0" err="1"/>
              <a:t>gần</a:t>
            </a:r>
            <a:r>
              <a:rPr lang="en-US" sz="1300" dirty="0"/>
              <a:t> </a:t>
            </a:r>
            <a:r>
              <a:rPr lang="en-US" sz="1300" dirty="0" err="1"/>
              <a:t>như</a:t>
            </a:r>
            <a:r>
              <a:rPr lang="en-US" sz="1300" dirty="0"/>
              <a:t> </a:t>
            </a:r>
            <a:r>
              <a:rPr lang="en-US" sz="1300" dirty="0" err="1"/>
              <a:t>bằng</a:t>
            </a:r>
            <a:r>
              <a:rPr lang="en-US" sz="1300" dirty="0"/>
              <a:t> </a:t>
            </a:r>
            <a:r>
              <a:rPr lang="en-US" sz="1300" dirty="0" err="1"/>
              <a:t>với</a:t>
            </a:r>
            <a:r>
              <a:rPr lang="en-US" sz="1300" dirty="0"/>
              <a:t> </a:t>
            </a:r>
            <a:r>
              <a:rPr lang="en-US" sz="1300" dirty="0" err="1"/>
              <a:t>năm</a:t>
            </a:r>
            <a:r>
              <a:rPr lang="en-US" sz="1300" dirty="0"/>
              <a:t> 2014, </a:t>
            </a:r>
            <a:r>
              <a:rPr lang="en-US" sz="1300" dirty="0" err="1" smtClean="0"/>
              <a:t>thì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xem</a:t>
            </a:r>
            <a:r>
              <a:rPr lang="en-US" sz="1300" dirty="0" smtClean="0"/>
              <a:t>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/>
              <a:t>cáo</a:t>
            </a:r>
            <a:r>
              <a:rPr lang="en-US" sz="1300" dirty="0"/>
              <a:t> </a:t>
            </a:r>
            <a:r>
              <a:rPr lang="en-US" sz="1300" dirty="0" err="1"/>
              <a:t>trong</a:t>
            </a:r>
            <a:r>
              <a:rPr lang="en-US" sz="1300" dirty="0"/>
              <a:t> </a:t>
            </a:r>
            <a:r>
              <a:rPr lang="en-US" sz="1300" dirty="0" err="1"/>
              <a:t>chiến</a:t>
            </a:r>
            <a:r>
              <a:rPr lang="en-US" sz="1300" dirty="0"/>
              <a:t> </a:t>
            </a:r>
            <a:r>
              <a:rPr lang="en-US" sz="1300" dirty="0" err="1"/>
              <a:t>dịch</a:t>
            </a:r>
            <a:r>
              <a:rPr lang="en-US" sz="1300" dirty="0"/>
              <a:t> </a:t>
            </a:r>
            <a:r>
              <a:rPr lang="en-US" sz="1300" dirty="0" smtClean="0"/>
              <a:t>2016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/>
              <a:t>kết</a:t>
            </a:r>
            <a:r>
              <a:rPr lang="en-US" sz="1300" dirty="0"/>
              <a:t> </a:t>
            </a:r>
            <a:r>
              <a:rPr lang="en-US" sz="1300" dirty="0" err="1"/>
              <a:t>quả</a:t>
            </a:r>
            <a:r>
              <a:rPr lang="en-US" sz="1300" dirty="0"/>
              <a:t> </a:t>
            </a:r>
            <a:r>
              <a:rPr lang="en-US" sz="1300" dirty="0" err="1"/>
              <a:t>thấp</a:t>
            </a:r>
            <a:r>
              <a:rPr lang="en-US" sz="1300" dirty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2014, </a:t>
            </a:r>
            <a:r>
              <a:rPr lang="en-US" sz="1300" dirty="0" err="1"/>
              <a:t>một</a:t>
            </a:r>
            <a:r>
              <a:rPr lang="en-US" sz="1300" dirty="0"/>
              <a:t> </a:t>
            </a:r>
            <a:r>
              <a:rPr lang="en-US" sz="1300" dirty="0" err="1"/>
              <a:t>phần</a:t>
            </a:r>
            <a:r>
              <a:rPr lang="en-US" sz="1300" dirty="0"/>
              <a:t> </a:t>
            </a:r>
            <a:r>
              <a:rPr lang="en-US" sz="1300" dirty="0" err="1"/>
              <a:t>lớn</a:t>
            </a:r>
            <a:r>
              <a:rPr lang="en-US" sz="1300" dirty="0"/>
              <a:t> </a:t>
            </a:r>
            <a:r>
              <a:rPr lang="en-US" sz="1300" dirty="0" err="1"/>
              <a:t>là</a:t>
            </a:r>
            <a:r>
              <a:rPr lang="en-US" sz="1300" dirty="0"/>
              <a:t> do </a:t>
            </a:r>
            <a:r>
              <a:rPr lang="en-US" sz="1300" dirty="0" err="1"/>
              <a:t>việc</a:t>
            </a:r>
            <a:r>
              <a:rPr lang="en-US" sz="1300" dirty="0"/>
              <a:t> </a:t>
            </a:r>
            <a:r>
              <a:rPr lang="en-US" sz="1300" dirty="0" err="1"/>
              <a:t>trình</a:t>
            </a:r>
            <a:r>
              <a:rPr lang="en-US" sz="1300" dirty="0"/>
              <a:t> </a:t>
            </a:r>
            <a:r>
              <a:rPr lang="en-US" sz="1300" dirty="0" err="1"/>
              <a:t>chiếu</a:t>
            </a:r>
            <a:r>
              <a:rPr lang="en-US" sz="1300" dirty="0"/>
              <a:t> 6 </a:t>
            </a:r>
            <a:r>
              <a:rPr lang="en-US" sz="1300" dirty="0" err="1"/>
              <a:t>quảng</a:t>
            </a:r>
            <a:r>
              <a:rPr lang="en-US" sz="1300" dirty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2016, </a:t>
            </a:r>
            <a:r>
              <a:rPr lang="en-US" sz="1300" dirty="0"/>
              <a:t>so </a:t>
            </a:r>
            <a:r>
              <a:rPr lang="en-US" sz="1300" dirty="0" err="1"/>
              <a:t>với</a:t>
            </a:r>
            <a:r>
              <a:rPr lang="en-US" sz="1300" dirty="0"/>
              <a:t> 2 </a:t>
            </a:r>
            <a:r>
              <a:rPr lang="en-US" sz="1300" dirty="0" err="1" smtClean="0"/>
              <a:t>trong</a:t>
            </a:r>
            <a:r>
              <a:rPr lang="en-US" sz="1300" dirty="0" smtClean="0"/>
              <a:t> 2014</a:t>
            </a:r>
            <a:r>
              <a:rPr lang="en-US" sz="1300" dirty="0"/>
              <a:t>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22949" y="5522257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742993" y="5412509"/>
            <a:ext cx="30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%</a:t>
            </a:r>
            <a:endParaRPr lang="en-US" sz="1400" dirty="0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290316" y="5757151"/>
            <a:ext cx="56301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Q06: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mô</a:t>
            </a:r>
            <a:r>
              <a:rPr lang="en-US" sz="1000" i="1" dirty="0"/>
              <a:t> </a:t>
            </a:r>
            <a:r>
              <a:rPr lang="en-US" sz="1000" i="1" dirty="0" err="1"/>
              <a:t>tả</a:t>
            </a:r>
            <a:r>
              <a:rPr lang="en-US" sz="1000" i="1" dirty="0"/>
              <a:t>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cáo</a:t>
            </a:r>
            <a:r>
              <a:rPr lang="en-US" sz="1000" i="1" dirty="0"/>
              <a:t> </a:t>
            </a:r>
            <a:r>
              <a:rPr lang="en-US" sz="1000" i="1" dirty="0" err="1"/>
              <a:t>này</a:t>
            </a:r>
            <a:r>
              <a:rPr lang="en-US" sz="1000" i="1" dirty="0"/>
              <a:t> </a:t>
            </a:r>
            <a:r>
              <a:rPr lang="en-US" sz="1000" i="1" dirty="0" err="1"/>
              <a:t>được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?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gì</a:t>
            </a:r>
            <a:r>
              <a:rPr lang="en-US" sz="1000" i="1" dirty="0"/>
              <a:t> </a:t>
            </a:r>
            <a:r>
              <a:rPr lang="en-US" sz="1000" i="1" dirty="0" err="1"/>
              <a:t>diễn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cáo</a:t>
            </a:r>
            <a:r>
              <a:rPr lang="en-US" sz="1000" i="1" dirty="0"/>
              <a:t> </a:t>
            </a:r>
            <a:r>
              <a:rPr lang="en-US" sz="1000" i="1" dirty="0" err="1"/>
              <a:t>này</a:t>
            </a:r>
            <a:r>
              <a:rPr lang="en-US" sz="1000" i="1" dirty="0"/>
              <a:t>? </a:t>
            </a:r>
            <a:r>
              <a:rPr lang="en-US" sz="1000" i="1" dirty="0" err="1"/>
              <a:t>Thông</a:t>
            </a:r>
            <a:r>
              <a:rPr lang="en-US" sz="1000" i="1" dirty="0"/>
              <a:t> </a:t>
            </a:r>
            <a:r>
              <a:rPr lang="en-US" sz="1000" i="1" dirty="0" err="1"/>
              <a:t>điệp</a:t>
            </a:r>
            <a:r>
              <a:rPr lang="en-US" sz="1000" i="1" dirty="0"/>
              <a:t> </a:t>
            </a:r>
            <a:r>
              <a:rPr lang="en-US" sz="1000" i="1" dirty="0" err="1"/>
              <a:t>chính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gì</a:t>
            </a:r>
            <a:r>
              <a:rPr lang="en-US" sz="1000" i="1" dirty="0"/>
              <a:t>?</a:t>
            </a:r>
          </a:p>
        </p:txBody>
      </p:sp>
      <p:graphicFrame>
        <p:nvGraphicFramePr>
          <p:cNvPr id="18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719949"/>
              </p:ext>
            </p:extLst>
          </p:nvPr>
        </p:nvGraphicFramePr>
        <p:xfrm>
          <a:off x="5174418" y="1968303"/>
          <a:ext cx="5097061" cy="404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25430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95300" y="-1587"/>
            <a:ext cx="8915400" cy="382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Nhận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biết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thông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điệp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từ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quảng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cáo</a:t>
            </a:r>
            <a:r>
              <a:rPr lang="en-US" sz="1600" dirty="0" smtClean="0">
                <a:ea typeface="ＭＳ Ｐゴシック" pitchFamily="34" charset="-128"/>
              </a:rPr>
              <a:t> TV (</a:t>
            </a:r>
            <a:r>
              <a:rPr lang="en-US" sz="1600" dirty="0" err="1" smtClean="0">
                <a:ea typeface="ＭＳ Ｐゴシック" pitchFamily="34" charset="-128"/>
              </a:rPr>
              <a:t>Không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gợi</a:t>
            </a:r>
            <a:r>
              <a:rPr lang="en-US" sz="1600" dirty="0" smtClean="0">
                <a:ea typeface="ＭＳ Ｐゴシック" pitchFamily="34" charset="-128"/>
              </a:rPr>
              <a:t> ý)</a:t>
            </a:r>
            <a:endParaRPr lang="en-US" sz="1600" dirty="0">
              <a:ea typeface="ＭＳ Ｐゴシック" pitchFamily="34" charset="-128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13252"/>
            <a:ext cx="2133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32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09600" y="1679545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495300" y="505850"/>
            <a:ext cx="895554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b="1" i="1" dirty="0"/>
              <a:t>“</a:t>
            </a:r>
            <a:r>
              <a:rPr lang="en-US" sz="1300" b="1" i="1" dirty="0" err="1"/>
              <a:t>Trong</a:t>
            </a:r>
            <a:r>
              <a:rPr lang="en-US" sz="1300" b="1" i="1" dirty="0"/>
              <a:t> </a:t>
            </a:r>
            <a:r>
              <a:rPr lang="en-US" sz="1300" b="1" i="1" dirty="0" err="1"/>
              <a:t>khói</a:t>
            </a:r>
            <a:r>
              <a:rPr lang="en-US" sz="1300" b="1" i="1" dirty="0"/>
              <a:t> </a:t>
            </a:r>
            <a:r>
              <a:rPr lang="en-US" sz="1300" b="1" i="1" dirty="0" err="1"/>
              <a:t>thuốc</a:t>
            </a:r>
            <a:r>
              <a:rPr lang="en-US" sz="1300" b="1" i="1" dirty="0"/>
              <a:t> </a:t>
            </a:r>
            <a:r>
              <a:rPr lang="en-US" sz="1300" b="1" i="1" dirty="0" err="1"/>
              <a:t>lá</a:t>
            </a:r>
            <a:r>
              <a:rPr lang="en-US" sz="1300" b="1" i="1" dirty="0"/>
              <a:t> </a:t>
            </a:r>
            <a:r>
              <a:rPr lang="en-US" sz="1300" b="1" i="1" dirty="0" err="1"/>
              <a:t>có</a:t>
            </a:r>
            <a:r>
              <a:rPr lang="en-US" sz="1300" b="1" i="1" dirty="0"/>
              <a:t> </a:t>
            </a:r>
            <a:r>
              <a:rPr lang="en-US" sz="1300" b="1" i="1" dirty="0" err="1"/>
              <a:t>hàng</a:t>
            </a:r>
            <a:r>
              <a:rPr lang="en-US" sz="1300" b="1" i="1" dirty="0"/>
              <a:t> </a:t>
            </a:r>
            <a:r>
              <a:rPr lang="en-US" sz="1300" b="1" i="1" dirty="0" err="1"/>
              <a:t>ngàn</a:t>
            </a:r>
            <a:r>
              <a:rPr lang="en-US" sz="1300" b="1" i="1" dirty="0"/>
              <a:t> </a:t>
            </a:r>
            <a:r>
              <a:rPr lang="en-US" sz="1300" b="1" i="1" dirty="0" err="1"/>
              <a:t>chất</a:t>
            </a:r>
            <a:r>
              <a:rPr lang="en-US" sz="1300" b="1" i="1" dirty="0"/>
              <a:t> </a:t>
            </a:r>
            <a:r>
              <a:rPr lang="en-US" sz="1300" b="1" i="1" dirty="0" err="1"/>
              <a:t>độc</a:t>
            </a:r>
            <a:r>
              <a:rPr lang="en-US" sz="1300" b="1" i="1" dirty="0"/>
              <a:t> </a:t>
            </a:r>
            <a:r>
              <a:rPr lang="en-US" sz="1300" b="1" i="1" dirty="0" err="1"/>
              <a:t>hại</a:t>
            </a:r>
            <a:r>
              <a:rPr lang="en-US" sz="1300" b="1" i="1" dirty="0"/>
              <a:t>” </a:t>
            </a:r>
            <a:r>
              <a:rPr lang="en-US" sz="1300" dirty="0" smtClean="0"/>
              <a:t>(48%), </a:t>
            </a:r>
            <a:r>
              <a:rPr lang="en-US" sz="1300" b="1" i="1" dirty="0" smtClean="0"/>
              <a:t>“</a:t>
            </a:r>
            <a:r>
              <a:rPr lang="vi-VN" sz="1300" b="1" i="1" dirty="0"/>
              <a:t>Hút thuốc và hút thuốc thụ động đều ảnh hưởng đến sức khỏe</a:t>
            </a:r>
            <a:r>
              <a:rPr lang="en-US" sz="1300" b="1" i="1" dirty="0" smtClean="0"/>
              <a:t>” </a:t>
            </a:r>
            <a:r>
              <a:rPr lang="en-US" sz="1300" dirty="0" smtClean="0"/>
              <a:t>(38%)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b="1" i="1" dirty="0" smtClean="0"/>
              <a:t>“</a:t>
            </a:r>
            <a:r>
              <a:rPr lang="vi-VN" sz="1300" b="1" i="1" dirty="0"/>
              <a:t>Hút thuốc lá ảnh hưởng đến sức khỏe của bạn và những người thân yêu</a:t>
            </a:r>
            <a:r>
              <a:rPr lang="en-US" sz="1300" b="1" i="1" dirty="0" smtClean="0"/>
              <a:t>” </a:t>
            </a:r>
            <a:r>
              <a:rPr lang="en-US" sz="1300" dirty="0" smtClean="0"/>
              <a:t>(37%) </a:t>
            </a:r>
            <a:r>
              <a:rPr lang="en-US" sz="1300" dirty="0" err="1" smtClean="0"/>
              <a:t>là</a:t>
            </a:r>
            <a:r>
              <a:rPr lang="en-US" sz="1300" dirty="0" smtClean="0"/>
              <a:t> top 3 </a:t>
            </a:r>
            <a:r>
              <a:rPr lang="en-US" sz="1300" dirty="0" err="1" smtClean="0"/>
              <a:t>thông</a:t>
            </a:r>
            <a:r>
              <a:rPr lang="en-US" sz="1300" dirty="0" smtClean="0"/>
              <a:t> </a:t>
            </a:r>
            <a:r>
              <a:rPr lang="en-US" sz="1300" dirty="0" err="1" smtClean="0"/>
              <a:t>điệp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gợi</a:t>
            </a:r>
            <a:r>
              <a:rPr lang="en-US" sz="1300" dirty="0" smtClean="0"/>
              <a:t> ý. </a:t>
            </a: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extLst/>
          </p:nvPr>
        </p:nvGraphicFramePr>
        <p:xfrm>
          <a:off x="914400" y="2122481"/>
          <a:ext cx="8737620" cy="3998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821211" y="4162034"/>
            <a:ext cx="2968305" cy="1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1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Đáp</a:t>
            </a:r>
            <a:r>
              <a:rPr lang="en-US" sz="1100" i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viên</a:t>
            </a:r>
            <a:r>
              <a:rPr lang="en-US" sz="1100" i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r>
              <a:rPr lang="en-US" sz="1100" i="1" dirty="0" smtClean="0">
                <a:solidFill>
                  <a:srgbClr val="29292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2016: 505</a:t>
            </a:r>
            <a:endParaRPr lang="en-US" sz="1100" i="1" dirty="0">
              <a:solidFill>
                <a:srgbClr val="292929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4953000" y="1931270"/>
            <a:ext cx="513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823250" y="6355811"/>
            <a:ext cx="463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Q07: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, </a:t>
            </a:r>
            <a:r>
              <a:rPr lang="en-US" sz="1000" i="1" dirty="0" err="1"/>
              <a:t>thông</a:t>
            </a:r>
            <a:r>
              <a:rPr lang="en-US" sz="1000" i="1" dirty="0"/>
              <a:t> </a:t>
            </a:r>
            <a:r>
              <a:rPr lang="en-US" sz="1000" i="1" dirty="0" err="1"/>
              <a:t>điệp</a:t>
            </a:r>
            <a:r>
              <a:rPr lang="en-US" sz="1000" i="1" dirty="0"/>
              <a:t> </a:t>
            </a:r>
            <a:r>
              <a:rPr lang="en-US" sz="1000" i="1" dirty="0" err="1"/>
              <a:t>chính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cáo</a:t>
            </a:r>
            <a:r>
              <a:rPr lang="en-US" sz="1000" i="1" dirty="0"/>
              <a:t> </a:t>
            </a:r>
            <a:r>
              <a:rPr lang="en-US" sz="1000" i="1" dirty="0" err="1"/>
              <a:t>này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gì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994375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870743"/>
              </p:ext>
            </p:extLst>
          </p:nvPr>
        </p:nvGraphicFramePr>
        <p:xfrm>
          <a:off x="886613" y="2614457"/>
          <a:ext cx="8683790" cy="3671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Nhận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biết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thông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điệp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không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gợi</a:t>
            </a:r>
            <a:r>
              <a:rPr lang="en-US" sz="1600" dirty="0" smtClean="0">
                <a:ea typeface="ＭＳ Ｐゴシック" pitchFamily="34" charset="-128"/>
              </a:rPr>
              <a:t> ý </a:t>
            </a:r>
            <a:r>
              <a:rPr lang="en-US" sz="1600" dirty="0" err="1" smtClean="0">
                <a:ea typeface="ＭＳ Ｐゴシック" pitchFamily="34" charset="-128"/>
              </a:rPr>
              <a:t>năm</a:t>
            </a:r>
            <a:r>
              <a:rPr lang="en-US" sz="1600" dirty="0" smtClean="0">
                <a:ea typeface="ＭＳ Ｐゴシック" pitchFamily="34" charset="-128"/>
              </a:rPr>
              <a:t> 2016 so </a:t>
            </a:r>
            <a:r>
              <a:rPr lang="en-US" sz="1600" dirty="0" err="1" smtClean="0">
                <a:ea typeface="ＭＳ Ｐゴシック" pitchFamily="34" charset="-128"/>
              </a:rPr>
              <a:t>với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năm</a:t>
            </a:r>
            <a:r>
              <a:rPr lang="en-US" sz="1600" dirty="0" smtClean="0">
                <a:ea typeface="ＭＳ Ｐゴシック" pitchFamily="34" charset="-128"/>
              </a:rPr>
              <a:t> 2014</a:t>
            </a:r>
            <a:endParaRPr lang="en-US" sz="1600" dirty="0">
              <a:ea typeface="ＭＳ Ｐゴシック" pitchFamily="34" charset="-128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13252"/>
            <a:ext cx="2133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33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53107" y="2207328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493256" y="953005"/>
            <a:ext cx="886173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1300" dirty="0" smtClean="0"/>
              <a:t>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2014,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một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gia</a:t>
            </a:r>
            <a:r>
              <a:rPr lang="en-US" sz="1300" dirty="0" smtClean="0"/>
              <a:t> </a:t>
            </a:r>
            <a:r>
              <a:rPr lang="en-US" sz="1300" dirty="0" err="1" smtClean="0"/>
              <a:t>tăng</a:t>
            </a:r>
            <a:r>
              <a:rPr lang="en-US" sz="1300" dirty="0" smtClean="0"/>
              <a:t> </a:t>
            </a:r>
            <a:r>
              <a:rPr lang="en-US" sz="1300" dirty="0" err="1" smtClean="0"/>
              <a:t>lớn</a:t>
            </a:r>
            <a:r>
              <a:rPr lang="en-US" sz="1300" dirty="0"/>
              <a:t> </a:t>
            </a:r>
            <a:r>
              <a:rPr lang="en-US" sz="1300" dirty="0" err="1" smtClean="0"/>
              <a:t>số</a:t>
            </a:r>
            <a:r>
              <a:rPr lang="en-US" sz="1300" dirty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thông</a:t>
            </a:r>
            <a:r>
              <a:rPr lang="en-US" sz="1300" dirty="0" smtClean="0"/>
              <a:t> </a:t>
            </a:r>
            <a:r>
              <a:rPr lang="en-US" sz="1300" dirty="0" err="1" smtClean="0"/>
              <a:t>điệp</a:t>
            </a:r>
            <a:r>
              <a:rPr lang="en-US" sz="1300" dirty="0" smtClean="0"/>
              <a:t> “</a:t>
            </a:r>
            <a:r>
              <a:rPr lang="en-US" sz="1300" i="1" dirty="0" err="1" smtClean="0"/>
              <a:t>Trong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khói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thuốc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lá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có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hàng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ngàn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chất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độc</a:t>
            </a:r>
            <a:r>
              <a:rPr lang="en-US" sz="1300" dirty="0" smtClean="0"/>
              <a:t>” (48%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16%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2014) </a:t>
            </a:r>
            <a:r>
              <a:rPr lang="en-US" sz="1300" dirty="0" err="1" smtClean="0"/>
              <a:t>và</a:t>
            </a:r>
            <a:r>
              <a:rPr lang="en-US" sz="1300" dirty="0" smtClean="0"/>
              <a:t> “</a:t>
            </a:r>
            <a:r>
              <a:rPr lang="en-US" sz="1300" i="1" dirty="0" err="1" smtClean="0"/>
              <a:t>Không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hút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thuốc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lá</a:t>
            </a:r>
            <a:r>
              <a:rPr lang="en-US" sz="1300" i="1" dirty="0" smtClean="0"/>
              <a:t> ở </a:t>
            </a:r>
            <a:r>
              <a:rPr lang="en-US" sz="1300" i="1" dirty="0" err="1" smtClean="0"/>
              <a:t>nơi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công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cộng</a:t>
            </a:r>
            <a:r>
              <a:rPr lang="en-US" sz="1300" dirty="0" smtClean="0"/>
              <a:t>” (21%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5%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2014)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4787659" y="2327854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%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>
            <a:off x="8525785" y="2731149"/>
            <a:ext cx="558922" cy="558922"/>
          </a:xfrm>
          <a:prstGeom prst="ellipse">
            <a:avLst/>
          </a:prstGeom>
          <a:noFill/>
          <a:ln w="1587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477000" y="3703578"/>
            <a:ext cx="558922" cy="558922"/>
          </a:xfrm>
          <a:prstGeom prst="ellipse">
            <a:avLst/>
          </a:prstGeom>
          <a:noFill/>
          <a:ln w="15875">
            <a:solidFill>
              <a:schemeClr val="accent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294293"/>
              </p:ext>
            </p:extLst>
          </p:nvPr>
        </p:nvGraphicFramePr>
        <p:xfrm>
          <a:off x="307331" y="2709010"/>
          <a:ext cx="4480328" cy="33338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480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7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hại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10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khỏe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nghiêm</a:t>
                      </a:r>
                      <a:r>
                        <a:rPr lang="en-US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154">
                <a:tc>
                  <a:txBody>
                    <a:bodyPr/>
                    <a:lstStyle/>
                    <a:p>
                      <a:pPr algn="r" fontAlgn="b"/>
                      <a:r>
                        <a:rPr lang="vi-VN" sz="1100" b="1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Không hút thuốc lá ở những nơi công cộng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085">
                <a:tc>
                  <a:txBody>
                    <a:bodyPr/>
                    <a:lstStyle/>
                    <a:p>
                      <a:pPr algn="r" fontAlgn="b"/>
                      <a:r>
                        <a:rPr lang="vi-VN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Những Người Hút Thuốc không nên để cho người </a:t>
                      </a:r>
                    </a:p>
                    <a:p>
                      <a:pPr algn="r" fontAlgn="b"/>
                      <a:r>
                        <a:rPr lang="vi-VN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khác hít phải khói thuốc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15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1061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154">
                <a:tc>
                  <a:txBody>
                    <a:bodyPr/>
                    <a:lstStyle/>
                    <a:p>
                      <a:pPr algn="r" fontAlgn="b"/>
                      <a:r>
                        <a:rPr lang="vi-VN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Không hút thuốc lá ở nơi làm việc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39" marR="5339" marT="5339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4904200" y="2623573"/>
            <a:ext cx="0" cy="344105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823250" y="6355811"/>
            <a:ext cx="4633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Q07: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, </a:t>
            </a:r>
            <a:r>
              <a:rPr lang="en-US" sz="1000" i="1" dirty="0" err="1"/>
              <a:t>thông</a:t>
            </a:r>
            <a:r>
              <a:rPr lang="en-US" sz="1000" i="1" dirty="0"/>
              <a:t> </a:t>
            </a:r>
            <a:r>
              <a:rPr lang="en-US" sz="1000" i="1" dirty="0" err="1"/>
              <a:t>điệp</a:t>
            </a:r>
            <a:r>
              <a:rPr lang="en-US" sz="1000" i="1" dirty="0"/>
              <a:t> </a:t>
            </a:r>
            <a:r>
              <a:rPr lang="en-US" sz="1000" i="1" dirty="0" err="1"/>
              <a:t>chính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cáo</a:t>
            </a:r>
            <a:r>
              <a:rPr lang="en-US" sz="1000" i="1" dirty="0"/>
              <a:t> </a:t>
            </a:r>
            <a:r>
              <a:rPr lang="en-US" sz="1000" i="1" dirty="0" err="1"/>
              <a:t>này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gì</a:t>
            </a:r>
            <a:r>
              <a:rPr lang="en-US" sz="1000" i="1" dirty="0"/>
              <a:t>? </a:t>
            </a: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7489677" y="5978293"/>
            <a:ext cx="1865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0070C0"/>
                </a:solidFill>
              </a:rPr>
              <a:t>***: Significant at 99</a:t>
            </a:r>
            <a:r>
              <a:rPr lang="en-US" sz="1200" dirty="0" smtClean="0">
                <a:solidFill>
                  <a:srgbClr val="0070C0"/>
                </a:solidFill>
              </a:rPr>
              <a:t>%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613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NHẬN BIẾT </a:t>
            </a:r>
            <a:r>
              <a:rPr lang="en-US" dirty="0" smtClean="0"/>
              <a:t>CÓ </a:t>
            </a:r>
            <a:r>
              <a:rPr lang="en-US" dirty="0"/>
              <a:t>GỢI Ý CỦA QUẢNG CÁO 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fld id="{2EB8DD06-0AEF-4941-8E6B-AC6AA18518D2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49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90818" y="-1587"/>
            <a:ext cx="8915400" cy="382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Nhận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biết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quảng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cáo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có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gợi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smtClean="0">
                <a:ea typeface="ＭＳ Ｐゴシック" pitchFamily="34" charset="-128"/>
              </a:rPr>
              <a:t>ý</a:t>
            </a:r>
            <a:r>
              <a:rPr lang="en-US" sz="1600" dirty="0">
                <a:ea typeface="ＭＳ Ｐゴシック" pitchFamily="34" charset="-128"/>
              </a:rPr>
              <a:t> (</a:t>
            </a:r>
            <a:r>
              <a:rPr lang="en-US" sz="1600" dirty="0" err="1">
                <a:ea typeface="ＭＳ Ｐゴシック" pitchFamily="34" charset="-128"/>
              </a:rPr>
              <a:t>Đã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xem</a:t>
            </a:r>
            <a:r>
              <a:rPr lang="en-US" sz="1600" dirty="0">
                <a:ea typeface="ＭＳ Ｐゴシック" pitchFamily="34" charset="-128"/>
              </a:rPr>
              <a:t>)</a:t>
            </a:r>
            <a:endParaRPr lang="en-US" sz="1600" dirty="0" smtClean="0">
              <a:latin typeface="+mn-lt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36680" y="6577034"/>
            <a:ext cx="1771664" cy="280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</a:t>
            </a:r>
            <a:r>
              <a:rPr lang="en-US" sz="1200" dirty="0" smtClean="0"/>
              <a:t>31/ Q39/ Q47/ Q55</a:t>
            </a:r>
            <a:endParaRPr lang="vi-VN" sz="1200" dirty="0"/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493256" y="526451"/>
            <a:ext cx="8955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2016,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gợi</a:t>
            </a:r>
            <a:r>
              <a:rPr lang="en-US" sz="1300" dirty="0" smtClean="0"/>
              <a:t> ý </a:t>
            </a:r>
            <a:r>
              <a:rPr lang="en-US" sz="1300" dirty="0" err="1" smtClean="0"/>
              <a:t>thấp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</a:t>
            </a:r>
            <a:r>
              <a:rPr lang="en-US" sz="1300" dirty="0" err="1" smtClean="0"/>
              <a:t>nhiều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2016. </a:t>
            </a:r>
            <a:r>
              <a:rPr lang="en-US" sz="1300" dirty="0" err="1" smtClean="0"/>
              <a:t>Sáu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chiếu</a:t>
            </a:r>
            <a:r>
              <a:rPr lang="en-US" sz="1300" dirty="0" smtClean="0"/>
              <a:t> </a:t>
            </a:r>
            <a:r>
              <a:rPr lang="en-US" sz="1300" dirty="0" err="1" smtClean="0"/>
              <a:t>chỉ</a:t>
            </a:r>
            <a:r>
              <a:rPr lang="en-US" sz="1300" dirty="0" smtClean="0"/>
              <a:t> </a:t>
            </a:r>
            <a:r>
              <a:rPr lang="en-US" sz="1300" dirty="0" err="1" smtClean="0"/>
              <a:t>với</a:t>
            </a:r>
            <a:r>
              <a:rPr lang="en-US" sz="1300" dirty="0" smtClean="0"/>
              <a:t> 4 </a:t>
            </a:r>
            <a:r>
              <a:rPr lang="en-US" sz="1300" dirty="0" err="1" smtClean="0"/>
              <a:t>tháng</a:t>
            </a:r>
            <a:r>
              <a:rPr lang="en-US" sz="1300" dirty="0" smtClean="0"/>
              <a:t>, </a:t>
            </a:r>
            <a:r>
              <a:rPr lang="en-US" sz="1300" dirty="0" err="1" smtClean="0"/>
              <a:t>từ</a:t>
            </a:r>
            <a:r>
              <a:rPr lang="en-US" sz="1300" dirty="0" smtClean="0"/>
              <a:t> </a:t>
            </a:r>
            <a:r>
              <a:rPr lang="en-US" sz="1300" dirty="0" err="1" smtClean="0"/>
              <a:t>Tháng</a:t>
            </a:r>
            <a:r>
              <a:rPr lang="en-US" sz="1300" dirty="0" smtClean="0"/>
              <a:t> 10, 2015 </a:t>
            </a:r>
            <a:r>
              <a:rPr lang="en-US" sz="1300" dirty="0" err="1" smtClean="0"/>
              <a:t>đến</a:t>
            </a:r>
            <a:r>
              <a:rPr lang="en-US" sz="1300" dirty="0" smtClean="0"/>
              <a:t> </a:t>
            </a:r>
            <a:r>
              <a:rPr lang="en-US" sz="1300" dirty="0" err="1" smtClean="0"/>
              <a:t>Tháng</a:t>
            </a:r>
            <a:r>
              <a:rPr lang="en-US" sz="1300" dirty="0" smtClean="0"/>
              <a:t> 1, 2016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thể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nguyên</a:t>
            </a:r>
            <a:r>
              <a:rPr lang="en-US" sz="1300" dirty="0" smtClean="0"/>
              <a:t> </a:t>
            </a:r>
            <a:r>
              <a:rPr lang="en-US" sz="1300" dirty="0" err="1" smtClean="0"/>
              <a:t>nhân</a:t>
            </a:r>
            <a:r>
              <a:rPr lang="en-US" sz="1300" dirty="0" smtClean="0"/>
              <a:t> </a:t>
            </a:r>
            <a:r>
              <a:rPr lang="en-US" sz="1300" dirty="0" err="1" smtClean="0"/>
              <a:t>cho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sụt</a:t>
            </a:r>
            <a:r>
              <a:rPr lang="en-US" sz="1300" dirty="0" smtClean="0"/>
              <a:t> </a:t>
            </a:r>
            <a:r>
              <a:rPr lang="en-US" sz="1300" dirty="0" err="1" smtClean="0"/>
              <a:t>giảm</a:t>
            </a:r>
            <a:r>
              <a:rPr lang="en-US" sz="1300" dirty="0" smtClean="0"/>
              <a:t> </a:t>
            </a:r>
            <a:r>
              <a:rPr lang="en-US" sz="1300" dirty="0" err="1" smtClean="0"/>
              <a:t>này</a:t>
            </a:r>
            <a:r>
              <a:rPr lang="en-US" sz="1300" dirty="0" smtClean="0"/>
              <a:t>.   </a:t>
            </a:r>
            <a:endParaRPr lang="en-US" sz="1300" dirty="0"/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504023" y="1981591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1752600" y="1938375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19" name="Rounded Rectangle 18"/>
          <p:cNvSpPr/>
          <p:nvPr/>
        </p:nvSpPr>
        <p:spPr bwMode="auto">
          <a:xfrm>
            <a:off x="1371600" y="1558972"/>
            <a:ext cx="2864828" cy="408188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cs typeface="Arial" charset="0"/>
              </a:rPr>
              <a:t>Sau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chiến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dịch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2014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5419165" y="1579753"/>
            <a:ext cx="2817515" cy="401447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cs typeface="Arial" charset="0"/>
              </a:rPr>
              <a:t>Sau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chiến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chemeClr val="tx1"/>
                </a:solidFill>
                <a:cs typeface="Arial" charset="0"/>
              </a:rPr>
              <a:t>dịch</a:t>
            </a:r>
            <a:r>
              <a:rPr lang="en-US" dirty="0">
                <a:solidFill>
                  <a:schemeClr val="tx1"/>
                </a:solidFill>
                <a:cs typeface="Arial" charset="0"/>
              </a:rPr>
              <a:t> 2016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1561260" y="6086101"/>
          <a:ext cx="4839540" cy="595313"/>
        </p:xfrm>
        <a:graphic>
          <a:graphicData uri="http://schemas.openxmlformats.org/drawingml/2006/table">
            <a:tbl>
              <a:tblPr/>
              <a:tblGrid>
                <a:gridCol w="1341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75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69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69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65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Đáp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viên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2014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T: 2018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1005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1013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2016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T: 2030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1018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1011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3" name="Content Placeholder 3"/>
          <p:cNvGraphicFramePr>
            <a:graphicFrameLocks noGrp="1"/>
          </p:cNvGraphicFramePr>
          <p:nvPr>
            <p:extLst/>
          </p:nvPr>
        </p:nvGraphicFramePr>
        <p:xfrm>
          <a:off x="1056044" y="2075869"/>
          <a:ext cx="4027202" cy="418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ontent Placeholder 3"/>
          <p:cNvGraphicFramePr>
            <a:graphicFrameLocks noGrp="1"/>
          </p:cNvGraphicFramePr>
          <p:nvPr>
            <p:extLst/>
          </p:nvPr>
        </p:nvGraphicFramePr>
        <p:xfrm>
          <a:off x="4876800" y="2092364"/>
          <a:ext cx="4419600" cy="4147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25675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 err="1" smtClean="0">
                <a:ea typeface="ＭＳ Ｐゴシック" pitchFamily="34" charset="-128"/>
              </a:rPr>
              <a:t>Nhận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biết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có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gợi</a:t>
            </a:r>
            <a:r>
              <a:rPr lang="en-US" sz="1600" dirty="0" smtClean="0">
                <a:ea typeface="ＭＳ Ｐゴシック" pitchFamily="34" charset="-128"/>
              </a:rPr>
              <a:t> ý </a:t>
            </a:r>
            <a:r>
              <a:rPr lang="en-US" sz="1600" dirty="0" err="1" smtClean="0">
                <a:ea typeface="ＭＳ Ｐゴシック" pitchFamily="34" charset="-128"/>
              </a:rPr>
              <a:t>theo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thành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phố</a:t>
            </a:r>
            <a:r>
              <a:rPr lang="en-US" sz="1600" dirty="0" smtClean="0">
                <a:ea typeface="ＭＳ Ｐゴシック" pitchFamily="34" charset="-128"/>
              </a:rPr>
              <a:t> (</a:t>
            </a:r>
            <a:r>
              <a:rPr lang="en-US" sz="1600" dirty="0" err="1" smtClean="0">
                <a:ea typeface="ＭＳ Ｐゴシック" pitchFamily="34" charset="-128"/>
              </a:rPr>
              <a:t>trong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những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người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đã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xem</a:t>
            </a:r>
            <a:r>
              <a:rPr lang="en-US" sz="1600" dirty="0" smtClean="0">
                <a:ea typeface="ＭＳ Ｐゴシック" pitchFamily="34" charset="-128"/>
              </a:rPr>
              <a:t>)</a:t>
            </a:r>
            <a:endParaRPr lang="vi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36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56546" y="2285248"/>
            <a:ext cx="0" cy="342597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75746" y="2285248"/>
            <a:ext cx="0" cy="342597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94946" y="2285248"/>
            <a:ext cx="0" cy="342597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37946" y="2285248"/>
            <a:ext cx="0" cy="342597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83017" y="2285248"/>
            <a:ext cx="0" cy="3425975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 bwMode="auto">
          <a:xfrm>
            <a:off x="518318" y="1939173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5052" y="6545530"/>
            <a:ext cx="1771664" cy="280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Q31/ Q39/ Q47/ Q55</a:t>
            </a:r>
            <a:endParaRPr lang="vi-VN" sz="1200" dirty="0"/>
          </a:p>
        </p:txBody>
      </p:sp>
      <p:graphicFrame>
        <p:nvGraphicFramePr>
          <p:cNvPr id="18" name="Chart 17"/>
          <p:cNvGraphicFramePr/>
          <p:nvPr>
            <p:extLst/>
          </p:nvPr>
        </p:nvGraphicFramePr>
        <p:xfrm>
          <a:off x="3283017" y="2481530"/>
          <a:ext cx="614664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/>
          <p:cNvGraphicFramePr/>
          <p:nvPr>
            <p:extLst/>
          </p:nvPr>
        </p:nvGraphicFramePr>
        <p:xfrm>
          <a:off x="1685712" y="2489200"/>
          <a:ext cx="142947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475228" y="517595"/>
            <a:ext cx="8955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2016, 56%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ít</a:t>
            </a:r>
            <a:r>
              <a:rPr lang="en-US" sz="1300" dirty="0" smtClean="0"/>
              <a:t> </a:t>
            </a:r>
            <a:r>
              <a:rPr lang="en-US" sz="1300" dirty="0" err="1" smtClean="0"/>
              <a:t>nhất</a:t>
            </a:r>
            <a:r>
              <a:rPr lang="en-US" sz="1300" dirty="0" smtClean="0"/>
              <a:t> </a:t>
            </a:r>
            <a:r>
              <a:rPr lang="en-US" sz="1300" dirty="0" err="1" smtClean="0"/>
              <a:t>một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chiếu</a:t>
            </a:r>
            <a:r>
              <a:rPr lang="en-US" sz="1300" dirty="0" smtClean="0"/>
              <a:t>.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“Economic Costs” </a:t>
            </a:r>
            <a:r>
              <a:rPr lang="en-US" sz="1300" dirty="0" err="1" smtClean="0"/>
              <a:t>cao</a:t>
            </a:r>
            <a:r>
              <a:rPr lang="en-US" sz="1300" dirty="0" smtClean="0"/>
              <a:t> </a:t>
            </a:r>
            <a:r>
              <a:rPr lang="en-US" sz="1300" dirty="0" err="1" smtClean="0"/>
              <a:t>đều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3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còn</a:t>
            </a:r>
            <a:r>
              <a:rPr lang="en-US" sz="1300" dirty="0" smtClean="0"/>
              <a:t> </a:t>
            </a:r>
            <a:r>
              <a:rPr lang="en-US" sz="1300" dirty="0" err="1" smtClean="0"/>
              <a:t>lại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5 </a:t>
            </a:r>
            <a:r>
              <a:rPr lang="en-US" sz="1300" dirty="0" err="1" smtClean="0"/>
              <a:t>thành</a:t>
            </a:r>
            <a:r>
              <a:rPr lang="en-US" sz="1300" dirty="0" smtClean="0"/>
              <a:t> </a:t>
            </a:r>
            <a:r>
              <a:rPr lang="en-US" sz="1300" dirty="0" err="1" smtClean="0"/>
              <a:t>phố</a:t>
            </a:r>
            <a:r>
              <a:rPr lang="en-US" sz="1300" dirty="0" smtClean="0"/>
              <a:t>, </a:t>
            </a:r>
            <a:r>
              <a:rPr lang="en-US" sz="1300" dirty="0" err="1" smtClean="0"/>
              <a:t>đặc</a:t>
            </a:r>
            <a:r>
              <a:rPr lang="en-US" sz="1300" dirty="0" smtClean="0"/>
              <a:t> </a:t>
            </a:r>
            <a:r>
              <a:rPr lang="en-US" sz="1300" dirty="0" err="1" smtClean="0"/>
              <a:t>biệt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Thái</a:t>
            </a:r>
            <a:r>
              <a:rPr lang="en-US" sz="1300" dirty="0" smtClean="0"/>
              <a:t> </a:t>
            </a:r>
            <a:r>
              <a:rPr lang="en-US" sz="1300" dirty="0" err="1" smtClean="0"/>
              <a:t>Bình</a:t>
            </a:r>
            <a:r>
              <a:rPr lang="en-US" sz="1300" dirty="0" smtClean="0"/>
              <a:t> (37%). </a:t>
            </a:r>
            <a:endParaRPr lang="en-US" sz="1300" dirty="0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967038" y="2181225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4318795" y="2183504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5554324" y="2183504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6822508" y="2183504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7923983" y="2183504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9192167" y="2173555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val="59736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/>
          </p:nvPr>
        </p:nvGraphicFramePr>
        <p:xfrm>
          <a:off x="5749548" y="3810000"/>
          <a:ext cx="4608104" cy="2686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/>
          </p:nvPr>
        </p:nvGraphicFramePr>
        <p:xfrm>
          <a:off x="-436565" y="3810000"/>
          <a:ext cx="4532801" cy="273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424290885"/>
              </p:ext>
            </p:extLst>
          </p:nvPr>
        </p:nvGraphicFramePr>
        <p:xfrm>
          <a:off x="1995205" y="814758"/>
          <a:ext cx="6091844" cy="3352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59" y="-3781"/>
            <a:ext cx="8915400" cy="382587"/>
          </a:xfrm>
        </p:spPr>
        <p:txBody>
          <a:bodyPr>
            <a:noAutofit/>
          </a:bodyPr>
          <a:lstStyle/>
          <a:p>
            <a:r>
              <a:rPr lang="en-US" sz="1600" dirty="0" err="1" smtClean="0">
                <a:solidFill>
                  <a:schemeClr val="accent1"/>
                </a:solidFill>
              </a:rPr>
              <a:t>Số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lượng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đáp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viên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nhận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biết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và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không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nhận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biết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về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chiến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dịch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quảng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cáo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năm</a:t>
            </a:r>
            <a:r>
              <a:rPr lang="en-US" sz="1600" dirty="0" smtClean="0">
                <a:solidFill>
                  <a:schemeClr val="accent1"/>
                </a:solidFill>
              </a:rPr>
              <a:t> 2016 </a:t>
            </a:r>
            <a:r>
              <a:rPr lang="en-US" sz="1600" b="0" dirty="0" smtClean="0">
                <a:solidFill>
                  <a:schemeClr val="accent1"/>
                </a:solidFill>
              </a:rPr>
              <a:t/>
            </a:r>
            <a:br>
              <a:rPr lang="en-US" sz="1600" b="0" dirty="0" smtClean="0">
                <a:solidFill>
                  <a:schemeClr val="accent1"/>
                </a:solidFill>
              </a:rPr>
            </a:br>
            <a:r>
              <a:rPr lang="en-US" sz="1600" b="0" dirty="0" smtClean="0">
                <a:solidFill>
                  <a:schemeClr val="accent1"/>
                </a:solidFill>
              </a:rPr>
              <a:t>(</a:t>
            </a:r>
            <a:r>
              <a:rPr lang="en-US" sz="1600" b="0" dirty="0" err="1" smtClean="0">
                <a:solidFill>
                  <a:schemeClr val="accent1"/>
                </a:solidFill>
              </a:rPr>
              <a:t>những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người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đã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xem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bất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kỳ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quảng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cáo</a:t>
            </a:r>
            <a:r>
              <a:rPr lang="en-US" sz="1600" b="0" dirty="0" smtClean="0">
                <a:solidFill>
                  <a:schemeClr val="accent1"/>
                </a:solidFill>
              </a:rPr>
              <a:t> </a:t>
            </a:r>
            <a:r>
              <a:rPr lang="en-US" sz="1600" b="0" dirty="0" err="1" smtClean="0">
                <a:solidFill>
                  <a:schemeClr val="accent1"/>
                </a:solidFill>
              </a:rPr>
              <a:t>nào</a:t>
            </a:r>
            <a:r>
              <a:rPr lang="en-US" sz="1600" b="0" dirty="0" smtClean="0">
                <a:solidFill>
                  <a:schemeClr val="accent1"/>
                </a:solidFill>
              </a:rPr>
              <a:t>)</a:t>
            </a:r>
            <a:endParaRPr lang="en-US" sz="16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74203" y="2412769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N=2030</a:t>
            </a:r>
            <a:endParaRPr lang="vi-VN" sz="1400" dirty="0"/>
          </a:p>
        </p:txBody>
      </p:sp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3522489" y="4736901"/>
            <a:ext cx="293274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bao</a:t>
            </a:r>
            <a:r>
              <a:rPr lang="en-US" sz="1300" dirty="0" smtClean="0"/>
              <a:t> </a:t>
            </a:r>
            <a:r>
              <a:rPr lang="en-US" sz="1300" dirty="0" err="1" smtClean="0"/>
              <a:t>gồm</a:t>
            </a:r>
            <a:r>
              <a:rPr lang="en-US" sz="1300" dirty="0" smtClean="0"/>
              <a:t>: 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thể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gợi</a:t>
            </a:r>
            <a:r>
              <a:rPr lang="en-US" sz="1300" dirty="0" smtClean="0"/>
              <a:t> ý </a:t>
            </a:r>
            <a:r>
              <a:rPr lang="en-US" sz="1300" dirty="0" err="1" smtClean="0"/>
              <a:t>bất</a:t>
            </a:r>
            <a:r>
              <a:rPr lang="en-US" sz="1300" dirty="0" smtClean="0"/>
              <a:t> </a:t>
            </a:r>
            <a:r>
              <a:rPr lang="en-US" sz="1300" dirty="0" err="1" smtClean="0"/>
              <a:t>kỳ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nào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tổng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6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; </a:t>
            </a:r>
            <a:r>
              <a:rPr lang="en-US" sz="1300" dirty="0" err="1" smtClean="0"/>
              <a:t>hoặc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gợi</a:t>
            </a:r>
            <a:r>
              <a:rPr lang="en-US" sz="1300" dirty="0" smtClean="0"/>
              <a:t> ý </a:t>
            </a:r>
            <a:r>
              <a:rPr lang="en-US" sz="1300" dirty="0" err="1" smtClean="0"/>
              <a:t>bất</a:t>
            </a:r>
            <a:r>
              <a:rPr lang="en-US" sz="1300" dirty="0" smtClean="0"/>
              <a:t> </a:t>
            </a:r>
            <a:r>
              <a:rPr lang="en-US" sz="1300" dirty="0" err="1" smtClean="0"/>
              <a:t>kỳ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nào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4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lựa</a:t>
            </a:r>
            <a:r>
              <a:rPr lang="en-US" sz="1300" dirty="0" smtClean="0"/>
              <a:t> </a:t>
            </a:r>
            <a:r>
              <a:rPr lang="en-US" sz="1300" dirty="0" err="1" smtClean="0"/>
              <a:t>chọn</a:t>
            </a:r>
            <a:r>
              <a:rPr lang="en-US" sz="1300" dirty="0" smtClean="0"/>
              <a:t>.</a:t>
            </a:r>
            <a:endParaRPr lang="en-US" sz="1300" dirty="0"/>
          </a:p>
        </p:txBody>
      </p:sp>
      <p:sp>
        <p:nvSpPr>
          <p:cNvPr id="7" name="Rounded Rectangle 6"/>
          <p:cNvSpPr/>
          <p:nvPr/>
        </p:nvSpPr>
        <p:spPr>
          <a:xfrm>
            <a:off x="1257262" y="3857181"/>
            <a:ext cx="1409738" cy="396761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541837" y="984107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86600" y="3868800"/>
            <a:ext cx="2133600" cy="449757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3551" y="6074506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N=1019</a:t>
            </a:r>
            <a:endParaRPr lang="vi-VN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6074506"/>
            <a:ext cx="802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N=1011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149295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HIỂU BIẾT VỀ HÚT THUỐC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50"/>
            <a:ext cx="2311400" cy="365125"/>
          </a:xfrm>
        </p:spPr>
        <p:txBody>
          <a:bodyPr/>
          <a:lstStyle/>
          <a:p>
            <a:pPr>
              <a:defRPr/>
            </a:pPr>
            <a:fld id="{F204A156-50E8-4FB4-9DD2-20546BC3B8F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3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72262"/>
            <a:ext cx="2133600" cy="18247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338197" y="1617426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4903" y="439093"/>
            <a:ext cx="898207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nhìn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chung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) 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thụ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nhớ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). “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Ung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”, “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ung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hại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thụ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338197" y="6073370"/>
            <a:ext cx="3830247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2016: NHẬN BIẾT: 1184</a:t>
            </a:r>
            <a:endParaRPr lang="en-US" sz="1400" dirty="0">
              <a:solidFill>
                <a:srgbClr val="292929"/>
              </a:solidFill>
              <a:latin typeface="+mj-lt"/>
            </a:endParaRPr>
          </a:p>
        </p:txBody>
      </p:sp>
      <p:sp>
        <p:nvSpPr>
          <p:cNvPr id="71" name="Rectangle 6"/>
          <p:cNvSpPr txBox="1">
            <a:spLocks noChangeArrowheads="1"/>
          </p:cNvSpPr>
          <p:nvPr/>
        </p:nvSpPr>
        <p:spPr bwMode="auto">
          <a:xfrm>
            <a:off x="515141" y="38429"/>
            <a:ext cx="81534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thụ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2016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1585151"/>
            <a:ext cx="7756567" cy="4645882"/>
            <a:chOff x="943926" y="1497583"/>
            <a:chExt cx="6894512" cy="4645882"/>
          </a:xfrm>
        </p:grpSpPr>
        <p:graphicFrame>
          <p:nvGraphicFramePr>
            <p:cNvPr id="57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3118514"/>
                </p:ext>
              </p:extLst>
            </p:nvPr>
          </p:nvGraphicFramePr>
          <p:xfrm>
            <a:off x="943926" y="1546452"/>
            <a:ext cx="6894512" cy="45970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8" name="TextBox 18"/>
            <p:cNvSpPr txBox="1">
              <a:spLocks noChangeArrowheads="1"/>
            </p:cNvSpPr>
            <p:nvPr/>
          </p:nvSpPr>
          <p:spPr bwMode="auto">
            <a:xfrm>
              <a:off x="6922271" y="1497583"/>
              <a:ext cx="7547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i="1" dirty="0">
                  <a:latin typeface="+mj-lt"/>
                </a:rPr>
                <a:t>% 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629613" y="2054207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88070" y="242703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688070" y="2861915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688070" y="3178004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655986" y="3579158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688070" y="395103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88070" y="4315175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55986" y="475572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655986" y="501783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688070" y="539883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24"/>
          <p:cNvSpPr>
            <a:spLocks noChangeArrowheads="1"/>
          </p:cNvSpPr>
          <p:nvPr/>
        </p:nvSpPr>
        <p:spPr bwMode="auto">
          <a:xfrm>
            <a:off x="338197" y="6370002"/>
            <a:ext cx="9402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Q20: Theo </a:t>
            </a:r>
            <a:r>
              <a:rPr lang="en-US" sz="1000" i="1" dirty="0" err="1"/>
              <a:t>hiểu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tiếp</a:t>
            </a:r>
            <a:r>
              <a:rPr lang="en-US" sz="1000" i="1" dirty="0"/>
              <a:t> </a:t>
            </a:r>
            <a:r>
              <a:rPr lang="en-US" sz="1000" i="1" dirty="0" err="1"/>
              <a:t>xúc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từ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khác</a:t>
            </a:r>
            <a:r>
              <a:rPr lang="en-US" sz="1000" i="1" dirty="0"/>
              <a:t> (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thụ</a:t>
            </a:r>
            <a:r>
              <a:rPr lang="en-US" sz="1000" i="1" dirty="0"/>
              <a:t> </a:t>
            </a:r>
            <a:r>
              <a:rPr lang="en-US" sz="1000" i="1" dirty="0" err="1"/>
              <a:t>động</a:t>
            </a:r>
            <a:r>
              <a:rPr lang="en-US" sz="1000" i="1" dirty="0"/>
              <a:t>)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gây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bệnh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 smtClean="0"/>
              <a:t>? (Multiple answers) </a:t>
            </a:r>
            <a:endParaRPr lang="en-US" sz="1000" i="1" dirty="0"/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8153400" y="3451282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</p:spTree>
    <p:extLst>
      <p:ext uri="{BB962C8B-B14F-4D97-AF65-F5344CB8AC3E}">
        <p14:creationId xmlns:p14="http://schemas.microsoft.com/office/powerpoint/2010/main" val="72534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charset="0"/>
                <a:cs typeface="Arial" charset="0"/>
              </a:rPr>
              <a:t>Nền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tảng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nghiên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cs typeface="Arial" charset="0"/>
              </a:rPr>
              <a:t>cứu</a:t>
            </a:r>
            <a:endParaRPr lang="en-US" b="1" dirty="0" smtClean="0">
              <a:latin typeface="Arial" charset="0"/>
              <a:cs typeface="Arial" charset="0"/>
            </a:endParaRPr>
          </a:p>
        </p:txBody>
      </p:sp>
      <p:sp>
        <p:nvSpPr>
          <p:cNvPr id="13318" name="AutoShape 6" descr="data:image/jpeg;base64,/9j/4AAQSkZJRgABAQAAAQABAAD/2wCEAAkGBhQODxURDxQWEhQUExoVEhAXGBocHBwiGxUfFh0fHB4ZJyYeHRolGxgiIS8gLjM1Li4wGioxODw2NjErLisBCQoKDgwOGA4PGjUkHiQsMTY1NTU1KjUpNTYwNTU1LDU1LDUuNS00NTU2Lyo1NSkrNDMqKi02LDIyNSwuNTQqLf/AABEIADgAeAMBIgACEQEDEQH/xAAcAAEAAgMBAQEAAAAAAAAAAAAABwgEBQYDAQL/xAA5EAACAQMBBgQEAwUJAAAAAAABAgMABBEFBgcSITFBE1FhcRQiMoEVUqFCYnKRsggjJGOCorHB8P/EABoBAQADAQEBAAAAAAAAAAAAAAABBAUDBgL/xAAkEQACAgEEAgEFAAAAAAAAAAAAAQIDBBEhMUEF8BITFGGBsf/aAAwDAQACEQMRAD8AnGlKUArhNvN7MGlEwxj4i47xA4VMj9tufP8AdHP2610W2DXQsZfw8A3HD/d5/Xhzy48dM8s1U+ZHMhDhjIXIYNni4s88558WfvmtTx+JC9uU3suiDvr3ftqMhyngxDyWPP8AWTWfoW/66jYC8ijnTPzMg4H+3VTjywM+Yrw0HcPd3EQkuJEtsjKxsCzf6gMBfbOa53bLdvdaRhpgskROFnTJXPkwPNTWmoYVj+mktfewWM2X2tt9Uh8a1fixgPGeTISM4Ydvfoccq3NVR2G2ufSrxJ1JMZIWeP8AMmef3HUeo96tXDMHUOhDKwDKw5ggjII9MVjZuJ9vPbh8En7pSlUQKUpQClKUApSlAKjjevvN/DE+GtSDdOMluvhKehx+c9h9z2z39/erBC8z8ljRnY+iqWP6Cqh6tqb3c8lxMcvK5dj79h6DoPQVp+OxldNylwgTBup3tNI62WouWZjwwXLHmSTgI/qSeTfY1gbdbd2VrqhnsrVJ7uMlHuHJ8PiHIkIuONx048jGO/UZG6vd5/gZNQZeK4eOT4JT0QhSqv8AxFunkBnvUOMpBwRgjkQa0qqKLL5uHWzXX5IJu2T39iaVYtQiWIMcCeMnhXP5lbJA9c8vKpH2utI7jTrlJMMjW7nPbkhYEexAINVJqWttd4LQaTBpaEm4a2jW7c8ig4AfD8+MjAbyHLqeXHJwErIOnbV+sES1ajdlcNJo9oznJ8ELn0UlR+gAqsGmabJdTJBCvFJIwVF9T/wO5PYCp92n3gW+zNpDYxj4i4jhULEDwgDGONzzxk5PCOZz2HOp8vNfCMe9QSTSoD0fbfaDWuI2KpHHnBdY1VF5dA8mST6c+vatwmkbUw/MLmKXI+gmM/1KBXnySZKVGu7vbHU5r17LVrcRlYTKsvAVJwyjqCUYfN2rx3nb5RpU3wtrGss4UM7uTwJnmBhcFmxz6gDI69KAlClQjoVxtJq8KXEVxFbwvkoxCLnBxnAVmxkVlXFrtTaAlZYroDyEZJ9gwU0BMlK53YHWLm8sI5b6LwZ8srx8DJ9LFQeFuYyBny8qUBsdo7E3FlcQr9UkEiL7shA/Wqg1c+q2729hn0+8eeNc207l0YDkrHmyHy55I9PY1teJuUZSrffBBMm6nUkuNHtvDIzGnhOo7Mp5g+4wfvWl2y3KW9/K08EhtpHbikAXiRiTzPDkEMfQ4NQpsrtnc6VIXtXwG+uNhlGx0yPMefWul1ffhqFxEY18KDIwXiUhvsWJx7iurwr67nOmWiYNxoGy2l6XqqW99cm5mBBX5QsKPn5VkPESX74+kd66vejupXUA11ZqFugMunQSgefYSeR79D2Ir/HG8rgKGd3bAABZmJP8ySatJu5067ttOjj1B+OUfSvUov7KM37TDz7dOeM0zFPHcblPWX9/QOe3Ubsfw1firoA3TrgJ1EQPUernue3QdyYR3qB/xq88T6vGOP4eEcP+3FW2rh94e6qDWgJOLwLhRhZwMhh2DryyPI5yP0rFutldNzlySZm76VPwO2NmA2LYYX98L8wPMc/EznnXA6xvP12yhM91p8MUYIBch8Ak4HSQ96wNF3e6/ozsunyROjHLKHXgY4xkpKBg9sjyrJ2h0baPVbY211DAIyysSGjU/KcjmGNcgbTdhveutXv/AIaeKBE8Jn4ow4OVI/MxGOdZm8zcyNVmN3ayLFOygSI4PA+OQOV5q2OXQg8unU4W6fdNdaVeG6uniAMLJ4SFmOSR1OAuOXrX3ajYXWI9RnvNKuVVJ3DGEOV6Iq/MrgoT8vXrQHHWmwG0OmLi0aQICcJDOpXn1PAxx98V4tvZ1rS5RFejiYc/DuIgCwzjky8JIz3BrtfitqV5GO3b97+6/wCmFaXVN1us61cLJqckMQVQoOQeEZyQqR8ieeeZGcdaAlHd7tuutWfjqhjdH8OVM5AYKG+U91IYHz7UrI2K2Nh0e0FtAS3Pjkkbq7EAE46AYAAHYD70oDf1j6hp8dzE0M6LJG4wyMMg/wDvOlKlPTdAinaH+z9G5LWE5i/yZQWX7OPmA9wa0UH9nu7LAPcW6rn5mXxGI9gVAP8AMV8pV6PkciK01BJmxW7C10nEiAzT4wZ3xkefAvRAf5+tdhSlU7LJWS+U3qwKUpXwBSlKAUpSgFKUoBSlKA//2Q=="/>
          <p:cNvSpPr>
            <a:spLocks noChangeAspect="1" noChangeArrowheads="1"/>
          </p:cNvSpPr>
          <p:nvPr/>
        </p:nvSpPr>
        <p:spPr bwMode="auto">
          <a:xfrm>
            <a:off x="168540" y="-557477"/>
            <a:ext cx="1238250" cy="577850"/>
          </a:xfrm>
          <a:prstGeom prst="rect">
            <a:avLst/>
          </a:prstGeom>
          <a:noFill/>
        </p:spPr>
        <p:txBody>
          <a:bodyPr vert="horz" wrap="square" lIns="99060" tIns="49530" rIns="99060" bIns="4953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3505200" y="6356351"/>
            <a:ext cx="2895600" cy="365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948A54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CFD6D55C-B2C8-4EAB-812F-C9A9F2081B1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5300" y="710583"/>
            <a:ext cx="8915400" cy="495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71464" indent="-371464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804838" indent="-309553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8212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33497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228781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72406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thực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nối</a:t>
            </a:r>
            <a:r>
              <a:rPr lang="en-US" sz="1400" dirty="0" smtClean="0"/>
              <a:t> 5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trước</a:t>
            </a:r>
            <a:r>
              <a:rPr lang="en-US" sz="1400" dirty="0" smtClean="0"/>
              <a:t> </a:t>
            </a:r>
            <a:r>
              <a:rPr lang="en-US" sz="1400" dirty="0" err="1" smtClean="0"/>
              <a:t>đó</a:t>
            </a:r>
            <a:r>
              <a:rPr lang="en-US" sz="1400" dirty="0" smtClean="0"/>
              <a:t> </a:t>
            </a:r>
            <a:r>
              <a:rPr lang="en-US" sz="1400" dirty="0" err="1" smtClean="0"/>
              <a:t>từ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2009-10, 2011, 2012, 2013 </a:t>
            </a:r>
            <a:r>
              <a:rPr lang="en-US" sz="1400" dirty="0" err="1" smtClean="0"/>
              <a:t>và</a:t>
            </a:r>
            <a:r>
              <a:rPr lang="en-US" sz="1400" dirty="0" smtClean="0"/>
              <a:t> 2014.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,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thực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bởi</a:t>
            </a:r>
            <a:r>
              <a:rPr lang="en-US" sz="1400" dirty="0"/>
              <a:t> </a:t>
            </a:r>
            <a:r>
              <a:rPr lang="en-US" sz="1400" dirty="0" smtClean="0"/>
              <a:t>Vietnam </a:t>
            </a:r>
            <a:r>
              <a:rPr lang="en-US" sz="1400" dirty="0"/>
              <a:t>Tobacco Control Fund (</a:t>
            </a:r>
            <a:r>
              <a:rPr lang="en-US" sz="1400" dirty="0" smtClean="0"/>
              <a:t>VNTCF).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gửi</a:t>
            </a:r>
            <a:r>
              <a:rPr lang="en-US" sz="1400" dirty="0" smtClean="0"/>
              <a:t> </a:t>
            </a:r>
            <a:r>
              <a:rPr lang="en-US" sz="1400" dirty="0" err="1" smtClean="0"/>
              <a:t>tới</a:t>
            </a:r>
            <a:r>
              <a:rPr lang="en-US" sz="1400" dirty="0" smtClean="0"/>
              <a:t> </a:t>
            </a:r>
            <a:r>
              <a:rPr lang="en-US" sz="1400" dirty="0" err="1" smtClean="0"/>
              <a:t>Trung</a:t>
            </a:r>
            <a:r>
              <a:rPr lang="en-US" sz="1400" dirty="0" smtClean="0"/>
              <a:t> </a:t>
            </a:r>
            <a:r>
              <a:rPr lang="en-US" sz="1400" dirty="0" err="1" smtClean="0"/>
              <a:t>tâm</a:t>
            </a:r>
            <a:r>
              <a:rPr lang="en-US" sz="1400" dirty="0" smtClean="0"/>
              <a:t> </a:t>
            </a:r>
            <a:r>
              <a:rPr lang="en-US" sz="1400" dirty="0" err="1" smtClean="0"/>
              <a:t>Sức</a:t>
            </a:r>
            <a:r>
              <a:rPr lang="en-US" sz="1400" dirty="0" smtClean="0"/>
              <a:t> </a:t>
            </a:r>
            <a:r>
              <a:rPr lang="en-US" sz="1400" dirty="0" err="1" smtClean="0"/>
              <a:t>khỏe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giáo</a:t>
            </a:r>
            <a:r>
              <a:rPr lang="en-US" sz="1400" dirty="0" smtClean="0"/>
              <a:t> </a:t>
            </a:r>
            <a:r>
              <a:rPr lang="en-US" sz="1400" dirty="0" err="1" smtClean="0"/>
              <a:t>dục</a:t>
            </a:r>
            <a:r>
              <a:rPr lang="en-US" sz="1400" dirty="0" smtClean="0"/>
              <a:t> (HIECs</a:t>
            </a:r>
            <a:r>
              <a:rPr lang="en-US" sz="1400" dirty="0"/>
              <a:t>) </a:t>
            </a:r>
            <a:r>
              <a:rPr lang="en-US" sz="1400" dirty="0" err="1" smtClean="0"/>
              <a:t>của</a:t>
            </a:r>
            <a:r>
              <a:rPr lang="en-US" sz="1400" dirty="0" smtClean="0"/>
              <a:t> 63 </a:t>
            </a:r>
            <a:r>
              <a:rPr lang="en-US" sz="1400" dirty="0" err="1" smtClean="0"/>
              <a:t>tỉnh</a:t>
            </a:r>
            <a:r>
              <a:rPr lang="en-US" sz="1400" dirty="0" smtClean="0"/>
              <a:t>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trình</a:t>
            </a:r>
            <a:r>
              <a:rPr lang="en-US" sz="1400" dirty="0" smtClean="0"/>
              <a:t> </a:t>
            </a:r>
            <a:r>
              <a:rPr lang="en-US" sz="1400" dirty="0" err="1" smtClean="0"/>
              <a:t>chiếu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phương</a:t>
            </a:r>
            <a:r>
              <a:rPr lang="en-US" sz="1400" dirty="0" smtClean="0"/>
              <a:t> </a:t>
            </a:r>
            <a:r>
              <a:rPr lang="en-US" sz="1400" dirty="0" err="1" smtClean="0"/>
              <a:t>tiện</a:t>
            </a:r>
            <a:r>
              <a:rPr lang="en-US" sz="1400" dirty="0" smtClean="0"/>
              <a:t> </a:t>
            </a:r>
            <a:r>
              <a:rPr lang="en-US" sz="1400" dirty="0" err="1" smtClean="0"/>
              <a:t>truyền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</a:t>
            </a:r>
            <a:r>
              <a:rPr lang="en-US" sz="1400" dirty="0" err="1" smtClean="0"/>
              <a:t>địa</a:t>
            </a:r>
            <a:r>
              <a:rPr lang="en-US" sz="1400" dirty="0" smtClean="0"/>
              <a:t> </a:t>
            </a:r>
            <a:r>
              <a:rPr lang="en-US" sz="1400" dirty="0" err="1" smtClean="0"/>
              <a:t>phương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cấp</a:t>
            </a:r>
            <a:r>
              <a:rPr lang="en-US" sz="1400" dirty="0" smtClean="0"/>
              <a:t> </a:t>
            </a:r>
            <a:r>
              <a:rPr lang="en-US" sz="1400" dirty="0" err="1" smtClean="0"/>
              <a:t>tỉnh</a:t>
            </a:r>
            <a:r>
              <a:rPr lang="en-US" sz="1400" dirty="0" smtClean="0"/>
              <a:t>.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gian</a:t>
            </a:r>
            <a:r>
              <a:rPr lang="en-US" sz="1400" dirty="0" smtClean="0"/>
              <a:t> </a:t>
            </a:r>
            <a:r>
              <a:rPr lang="en-US" sz="1400" dirty="0" err="1" smtClean="0"/>
              <a:t>phát</a:t>
            </a:r>
            <a:r>
              <a:rPr lang="en-US" sz="1400" dirty="0" smtClean="0"/>
              <a:t> </a:t>
            </a:r>
            <a:r>
              <a:rPr lang="en-US" sz="1400" dirty="0" err="1" smtClean="0"/>
              <a:t>sóng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đặt</a:t>
            </a:r>
            <a:r>
              <a:rPr lang="en-US" sz="1400" dirty="0" smtClean="0"/>
              <a:t> </a:t>
            </a:r>
            <a:r>
              <a:rPr lang="en-US" sz="1400" dirty="0" err="1" smtClean="0"/>
              <a:t>hàng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kiểm</a:t>
            </a:r>
            <a:r>
              <a:rPr lang="en-US" sz="1400" dirty="0" smtClean="0"/>
              <a:t> </a:t>
            </a:r>
            <a:r>
              <a:rPr lang="en-US" sz="1400" dirty="0" err="1" smtClean="0"/>
              <a:t>định</a:t>
            </a:r>
            <a:r>
              <a:rPr lang="en-US" sz="1400" dirty="0" smtClean="0"/>
              <a:t> </a:t>
            </a:r>
            <a:r>
              <a:rPr lang="en-US" sz="1400" dirty="0" err="1" smtClean="0"/>
              <a:t>bởi</a:t>
            </a:r>
            <a:r>
              <a:rPr lang="en-US" sz="1400" dirty="0" smtClean="0"/>
              <a:t> VNTCF.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Axis Research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giao</a:t>
            </a:r>
            <a:r>
              <a:rPr lang="en-US" sz="1400" dirty="0" smtClean="0"/>
              <a:t> </a:t>
            </a:r>
            <a:r>
              <a:rPr lang="en-US" sz="1400" dirty="0" err="1" smtClean="0"/>
              <a:t>nhiệm</a:t>
            </a:r>
            <a:r>
              <a:rPr lang="en-US" sz="1400" dirty="0" smtClean="0"/>
              <a:t> </a:t>
            </a:r>
            <a:r>
              <a:rPr lang="en-US" sz="1400" dirty="0" err="1" smtClean="0"/>
              <a:t>vụ</a:t>
            </a:r>
            <a:r>
              <a:rPr lang="en-US" sz="1400" dirty="0" smtClean="0"/>
              <a:t> </a:t>
            </a:r>
            <a:r>
              <a:rPr lang="en-US" sz="1400" dirty="0" err="1" smtClean="0"/>
              <a:t>tiến</a:t>
            </a:r>
            <a:r>
              <a:rPr lang="en-US" sz="1400" dirty="0" smtClean="0"/>
              <a:t> </a:t>
            </a:r>
            <a:r>
              <a:rPr lang="en-US" sz="1400" dirty="0" err="1" smtClean="0"/>
              <a:t>hành</a:t>
            </a:r>
            <a:r>
              <a:rPr lang="en-US" sz="1400" dirty="0"/>
              <a:t> </a:t>
            </a:r>
            <a:r>
              <a:rPr lang="en-US" sz="1400" dirty="0" err="1" smtClean="0"/>
              <a:t>khảo</a:t>
            </a:r>
            <a:r>
              <a:rPr lang="en-US" sz="1400" dirty="0" smtClean="0"/>
              <a:t> </a:t>
            </a:r>
            <a:r>
              <a:rPr lang="en-US" sz="1400" dirty="0" err="1" smtClean="0"/>
              <a:t>sát</a:t>
            </a:r>
            <a:r>
              <a:rPr lang="en-US" sz="1400" dirty="0" smtClean="0"/>
              <a:t> </a:t>
            </a:r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/</a:t>
            </a:r>
            <a:r>
              <a:rPr lang="en-US" sz="1400" dirty="0" err="1" smtClean="0"/>
              <a:t>nghiên</a:t>
            </a:r>
            <a:r>
              <a:rPr lang="en-US" sz="1400" dirty="0" smtClean="0"/>
              <a:t> </a:t>
            </a:r>
            <a:r>
              <a:rPr lang="en-US" sz="1400" dirty="0" err="1" smtClean="0"/>
              <a:t>cứu</a:t>
            </a:r>
            <a:r>
              <a:rPr lang="en-US" sz="1400" dirty="0" smtClean="0"/>
              <a:t> </a:t>
            </a:r>
            <a:r>
              <a:rPr lang="en-US" sz="1400" dirty="0" err="1" smtClean="0"/>
              <a:t>định</a:t>
            </a:r>
            <a:r>
              <a:rPr lang="en-US" sz="1400" dirty="0" smtClean="0"/>
              <a:t> </a:t>
            </a:r>
            <a:r>
              <a:rPr lang="en-US" sz="1400" dirty="0" err="1" smtClean="0"/>
              <a:t>lượng</a:t>
            </a:r>
            <a:r>
              <a:rPr lang="en-US" sz="1400" dirty="0" smtClean="0"/>
              <a:t> </a:t>
            </a:r>
            <a:r>
              <a:rPr lang="en-US" sz="1400" dirty="0" err="1" smtClean="0"/>
              <a:t>nhằm</a:t>
            </a:r>
            <a:r>
              <a:rPr lang="en-US" sz="1400" dirty="0" smtClean="0"/>
              <a:t> </a:t>
            </a:r>
            <a:r>
              <a:rPr lang="en-US" sz="1400" dirty="0" err="1" smtClean="0"/>
              <a:t>đo</a:t>
            </a:r>
            <a:r>
              <a:rPr lang="en-US" sz="1400" dirty="0" smtClean="0"/>
              <a:t> </a:t>
            </a:r>
            <a:r>
              <a:rPr lang="en-US" sz="1400" dirty="0" err="1" smtClean="0"/>
              <a:t>lường</a:t>
            </a:r>
            <a:r>
              <a:rPr lang="en-US" sz="1400" dirty="0" smtClean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hiệu</a:t>
            </a:r>
            <a:r>
              <a:rPr lang="en-US" sz="1400" dirty="0" smtClean="0"/>
              <a:t> </a:t>
            </a:r>
            <a:r>
              <a:rPr lang="en-US" sz="1400" dirty="0" err="1" smtClean="0"/>
              <a:t>quả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truyền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altLang="en-US" sz="1400" dirty="0" smtClean="0"/>
              <a:t>. </a:t>
            </a:r>
            <a:r>
              <a:rPr lang="en-US" altLang="en-US" sz="1400" dirty="0" err="1" smtClean="0"/>
              <a:t>Bảng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báo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cáo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này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là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tóm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tắt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kết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quả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của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nghiên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cứu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được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chuẩn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bị</a:t>
            </a:r>
            <a:r>
              <a:rPr lang="en-US" altLang="en-US" sz="1400" dirty="0" smtClean="0"/>
              <a:t> </a:t>
            </a:r>
            <a:r>
              <a:rPr lang="en-US" altLang="en-US" sz="1400" dirty="0" err="1" smtClean="0"/>
              <a:t>cho</a:t>
            </a:r>
            <a:r>
              <a:rPr lang="en-US" altLang="en-US" sz="1400" dirty="0" smtClean="0"/>
              <a:t> Vital Strategies</a:t>
            </a:r>
            <a:r>
              <a:rPr lang="en-US" altLang="en-US" sz="1400" dirty="0"/>
              <a:t> </a:t>
            </a:r>
            <a:r>
              <a:rPr lang="en-US" altLang="en-US" sz="1400" dirty="0" err="1" smtClean="0"/>
              <a:t>và</a:t>
            </a:r>
            <a:r>
              <a:rPr lang="en-US" altLang="en-US" sz="1400" dirty="0" smtClean="0"/>
              <a:t> VNTCF.</a:t>
            </a:r>
            <a:endParaRPr lang="en-US" sz="1400" dirty="0"/>
          </a:p>
        </p:txBody>
      </p:sp>
      <p:pic>
        <p:nvPicPr>
          <p:cNvPr id="14" name="Picture 18" descr="http://www.winnfm.com/images/No%20Smoking%20Sig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5791" y="3621135"/>
            <a:ext cx="2667000" cy="1544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Kết quả hình ảnh cho Vital Strategies smo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632814"/>
            <a:ext cx="2514600" cy="167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08861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72262"/>
            <a:ext cx="2133600" cy="18247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338197" y="1617426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4903" y="439093"/>
            <a:ext cx="898207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thụ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“ 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Ung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”,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ung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phổi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trẻ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kém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hẳn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69860" y="6047586"/>
            <a:ext cx="3830247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2016: KHÔNG NHẬN BIẾT: 846</a:t>
            </a:r>
            <a:endParaRPr lang="en-US" sz="1400" dirty="0">
              <a:solidFill>
                <a:srgbClr val="292929"/>
              </a:solidFill>
              <a:latin typeface="+mj-lt"/>
            </a:endParaRPr>
          </a:p>
        </p:txBody>
      </p:sp>
      <p:sp>
        <p:nvSpPr>
          <p:cNvPr id="71" name="Rectangle 6"/>
          <p:cNvSpPr txBox="1">
            <a:spLocks noChangeArrowheads="1"/>
          </p:cNvSpPr>
          <p:nvPr/>
        </p:nvSpPr>
        <p:spPr bwMode="auto">
          <a:xfrm>
            <a:off x="515141" y="38429"/>
            <a:ext cx="8153400" cy="40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thụ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2016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1585151"/>
            <a:ext cx="7756567" cy="4645882"/>
            <a:chOff x="943926" y="1497583"/>
            <a:chExt cx="6894512" cy="4645882"/>
          </a:xfrm>
        </p:grpSpPr>
        <p:graphicFrame>
          <p:nvGraphicFramePr>
            <p:cNvPr id="57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74586905"/>
                </p:ext>
              </p:extLst>
            </p:nvPr>
          </p:nvGraphicFramePr>
          <p:xfrm>
            <a:off x="943926" y="1546452"/>
            <a:ext cx="6894512" cy="45970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8" name="TextBox 18"/>
            <p:cNvSpPr txBox="1">
              <a:spLocks noChangeArrowheads="1"/>
            </p:cNvSpPr>
            <p:nvPr/>
          </p:nvSpPr>
          <p:spPr bwMode="auto">
            <a:xfrm>
              <a:off x="6922271" y="1497583"/>
              <a:ext cx="7547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i="1" dirty="0">
                  <a:latin typeface="+mj-lt"/>
                </a:rPr>
                <a:t>% 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629613" y="2054207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88070" y="2359007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688070" y="2861915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688070" y="3178004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655986" y="3579158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688070" y="395103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88070" y="4315175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55986" y="4755722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655986" y="5132239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655986" y="5481863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8153400" y="3451282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269860" y="6370002"/>
            <a:ext cx="94022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Q20: Theo </a:t>
            </a:r>
            <a:r>
              <a:rPr lang="en-US" sz="1000" i="1" dirty="0" err="1"/>
              <a:t>hiểu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tiếp</a:t>
            </a:r>
            <a:r>
              <a:rPr lang="en-US" sz="1000" i="1" dirty="0"/>
              <a:t> </a:t>
            </a:r>
            <a:r>
              <a:rPr lang="en-US" sz="1000" i="1" dirty="0" err="1"/>
              <a:t>xúc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từ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khác</a:t>
            </a:r>
            <a:r>
              <a:rPr lang="en-US" sz="1000" i="1" dirty="0"/>
              <a:t> (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thụ</a:t>
            </a:r>
            <a:r>
              <a:rPr lang="en-US" sz="1000" i="1" dirty="0"/>
              <a:t> </a:t>
            </a:r>
            <a:r>
              <a:rPr lang="en-US" sz="1000" i="1" dirty="0" err="1"/>
              <a:t>động</a:t>
            </a:r>
            <a:r>
              <a:rPr lang="en-US" sz="1000" i="1" dirty="0"/>
              <a:t>)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gây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bệnh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 smtClean="0"/>
              <a:t>? (Multiple answers) 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26193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9843" y="6576868"/>
            <a:ext cx="2133600" cy="28113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268059" y="1338397"/>
            <a:ext cx="1294541" cy="39705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5679" y="668923"/>
            <a:ext cx="85344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Dưới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231778" y="6235384"/>
            <a:ext cx="5029199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2016: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Người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hút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thuốc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: NHẬN BIẾT: 599; KHÔNG NHẬN BIẾT: 420</a:t>
            </a:r>
            <a:endParaRPr lang="en-US" sz="1400" dirty="0">
              <a:solidFill>
                <a:srgbClr val="292929"/>
              </a:solidFill>
              <a:latin typeface="+mj-lt"/>
            </a:endParaRPr>
          </a:p>
        </p:txBody>
      </p:sp>
      <p:graphicFrame>
        <p:nvGraphicFramePr>
          <p:cNvPr id="3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159928"/>
              </p:ext>
            </p:extLst>
          </p:nvPr>
        </p:nvGraphicFramePr>
        <p:xfrm>
          <a:off x="-914400" y="1614880"/>
          <a:ext cx="7989521" cy="448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59984" y="2133600"/>
            <a:ext cx="9309493" cy="3048000"/>
            <a:chOff x="533401" y="2133600"/>
            <a:chExt cx="5625457" cy="30480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47270" y="21336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47270" y="24384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46804" y="28194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7270" y="31242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47270" y="35052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47270" y="3840758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47270" y="41148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47270" y="44958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33401" y="48006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47270" y="5181600"/>
              <a:ext cx="5611588" cy="0"/>
            </a:xfrm>
            <a:prstGeom prst="line">
              <a:avLst/>
            </a:prstGeom>
            <a:ln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176190"/>
              </p:ext>
            </p:extLst>
          </p:nvPr>
        </p:nvGraphicFramePr>
        <p:xfrm>
          <a:off x="2746378" y="1614880"/>
          <a:ext cx="6822350" cy="4523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Rounded Rectangle 46"/>
          <p:cNvSpPr/>
          <p:nvPr/>
        </p:nvSpPr>
        <p:spPr>
          <a:xfrm>
            <a:off x="6958579" y="1338397"/>
            <a:ext cx="2014669" cy="397050"/>
          </a:xfrm>
          <a:prstGeom prst="roundRect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6"/>
          <p:cNvSpPr txBox="1">
            <a:spLocks noChangeArrowheads="1"/>
          </p:cNvSpPr>
          <p:nvPr/>
        </p:nvSpPr>
        <p:spPr bwMode="auto">
          <a:xfrm>
            <a:off x="515141" y="38429"/>
            <a:ext cx="81534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thụ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2016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259984" y="6528852"/>
            <a:ext cx="95606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Q20: Theo </a:t>
            </a:r>
            <a:r>
              <a:rPr lang="en-US" sz="1000" i="1" dirty="0" err="1"/>
              <a:t>hiểu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tiếp</a:t>
            </a:r>
            <a:r>
              <a:rPr lang="en-US" sz="1000" i="1" dirty="0"/>
              <a:t> </a:t>
            </a:r>
            <a:r>
              <a:rPr lang="en-US" sz="1000" i="1" dirty="0" err="1"/>
              <a:t>xúc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từ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khác</a:t>
            </a:r>
            <a:r>
              <a:rPr lang="en-US" sz="1000" i="1" dirty="0"/>
              <a:t> (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thụ</a:t>
            </a:r>
            <a:r>
              <a:rPr lang="en-US" sz="1000" i="1" dirty="0"/>
              <a:t> </a:t>
            </a:r>
            <a:r>
              <a:rPr lang="en-US" sz="1000" i="1" dirty="0" err="1"/>
              <a:t>động</a:t>
            </a:r>
            <a:r>
              <a:rPr lang="en-US" sz="1000" i="1" dirty="0"/>
              <a:t>)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gây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bệnh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? </a:t>
            </a: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8153400" y="5791200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</p:spTree>
    <p:extLst>
      <p:ext uri="{BB962C8B-B14F-4D97-AF65-F5344CB8AC3E}">
        <p14:creationId xmlns:p14="http://schemas.microsoft.com/office/powerpoint/2010/main" val="285968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533400" y="-19050"/>
            <a:ext cx="7696200" cy="449263"/>
          </a:xfrm>
        </p:spPr>
        <p:txBody>
          <a:bodyPr>
            <a:normAutofit/>
          </a:bodyPr>
          <a:lstStyle/>
          <a:p>
            <a:pPr defTabSz="915001">
              <a:defRPr/>
            </a:pPr>
            <a:r>
              <a:rPr lang="en-US" sz="1600" dirty="0" err="1"/>
              <a:t>Hiểu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hại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việc</a:t>
            </a:r>
            <a:r>
              <a:rPr lang="en-US" sz="1600" dirty="0"/>
              <a:t> </a:t>
            </a:r>
            <a:r>
              <a:rPr lang="en-US" sz="1600" dirty="0" err="1"/>
              <a:t>hút</a:t>
            </a:r>
            <a:r>
              <a:rPr lang="en-US" sz="1600" dirty="0"/>
              <a:t> </a:t>
            </a:r>
            <a:r>
              <a:rPr lang="en-US" sz="1600" dirty="0" err="1"/>
              <a:t>thuốc</a:t>
            </a:r>
            <a:r>
              <a:rPr lang="en-US" sz="1600" dirty="0"/>
              <a:t> </a:t>
            </a:r>
            <a:r>
              <a:rPr lang="en-US" sz="1600" dirty="0" err="1"/>
              <a:t>lá</a:t>
            </a:r>
            <a:r>
              <a:rPr lang="en-US" sz="1600" dirty="0"/>
              <a:t> </a:t>
            </a:r>
            <a:r>
              <a:rPr lang="en-US" sz="1600" dirty="0" err="1"/>
              <a:t>thụ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năm</a:t>
            </a:r>
            <a:r>
              <a:rPr lang="en-US" sz="1600" dirty="0"/>
              <a:t> </a:t>
            </a:r>
            <a:r>
              <a:rPr lang="en-US" sz="1600" dirty="0" smtClean="0"/>
              <a:t>2016 vs. 2014</a:t>
            </a:r>
            <a:endParaRPr lang="en-US" sz="1600" dirty="0"/>
          </a:p>
        </p:txBody>
      </p:sp>
      <p:sp>
        <p:nvSpPr>
          <p:cNvPr id="11272" name="TextBox 18"/>
          <p:cNvSpPr txBox="1">
            <a:spLocks noChangeArrowheads="1"/>
          </p:cNvSpPr>
          <p:nvPr/>
        </p:nvSpPr>
        <p:spPr bwMode="auto">
          <a:xfrm>
            <a:off x="6819424" y="1987237"/>
            <a:ext cx="46778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 % </a:t>
            </a:r>
          </a:p>
        </p:txBody>
      </p:sp>
      <p:sp>
        <p:nvSpPr>
          <p:cNvPr id="2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72262"/>
            <a:ext cx="2133600" cy="18247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457200" y="1600200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2924" y="534791"/>
            <a:ext cx="85344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Nhìn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chung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tỷ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lệ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rằng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13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2014.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này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hưởng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điệp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chính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giữa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9572589" y="1952240"/>
            <a:ext cx="398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84437" y="1604063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1360473" y="5728900"/>
            <a:ext cx="4648200" cy="5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1280;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biết:738</a:t>
            </a: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1183;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:846</a:t>
            </a: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26"/>
          <p:cNvGrpSpPr/>
          <p:nvPr/>
        </p:nvGrpSpPr>
        <p:grpSpPr>
          <a:xfrm>
            <a:off x="431745" y="1600200"/>
            <a:ext cx="9218336" cy="3318274"/>
            <a:chOff x="553523" y="1229797"/>
            <a:chExt cx="8639778" cy="331827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561949" y="2459296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53523" y="3200287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61949" y="4153731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00596" y="2151124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53523" y="2924876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65582" y="3626255"/>
              <a:ext cx="8153400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80408" y="4546483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/>
            <p:cNvSpPr/>
            <p:nvPr/>
          </p:nvSpPr>
          <p:spPr bwMode="auto">
            <a:xfrm>
              <a:off x="6978723" y="1229797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</a:p>
          </p:txBody>
        </p:sp>
      </p:grpSp>
      <p:sp>
        <p:nvSpPr>
          <p:cNvPr id="45" name="Rounded Rectangle 44"/>
          <p:cNvSpPr/>
          <p:nvPr/>
        </p:nvSpPr>
        <p:spPr bwMode="auto">
          <a:xfrm>
            <a:off x="4672594" y="1600200"/>
            <a:ext cx="2214578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15400" y="26186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34400" y="45720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53400" y="50292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915400" y="27432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991600" y="31520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15400" y="35330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763000" y="39140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067800" y="43712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153400" y="51332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15400" y="559040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graphicFrame>
        <p:nvGraphicFramePr>
          <p:cNvPr id="5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837144"/>
              </p:ext>
            </p:extLst>
          </p:nvPr>
        </p:nvGraphicFramePr>
        <p:xfrm>
          <a:off x="-1159505" y="1957147"/>
          <a:ext cx="9637713" cy="3771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547436"/>
              </p:ext>
            </p:extLst>
          </p:nvPr>
        </p:nvGraphicFramePr>
        <p:xfrm>
          <a:off x="448618" y="2006971"/>
          <a:ext cx="4089375" cy="33918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164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601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6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9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623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tai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6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046285"/>
              </p:ext>
            </p:extLst>
          </p:nvPr>
        </p:nvGraphicFramePr>
        <p:xfrm>
          <a:off x="3098861" y="1946007"/>
          <a:ext cx="6894512" cy="382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259984" y="6528852"/>
            <a:ext cx="95606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Q20: Theo </a:t>
            </a:r>
            <a:r>
              <a:rPr lang="en-US" sz="1000" i="1" dirty="0" err="1"/>
              <a:t>hiểu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tiếp</a:t>
            </a:r>
            <a:r>
              <a:rPr lang="en-US" sz="1000" i="1" dirty="0"/>
              <a:t> </a:t>
            </a:r>
            <a:r>
              <a:rPr lang="en-US" sz="1000" i="1" dirty="0" err="1"/>
              <a:t>xúc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từ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khác</a:t>
            </a:r>
            <a:r>
              <a:rPr lang="en-US" sz="1000" i="1" dirty="0"/>
              <a:t> (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thụ</a:t>
            </a:r>
            <a:r>
              <a:rPr lang="en-US" sz="1000" i="1" dirty="0"/>
              <a:t> </a:t>
            </a:r>
            <a:r>
              <a:rPr lang="en-US" sz="1000" i="1" dirty="0" err="1"/>
              <a:t>động</a:t>
            </a:r>
            <a:r>
              <a:rPr lang="en-US" sz="1000" i="1" dirty="0"/>
              <a:t>)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gây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bệnh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? </a:t>
            </a:r>
          </a:p>
        </p:txBody>
      </p:sp>
      <p:sp>
        <p:nvSpPr>
          <p:cNvPr id="57" name="TextBox 30"/>
          <p:cNvSpPr txBox="1">
            <a:spLocks noChangeArrowheads="1"/>
          </p:cNvSpPr>
          <p:nvPr/>
        </p:nvSpPr>
        <p:spPr bwMode="auto">
          <a:xfrm>
            <a:off x="6897687" y="5743029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</p:spTree>
    <p:extLst>
      <p:ext uri="{BB962C8B-B14F-4D97-AF65-F5344CB8AC3E}">
        <p14:creationId xmlns:p14="http://schemas.microsoft.com/office/powerpoint/2010/main" val="388182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280262"/>
              </p:ext>
            </p:extLst>
          </p:nvPr>
        </p:nvGraphicFramePr>
        <p:xfrm>
          <a:off x="3658942" y="2154276"/>
          <a:ext cx="6247058" cy="376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72" name="TextBox 18"/>
          <p:cNvSpPr txBox="1">
            <a:spLocks noChangeArrowheads="1"/>
          </p:cNvSpPr>
          <p:nvPr/>
        </p:nvSpPr>
        <p:spPr bwMode="auto">
          <a:xfrm>
            <a:off x="9240044" y="2143116"/>
            <a:ext cx="569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9843" y="6492875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152400" y="1444005"/>
            <a:ext cx="1480099" cy="364197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" y="668923"/>
            <a:ext cx="8534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Tỉ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lệ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rằng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phơi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bệnh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tật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thụ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6734975" y="2154276"/>
            <a:ext cx="398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graphicFrame>
        <p:nvGraphicFramePr>
          <p:cNvPr id="5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89333"/>
              </p:ext>
            </p:extLst>
          </p:nvPr>
        </p:nvGraphicFramePr>
        <p:xfrm>
          <a:off x="-1225538" y="2167504"/>
          <a:ext cx="9839325" cy="3767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728223" y="5876644"/>
            <a:ext cx="4648200" cy="38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2014: </a:t>
            </a:r>
            <a:r>
              <a:rPr lang="vi-VN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Hút Thuốc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630;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vi-VN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Hút Thuốc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420</a:t>
            </a: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1133097" y="3106920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114625" y="4281526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114625" y="2681326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077680" y="350798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114625" y="3900526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33097" y="5071959"/>
            <a:ext cx="8153400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33098" y="4680999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 bwMode="auto">
          <a:xfrm>
            <a:off x="7150293" y="1808202"/>
            <a:ext cx="2214578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68" name="Rounded Rectangle 67"/>
          <p:cNvSpPr/>
          <p:nvPr/>
        </p:nvSpPr>
        <p:spPr bwMode="auto">
          <a:xfrm>
            <a:off x="4747604" y="1808202"/>
            <a:ext cx="2214578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943382" y="227175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77219" y="4324927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562382" y="466175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029700" y="5105714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943382" y="242415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660447"/>
              </p:ext>
            </p:extLst>
          </p:nvPr>
        </p:nvGraphicFramePr>
        <p:xfrm>
          <a:off x="381000" y="2269072"/>
          <a:ext cx="4167562" cy="3240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75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2794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24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0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24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13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792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tai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09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9133882" y="284359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00035" y="3237279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67479" y="1505160"/>
            <a:ext cx="1495603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259984" y="6528852"/>
            <a:ext cx="95606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Q20: Theo </a:t>
            </a:r>
            <a:r>
              <a:rPr lang="en-US" sz="1000" i="1" dirty="0" err="1"/>
              <a:t>hiểu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tiếp</a:t>
            </a:r>
            <a:r>
              <a:rPr lang="en-US" sz="1000" i="1" dirty="0"/>
              <a:t> </a:t>
            </a:r>
            <a:r>
              <a:rPr lang="en-US" sz="1000" i="1" dirty="0" err="1"/>
              <a:t>xúc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từ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khác</a:t>
            </a:r>
            <a:r>
              <a:rPr lang="en-US" sz="1000" i="1" dirty="0"/>
              <a:t> (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thụ</a:t>
            </a:r>
            <a:r>
              <a:rPr lang="en-US" sz="1000" i="1" dirty="0"/>
              <a:t> </a:t>
            </a:r>
            <a:r>
              <a:rPr lang="en-US" sz="1000" i="1" dirty="0" err="1"/>
              <a:t>động</a:t>
            </a:r>
            <a:r>
              <a:rPr lang="en-US" sz="1000" i="1" dirty="0"/>
              <a:t>)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gây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bệnh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? 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533400" y="-19050"/>
            <a:ext cx="7696200" cy="449263"/>
          </a:xfrm>
        </p:spPr>
        <p:txBody>
          <a:bodyPr>
            <a:normAutofit/>
          </a:bodyPr>
          <a:lstStyle/>
          <a:p>
            <a:pPr defTabSz="915001">
              <a:defRPr/>
            </a:pPr>
            <a:r>
              <a:rPr lang="en-US" sz="1600" dirty="0" err="1"/>
              <a:t>Hiểu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hại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việc</a:t>
            </a:r>
            <a:r>
              <a:rPr lang="en-US" sz="1600" dirty="0"/>
              <a:t> </a:t>
            </a:r>
            <a:r>
              <a:rPr lang="en-US" sz="1600" dirty="0" err="1"/>
              <a:t>hút</a:t>
            </a:r>
            <a:r>
              <a:rPr lang="en-US" sz="1600" dirty="0"/>
              <a:t> </a:t>
            </a:r>
            <a:r>
              <a:rPr lang="en-US" sz="1600" dirty="0" err="1"/>
              <a:t>thuốc</a:t>
            </a:r>
            <a:r>
              <a:rPr lang="en-US" sz="1600" dirty="0"/>
              <a:t> </a:t>
            </a:r>
            <a:r>
              <a:rPr lang="en-US" sz="1600" dirty="0" err="1"/>
              <a:t>lá</a:t>
            </a:r>
            <a:r>
              <a:rPr lang="en-US" sz="1600" dirty="0"/>
              <a:t> </a:t>
            </a:r>
            <a:r>
              <a:rPr lang="en-US" sz="1600" dirty="0" err="1"/>
              <a:t>thụ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năm</a:t>
            </a:r>
            <a:r>
              <a:rPr lang="en-US" sz="1600" dirty="0"/>
              <a:t> </a:t>
            </a:r>
            <a:r>
              <a:rPr lang="en-US" sz="1600" dirty="0" smtClean="0"/>
              <a:t>2016 vs. 2014</a:t>
            </a:r>
            <a:endParaRPr lang="en-US" sz="1600" dirty="0"/>
          </a:p>
        </p:txBody>
      </p:sp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8153400" y="5858463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</p:spTree>
    <p:extLst>
      <p:ext uri="{BB962C8B-B14F-4D97-AF65-F5344CB8AC3E}">
        <p14:creationId xmlns:p14="http://schemas.microsoft.com/office/powerpoint/2010/main" val="87702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42321"/>
              </p:ext>
            </p:extLst>
          </p:nvPr>
        </p:nvGraphicFramePr>
        <p:xfrm>
          <a:off x="4038600" y="1828486"/>
          <a:ext cx="5607632" cy="405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231239"/>
              </p:ext>
            </p:extLst>
          </p:nvPr>
        </p:nvGraphicFramePr>
        <p:xfrm>
          <a:off x="-1203727" y="1851678"/>
          <a:ext cx="9834563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72" name="TextBox 18"/>
          <p:cNvSpPr txBox="1">
            <a:spLocks noChangeArrowheads="1"/>
          </p:cNvSpPr>
          <p:nvPr/>
        </p:nvSpPr>
        <p:spPr bwMode="auto">
          <a:xfrm>
            <a:off x="9061118" y="1711833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sp>
        <p:nvSpPr>
          <p:cNvPr id="2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487520"/>
            <a:ext cx="12954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0" y="1462726"/>
            <a:ext cx="2046936" cy="35378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" y="668923"/>
            <a:ext cx="8534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8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phơi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5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2014. 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6419711" y="1697895"/>
            <a:ext cx="398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79999" y="1505160"/>
            <a:ext cx="1495603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685799" y="5751706"/>
            <a:ext cx="5733911" cy="47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363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546  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427</a:t>
            </a: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1066800" y="27968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066800" y="36350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066800" y="40922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066800" y="24158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1066800" y="32540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1066800" y="44732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143000" y="4930461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 bwMode="auto">
          <a:xfrm>
            <a:off x="7198511" y="1403025"/>
            <a:ext cx="2214578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89" name="Rounded Rectangle 88"/>
          <p:cNvSpPr/>
          <p:nvPr/>
        </p:nvSpPr>
        <p:spPr bwMode="auto">
          <a:xfrm>
            <a:off x="4791044" y="1403025"/>
            <a:ext cx="2214578" cy="3460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144000" y="198646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763000" y="447326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144000" y="488206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144000" y="211106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215854" y="256586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220200" y="378746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763000" y="462566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9144000" y="5006661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 </a:t>
            </a:r>
            <a:endParaRPr lang="en-US" sz="1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7600"/>
              </p:ext>
            </p:extLst>
          </p:nvPr>
        </p:nvGraphicFramePr>
        <p:xfrm>
          <a:off x="533400" y="2043518"/>
          <a:ext cx="4174474" cy="3355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44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488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8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3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8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viêm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tai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30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494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2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9296400" y="365760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533400" y="-19050"/>
            <a:ext cx="7696200" cy="449263"/>
          </a:xfrm>
        </p:spPr>
        <p:txBody>
          <a:bodyPr>
            <a:normAutofit/>
          </a:bodyPr>
          <a:lstStyle/>
          <a:p>
            <a:pPr defTabSz="915001">
              <a:defRPr/>
            </a:pPr>
            <a:r>
              <a:rPr lang="en-US" sz="1600" dirty="0" err="1"/>
              <a:t>Hiểu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hại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việc</a:t>
            </a:r>
            <a:r>
              <a:rPr lang="en-US" sz="1600" dirty="0"/>
              <a:t> </a:t>
            </a:r>
            <a:r>
              <a:rPr lang="en-US" sz="1600" dirty="0" err="1"/>
              <a:t>hút</a:t>
            </a:r>
            <a:r>
              <a:rPr lang="en-US" sz="1600" dirty="0"/>
              <a:t> </a:t>
            </a:r>
            <a:r>
              <a:rPr lang="en-US" sz="1600" dirty="0" err="1"/>
              <a:t>thuốc</a:t>
            </a:r>
            <a:r>
              <a:rPr lang="en-US" sz="1600" dirty="0"/>
              <a:t> </a:t>
            </a:r>
            <a:r>
              <a:rPr lang="en-US" sz="1600" dirty="0" err="1"/>
              <a:t>lá</a:t>
            </a:r>
            <a:r>
              <a:rPr lang="en-US" sz="1600" dirty="0"/>
              <a:t> </a:t>
            </a:r>
            <a:r>
              <a:rPr lang="en-US" sz="1600" dirty="0" err="1"/>
              <a:t>thụ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năm</a:t>
            </a:r>
            <a:r>
              <a:rPr lang="en-US" sz="1600" dirty="0"/>
              <a:t> </a:t>
            </a:r>
            <a:r>
              <a:rPr lang="en-US" sz="1600" dirty="0" smtClean="0"/>
              <a:t>2016 </a:t>
            </a:r>
            <a:r>
              <a:rPr lang="en-US" sz="1600" dirty="0" err="1" smtClean="0"/>
              <a:t>v.s</a:t>
            </a:r>
            <a:r>
              <a:rPr lang="en-US" sz="1600" dirty="0" smtClean="0"/>
              <a:t>. 2014</a:t>
            </a:r>
            <a:endParaRPr lang="en-US" sz="1600" dirty="0"/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259984" y="6528852"/>
            <a:ext cx="95606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Q20: Theo </a:t>
            </a:r>
            <a:r>
              <a:rPr lang="en-US" sz="1000" i="1" dirty="0" err="1"/>
              <a:t>hiểu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tiếp</a:t>
            </a:r>
            <a:r>
              <a:rPr lang="en-US" sz="1000" i="1" dirty="0"/>
              <a:t> </a:t>
            </a:r>
            <a:r>
              <a:rPr lang="en-US" sz="1000" i="1" dirty="0" err="1"/>
              <a:t>xúc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từ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khác</a:t>
            </a:r>
            <a:r>
              <a:rPr lang="en-US" sz="1000" i="1" dirty="0"/>
              <a:t> (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thụ</a:t>
            </a:r>
            <a:r>
              <a:rPr lang="en-US" sz="1000" i="1" dirty="0"/>
              <a:t> </a:t>
            </a:r>
            <a:r>
              <a:rPr lang="en-US" sz="1000" i="1" dirty="0" err="1"/>
              <a:t>động</a:t>
            </a:r>
            <a:r>
              <a:rPr lang="en-US" sz="1000" i="1" dirty="0"/>
              <a:t>)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gây</a:t>
            </a:r>
            <a:r>
              <a:rPr lang="en-US" sz="1000" i="1" dirty="0"/>
              <a:t> </a:t>
            </a:r>
            <a:r>
              <a:rPr lang="en-US" sz="1000" i="1" dirty="0" err="1"/>
              <a:t>ra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bệnh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? </a:t>
            </a:r>
          </a:p>
        </p:txBody>
      </p:sp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8128461" y="5888430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</p:spTree>
    <p:extLst>
      <p:ext uri="{BB962C8B-B14F-4D97-AF65-F5344CB8AC3E}">
        <p14:creationId xmlns:p14="http://schemas.microsoft.com/office/powerpoint/2010/main" val="395529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692268"/>
              </p:ext>
            </p:extLst>
          </p:nvPr>
        </p:nvGraphicFramePr>
        <p:xfrm>
          <a:off x="-609600" y="1366358"/>
          <a:ext cx="9105900" cy="5332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0665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Hiểu</a:t>
            </a:r>
            <a:r>
              <a:rPr lang="en-US" sz="1600" dirty="0" smtClean="0"/>
              <a:t> </a:t>
            </a:r>
            <a:r>
              <a:rPr lang="en-US" sz="1600" dirty="0" err="1" smtClean="0"/>
              <a:t>biết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tác</a:t>
            </a:r>
            <a:r>
              <a:rPr lang="en-US" sz="1600" dirty="0" smtClean="0"/>
              <a:t> </a:t>
            </a:r>
            <a:r>
              <a:rPr lang="en-US" sz="1600" dirty="0" err="1" smtClean="0"/>
              <a:t>hại</a:t>
            </a:r>
            <a:r>
              <a:rPr lang="en-US" sz="1600" dirty="0" smtClean="0"/>
              <a:t> </a:t>
            </a:r>
            <a:r>
              <a:rPr lang="en-US" sz="1600" dirty="0" err="1" smtClean="0"/>
              <a:t>của</a:t>
            </a:r>
            <a:r>
              <a:rPr lang="en-US" sz="1600" dirty="0" smtClean="0"/>
              <a:t> </a:t>
            </a:r>
            <a:r>
              <a:rPr lang="en-US" sz="1600" dirty="0" err="1" smtClean="0"/>
              <a:t>việc</a:t>
            </a:r>
            <a:r>
              <a:rPr lang="en-US" sz="1600" dirty="0" smtClean="0"/>
              <a:t> </a:t>
            </a:r>
            <a:r>
              <a:rPr lang="en-US" sz="1600" dirty="0" err="1" smtClean="0"/>
              <a:t>hút</a:t>
            </a:r>
            <a:r>
              <a:rPr lang="en-US" sz="1600" dirty="0" smtClean="0"/>
              <a:t> </a:t>
            </a:r>
            <a:r>
              <a:rPr lang="en-US" sz="1600" dirty="0" err="1" smtClean="0"/>
              <a:t>thuốc</a:t>
            </a:r>
            <a:r>
              <a:rPr lang="en-US" sz="1600" dirty="0" smtClean="0"/>
              <a:t> </a:t>
            </a:r>
            <a:r>
              <a:rPr lang="en-US" sz="1600" dirty="0" err="1" smtClean="0"/>
              <a:t>lá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năm</a:t>
            </a:r>
            <a:r>
              <a:rPr lang="en-US" sz="1600" dirty="0" smtClean="0"/>
              <a:t> 2016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45</a:t>
            </a:fld>
            <a:endParaRPr lang="en-US" alt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381000" y="1599480"/>
            <a:ext cx="1096963" cy="346075"/>
          </a:xfrm>
          <a:prstGeom prst="round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019800" y="6521340"/>
            <a:ext cx="3736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/>
              <a:t>Q21: </a:t>
            </a:r>
            <a:r>
              <a:rPr lang="en-US" sz="1000" i="1" dirty="0"/>
              <a:t>Theo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nhận</a:t>
            </a:r>
            <a:r>
              <a:rPr lang="en-US" sz="1000" i="1" dirty="0"/>
              <a:t> </a:t>
            </a:r>
            <a:r>
              <a:rPr lang="en-US" sz="1000" i="1" dirty="0" err="1"/>
              <a:t>định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đúng</a:t>
            </a:r>
            <a:r>
              <a:rPr lang="en-US" sz="1000" i="1" dirty="0"/>
              <a:t> hay </a:t>
            </a:r>
            <a:r>
              <a:rPr lang="en-US" sz="1000" i="1" dirty="0" err="1"/>
              <a:t>sai</a:t>
            </a:r>
            <a:r>
              <a:rPr lang="en-US" sz="1000" i="1" dirty="0"/>
              <a:t>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9420" y="6593897"/>
            <a:ext cx="4024767" cy="1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2016</a:t>
            </a: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1184; KHÔNG NHẬN BIẾT 846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712" y="550090"/>
            <a:ext cx="933170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1300" i="1" dirty="0" err="1" smtClean="0"/>
              <a:t>Hút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thuốc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có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thể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hủy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hoại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gần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như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mọi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cơ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quan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trong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cơ</a:t>
            </a:r>
            <a:r>
              <a:rPr lang="en-US" sz="1300" i="1" dirty="0" smtClean="0"/>
              <a:t> </a:t>
            </a:r>
            <a:r>
              <a:rPr lang="en-US" sz="1300" i="1" dirty="0" err="1" smtClean="0"/>
              <a:t>thể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”,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ung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vòm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miệng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”,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chết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chậm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đau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đớn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 &amp;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thở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mùi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khó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chịu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răng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giữa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8153400" y="5791200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99%</a:t>
            </a:r>
          </a:p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**: Significant at 95%</a:t>
            </a:r>
          </a:p>
        </p:txBody>
      </p:sp>
    </p:spTree>
    <p:extLst>
      <p:ext uri="{BB962C8B-B14F-4D97-AF65-F5344CB8AC3E}">
        <p14:creationId xmlns:p14="http://schemas.microsoft.com/office/powerpoint/2010/main" val="260190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46</a:t>
            </a:fld>
            <a:endParaRPr lang="en-US" altLang="en-US" dirty="0"/>
          </a:p>
        </p:txBody>
      </p:sp>
      <p:graphicFrame>
        <p:nvGraphicFramePr>
          <p:cNvPr id="5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244548"/>
              </p:ext>
            </p:extLst>
          </p:nvPr>
        </p:nvGraphicFramePr>
        <p:xfrm>
          <a:off x="-1752600" y="1730188"/>
          <a:ext cx="8763000" cy="544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3924" y="-3445"/>
            <a:ext cx="89154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dirty="0" err="1"/>
              <a:t>Hiểu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hại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việc</a:t>
            </a:r>
            <a:r>
              <a:rPr lang="en-US" sz="1600" dirty="0"/>
              <a:t> </a:t>
            </a:r>
            <a:r>
              <a:rPr lang="en-US" sz="1600" dirty="0" err="1"/>
              <a:t>hút</a:t>
            </a:r>
            <a:r>
              <a:rPr lang="en-US" sz="1600" dirty="0"/>
              <a:t> </a:t>
            </a:r>
            <a:r>
              <a:rPr lang="en-US" sz="1600" dirty="0" err="1"/>
              <a:t>thuốc</a:t>
            </a:r>
            <a:r>
              <a:rPr lang="en-US" sz="1600" dirty="0"/>
              <a:t> </a:t>
            </a:r>
            <a:r>
              <a:rPr lang="en-US" sz="1600" dirty="0" err="1"/>
              <a:t>lá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277019"/>
              </p:ext>
            </p:extLst>
          </p:nvPr>
        </p:nvGraphicFramePr>
        <p:xfrm>
          <a:off x="3747247" y="1945340"/>
          <a:ext cx="6444097" cy="432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15132" y="2477921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5132" y="2863403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132" y="3248886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5132" y="3634368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5132" y="4010885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5132" y="4405332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5132" y="4790814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5132" y="5176296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15132" y="5552813"/>
            <a:ext cx="9538468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24400" y="1530530"/>
            <a:ext cx="1295400" cy="41481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38720" y="1543721"/>
            <a:ext cx="2262479" cy="365760"/>
          </a:xfrm>
          <a:prstGeom prst="roundRect">
            <a:avLst/>
          </a:prstGeom>
          <a:noFill/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533400"/>
            <a:ext cx="948410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rằng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hủy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hoại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gần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mọi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).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rằng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dẫn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cái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chết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chậm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đau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đớn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19800" y="6521340"/>
            <a:ext cx="3736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/>
              <a:t>Q21: </a:t>
            </a:r>
            <a:r>
              <a:rPr lang="en-US" sz="1000" i="1" dirty="0"/>
              <a:t>Theo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nhận</a:t>
            </a:r>
            <a:r>
              <a:rPr lang="en-US" sz="1000" i="1" dirty="0"/>
              <a:t> </a:t>
            </a:r>
            <a:r>
              <a:rPr lang="en-US" sz="1000" i="1" dirty="0" err="1"/>
              <a:t>định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đúng</a:t>
            </a:r>
            <a:r>
              <a:rPr lang="en-US" sz="1000" i="1" dirty="0"/>
              <a:t> hay </a:t>
            </a:r>
            <a:r>
              <a:rPr lang="en-US" sz="1000" i="1" dirty="0" err="1"/>
              <a:t>sai</a:t>
            </a:r>
            <a:r>
              <a:rPr lang="en-US" sz="10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4515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9154500" y="1998663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50783"/>
            <a:ext cx="2133600" cy="210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47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6376994" y="2022659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278342" y="6185411"/>
            <a:ext cx="3681358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/>
              <a:buNone/>
            </a:pP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2014 NHẬN BIẾT: 1280; KHÔNG NHẬN BIẾT738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2016: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1184; KHÔNG NHẬN BIẾT: 846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23464" y="1676400"/>
            <a:ext cx="8651354" cy="3442988"/>
            <a:chOff x="135488" y="1654165"/>
            <a:chExt cx="8651354" cy="344298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28600" y="2541897"/>
              <a:ext cx="8535987" cy="1587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05971" y="3295627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28600" y="371156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28600" y="2922014"/>
              <a:ext cx="8535987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35488" y="5095566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28600" y="4028081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50855" y="477836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571868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6357950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9" name="Object 20"/>
          <p:cNvGraphicFramePr>
            <a:graphicFrameLocks/>
          </p:cNvGraphicFramePr>
          <p:nvPr>
            <p:extLst/>
          </p:nvPr>
        </p:nvGraphicFramePr>
        <p:xfrm>
          <a:off x="6855523" y="1998663"/>
          <a:ext cx="2303928" cy="4181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533400" y="48586"/>
            <a:ext cx="81534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2016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2014</a:t>
            </a:r>
            <a:endParaRPr lang="en-US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16575" y="4410381"/>
            <a:ext cx="8535987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" y="5637213"/>
            <a:ext cx="8535987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 bwMode="auto">
          <a:xfrm>
            <a:off x="278342" y="1709921"/>
            <a:ext cx="1096963" cy="346075"/>
          </a:xfrm>
          <a:prstGeom prst="round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3601" y="1756398"/>
            <a:ext cx="1674254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534791"/>
            <a:ext cx="85344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Nhìn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chung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giữa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2014.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Mặc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dù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ung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thư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vòm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họng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thở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mùi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hôi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gây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vàng</a:t>
            </a:r>
            <a:r>
              <a:rPr lang="en-US" sz="13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 err="1" smtClean="0">
                <a:latin typeface="Arial" pitchFamily="34" charset="0"/>
                <a:cs typeface="Arial" pitchFamily="34" charset="0"/>
              </a:rPr>
              <a:t>răng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” 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vẫn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</a:t>
            </a:r>
            <a:r>
              <a:rPr lang="en-US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3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6019800" y="6521340"/>
            <a:ext cx="3736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/>
              <a:t>Q21: </a:t>
            </a:r>
            <a:r>
              <a:rPr lang="en-US" sz="1000" i="1" dirty="0"/>
              <a:t>Theo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nhận</a:t>
            </a:r>
            <a:r>
              <a:rPr lang="en-US" sz="1000" i="1" dirty="0"/>
              <a:t> </a:t>
            </a:r>
            <a:r>
              <a:rPr lang="en-US" sz="1000" i="1" dirty="0" err="1"/>
              <a:t>định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đúng</a:t>
            </a:r>
            <a:r>
              <a:rPr lang="en-US" sz="1000" i="1" dirty="0"/>
              <a:t> hay </a:t>
            </a:r>
            <a:r>
              <a:rPr lang="en-US" sz="1000" i="1" dirty="0" err="1"/>
              <a:t>sai</a:t>
            </a:r>
            <a:r>
              <a:rPr lang="en-US" sz="1000" i="1" dirty="0"/>
              <a:t>?</a:t>
            </a:r>
          </a:p>
        </p:txBody>
      </p:sp>
      <p:graphicFrame>
        <p:nvGraphicFramePr>
          <p:cNvPr id="35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171748"/>
              </p:ext>
            </p:extLst>
          </p:nvPr>
        </p:nvGraphicFramePr>
        <p:xfrm>
          <a:off x="-1968360" y="1882431"/>
          <a:ext cx="8763000" cy="544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7971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9154500" y="1998663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50783"/>
            <a:ext cx="2133600" cy="210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48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6376994" y="2022659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236621" y="6338236"/>
            <a:ext cx="3687666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  <a:buFont typeface="Times"/>
              <a:buNone/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2014: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630; KHÔNG NHẬN BIẾT: 375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2016: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598; KHÔNG NHẬN BIẾT: 420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09600" y="1752600"/>
            <a:ext cx="8665218" cy="3581400"/>
            <a:chOff x="121624" y="1654165"/>
            <a:chExt cx="8665218" cy="358140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28600" y="2541897"/>
              <a:ext cx="8535987" cy="1587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39568" y="3315011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28600" y="371156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28600" y="2922014"/>
              <a:ext cx="8535987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21624" y="5233978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28600" y="409256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50855" y="477836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571868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6357950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9" name="Object 20"/>
          <p:cNvGraphicFramePr>
            <a:graphicFrameLocks/>
          </p:cNvGraphicFramePr>
          <p:nvPr>
            <p:extLst/>
          </p:nvPr>
        </p:nvGraphicFramePr>
        <p:xfrm>
          <a:off x="6855523" y="1998663"/>
          <a:ext cx="2303928" cy="4181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533400" y="48586"/>
            <a:ext cx="81534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2016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684213" y="4570413"/>
            <a:ext cx="8535987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" y="5637213"/>
            <a:ext cx="8535987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98764" y="1703465"/>
            <a:ext cx="1400470" cy="41846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33601" y="1756398"/>
            <a:ext cx="1674254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9478" y="713452"/>
            <a:ext cx="85344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nghiên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cứu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giống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6019800" y="6521340"/>
            <a:ext cx="3736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/>
              <a:t>Q21: </a:t>
            </a:r>
            <a:r>
              <a:rPr lang="en-US" sz="1000" i="1" dirty="0"/>
              <a:t>Theo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nhận</a:t>
            </a:r>
            <a:r>
              <a:rPr lang="en-US" sz="1000" i="1" dirty="0"/>
              <a:t> </a:t>
            </a:r>
            <a:r>
              <a:rPr lang="en-US" sz="1000" i="1" dirty="0" err="1"/>
              <a:t>định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đúng</a:t>
            </a:r>
            <a:r>
              <a:rPr lang="en-US" sz="1000" i="1" dirty="0"/>
              <a:t> hay </a:t>
            </a:r>
            <a:r>
              <a:rPr lang="en-US" sz="1000" i="1" dirty="0" err="1"/>
              <a:t>sai</a:t>
            </a:r>
            <a:r>
              <a:rPr lang="en-US" sz="1000" i="1" dirty="0"/>
              <a:t>?</a:t>
            </a:r>
          </a:p>
        </p:txBody>
      </p:sp>
      <p:graphicFrame>
        <p:nvGraphicFramePr>
          <p:cNvPr id="32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4721331"/>
              </p:ext>
            </p:extLst>
          </p:nvPr>
        </p:nvGraphicFramePr>
        <p:xfrm>
          <a:off x="-1930938" y="1845424"/>
          <a:ext cx="8763000" cy="544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450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9154500" y="1998663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50783"/>
            <a:ext cx="2133600" cy="210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49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6376994" y="2022659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152399" y="6338995"/>
            <a:ext cx="3655455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  <a:buFont typeface="Times"/>
              <a:buNone/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2014: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650; KHÔNG NHẬN BIẾT: 363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2016: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585; KHÔNG NHẬN BIẾT: 426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24357" y="1752600"/>
            <a:ext cx="8650461" cy="3501713"/>
            <a:chOff x="136381" y="1654165"/>
            <a:chExt cx="8650461" cy="3501713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28600" y="2541897"/>
              <a:ext cx="8535987" cy="1587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32926" y="3328978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28600" y="3632191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28600" y="2922014"/>
              <a:ext cx="8535987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36381" y="5154291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50855" y="4012397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50855" y="477836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571868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6357950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9" name="Object 20"/>
          <p:cNvGraphicFramePr>
            <a:graphicFrameLocks/>
          </p:cNvGraphicFramePr>
          <p:nvPr>
            <p:extLst/>
          </p:nvPr>
        </p:nvGraphicFramePr>
        <p:xfrm>
          <a:off x="6855523" y="1998663"/>
          <a:ext cx="2303928" cy="4181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6"/>
          <p:cNvSpPr txBox="1">
            <a:spLocks noChangeArrowheads="1"/>
          </p:cNvSpPr>
          <p:nvPr/>
        </p:nvSpPr>
        <p:spPr bwMode="auto">
          <a:xfrm>
            <a:off x="533400" y="48586"/>
            <a:ext cx="81534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915001">
              <a:defRPr/>
            </a:pP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2016 </a:t>
            </a:r>
            <a:r>
              <a:rPr lang="en-US" sz="16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38830" y="4439894"/>
            <a:ext cx="8535987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" y="5637213"/>
            <a:ext cx="8535987" cy="158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152399" y="1687197"/>
            <a:ext cx="1981201" cy="416864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9397" y="1756398"/>
            <a:ext cx="1588458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698212"/>
            <a:ext cx="85344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nghiên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giống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6019800" y="6521340"/>
            <a:ext cx="37369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/>
              <a:t>Q21: </a:t>
            </a:r>
            <a:r>
              <a:rPr lang="en-US" sz="1000" i="1" dirty="0"/>
              <a:t>Theo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nhận</a:t>
            </a:r>
            <a:r>
              <a:rPr lang="en-US" sz="1000" i="1" dirty="0"/>
              <a:t> </a:t>
            </a:r>
            <a:r>
              <a:rPr lang="en-US" sz="1000" i="1" dirty="0" err="1"/>
              <a:t>định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đúng</a:t>
            </a:r>
            <a:r>
              <a:rPr lang="en-US" sz="1000" i="1" dirty="0"/>
              <a:t> hay </a:t>
            </a:r>
            <a:r>
              <a:rPr lang="en-US" sz="1000" i="1" dirty="0" err="1"/>
              <a:t>sai</a:t>
            </a:r>
            <a:r>
              <a:rPr lang="en-US" sz="1000" i="1" dirty="0"/>
              <a:t>?</a:t>
            </a:r>
          </a:p>
        </p:txBody>
      </p:sp>
      <p:graphicFrame>
        <p:nvGraphicFramePr>
          <p:cNvPr id="32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889516"/>
              </p:ext>
            </p:extLst>
          </p:nvPr>
        </p:nvGraphicFramePr>
        <p:xfrm>
          <a:off x="-1846970" y="1895319"/>
          <a:ext cx="8763000" cy="5449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3923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74765" y="3352800"/>
            <a:ext cx="5950035" cy="110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471" tIns="41235" rIns="82471" bIns="41235" anchor="ctr"/>
          <a:lstStyle/>
          <a:p>
            <a:pPr algn="ctr" defTabSz="913568" eaLnBrk="0" hangingPunct="0"/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</a:rPr>
              <a:t>Mục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</a:rPr>
              <a:t>Tiêu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 &amp;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</a:rPr>
              <a:t>Phương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</a:rPr>
              <a:t>Pháp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</a:rPr>
              <a:t>Nghiên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" pitchFamily="34" charset="0"/>
              </a:rPr>
              <a:t>Cứu</a:t>
            </a:r>
            <a:endParaRPr lang="en-US" sz="2400" b="1" dirty="0" smtClean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42" y="4581984"/>
            <a:ext cx="3202043" cy="21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0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THÁI ĐỘ ĐỐI VỚI HÚT THUỐC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594600" y="6356350"/>
            <a:ext cx="2311400" cy="365125"/>
          </a:xfrm>
        </p:spPr>
        <p:txBody>
          <a:bodyPr/>
          <a:lstStyle/>
          <a:p>
            <a:pPr>
              <a:defRPr/>
            </a:pPr>
            <a:fld id="{F204A156-50E8-4FB4-9DD2-20546BC3B8F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685800" y="-19050"/>
            <a:ext cx="7696200" cy="4305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Tác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lên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thái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độ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trong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năm</a:t>
            </a:r>
            <a:r>
              <a:rPr lang="en-US" sz="1600" dirty="0" smtClean="0">
                <a:ea typeface="ＭＳ Ｐゴシック" pitchFamily="34" charset="-128"/>
              </a:rPr>
              <a:t> 2016</a:t>
            </a: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9154500" y="1998663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50783"/>
            <a:ext cx="2133600" cy="210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51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9119" y="1600200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653406" y="1571613"/>
            <a:ext cx="1096963" cy="346075"/>
          </a:xfrm>
          <a:prstGeom prst="round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653406" y="572924"/>
            <a:ext cx="895554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xu</a:t>
            </a:r>
            <a:r>
              <a:rPr lang="en-US" sz="1300" dirty="0" smtClean="0"/>
              <a:t> </a:t>
            </a:r>
            <a:r>
              <a:rPr lang="en-US" sz="1300" dirty="0" err="1" smtClean="0"/>
              <a:t>hướng</a:t>
            </a:r>
            <a:r>
              <a:rPr lang="en-US" sz="1300" dirty="0" smtClean="0"/>
              <a:t> </a:t>
            </a:r>
            <a:r>
              <a:rPr lang="en-US" sz="1300" dirty="0" err="1" smtClean="0"/>
              <a:t>thể</a:t>
            </a:r>
            <a:r>
              <a:rPr lang="en-US" sz="1300" dirty="0" smtClean="0"/>
              <a:t> </a:t>
            </a:r>
            <a:r>
              <a:rPr lang="en-US" sz="1300" dirty="0" err="1" smtClean="0"/>
              <a:t>hiện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lo </a:t>
            </a:r>
            <a:r>
              <a:rPr lang="en-US" sz="1300" dirty="0" err="1" smtClean="0"/>
              <a:t>ngại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tác</a:t>
            </a:r>
            <a:r>
              <a:rPr lang="en-US" sz="1300" dirty="0" smtClean="0"/>
              <a:t> </a:t>
            </a:r>
            <a:r>
              <a:rPr lang="en-US" sz="1300" dirty="0" err="1" smtClean="0"/>
              <a:t>hại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/>
              <a:t>hút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và</a:t>
            </a:r>
            <a:r>
              <a:rPr lang="en-US" sz="1300" dirty="0"/>
              <a:t> </a:t>
            </a:r>
            <a:r>
              <a:rPr lang="en-US" sz="1300" dirty="0" err="1"/>
              <a:t>việc</a:t>
            </a:r>
            <a:r>
              <a:rPr lang="en-US" sz="1300" dirty="0"/>
              <a:t> </a:t>
            </a:r>
            <a:r>
              <a:rPr lang="en-US" sz="1300" dirty="0" err="1"/>
              <a:t>bị</a:t>
            </a:r>
            <a:r>
              <a:rPr lang="en-US" sz="1300" dirty="0"/>
              <a:t> </a:t>
            </a:r>
            <a:r>
              <a:rPr lang="en-US" sz="1300" dirty="0" err="1"/>
              <a:t>phơi</a:t>
            </a:r>
            <a:r>
              <a:rPr lang="en-US" sz="1300" dirty="0"/>
              <a:t> </a:t>
            </a:r>
            <a:r>
              <a:rPr lang="en-US" sz="1300" dirty="0" err="1"/>
              <a:t>nhiễm</a:t>
            </a:r>
            <a:r>
              <a:rPr lang="en-US" sz="1300" dirty="0"/>
              <a:t> </a:t>
            </a:r>
            <a:r>
              <a:rPr lang="en-US" sz="1300" dirty="0" err="1"/>
              <a:t>khói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. </a:t>
            </a:r>
            <a:r>
              <a:rPr lang="en-US" sz="1300" dirty="0" err="1" smtClean="0"/>
              <a:t>Tuy</a:t>
            </a:r>
            <a:r>
              <a:rPr lang="en-US" sz="1300" dirty="0" smtClean="0"/>
              <a:t> </a:t>
            </a:r>
            <a:r>
              <a:rPr lang="en-US" sz="1300" dirty="0" err="1" smtClean="0"/>
              <a:t>nhiên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khác</a:t>
            </a:r>
            <a:r>
              <a:rPr lang="en-US" sz="1300" dirty="0" smtClean="0"/>
              <a:t> </a:t>
            </a:r>
            <a:r>
              <a:rPr lang="en-US" sz="1300" dirty="0" err="1" smtClean="0"/>
              <a:t>biệt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đáng</a:t>
            </a:r>
            <a:r>
              <a:rPr lang="en-US" sz="1300" dirty="0" smtClean="0"/>
              <a:t> </a:t>
            </a:r>
            <a:r>
              <a:rPr lang="en-US" sz="1300" dirty="0" err="1" smtClean="0"/>
              <a:t>kể</a:t>
            </a:r>
            <a:r>
              <a:rPr lang="en-US" sz="1300" dirty="0" smtClean="0"/>
              <a:t>.</a:t>
            </a:r>
            <a:endParaRPr lang="en-US" sz="1300" dirty="0"/>
          </a:p>
        </p:txBody>
      </p:sp>
      <p:graphicFrame>
        <p:nvGraphicFramePr>
          <p:cNvPr id="31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896529"/>
              </p:ext>
            </p:extLst>
          </p:nvPr>
        </p:nvGraphicFramePr>
        <p:xfrm>
          <a:off x="-733596" y="1600200"/>
          <a:ext cx="9888096" cy="540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04800" y="6487900"/>
            <a:ext cx="3886200" cy="1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2016</a:t>
            </a: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 BIẾT: 1184; KHÔNG NHẬN BIẾT: 846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4953000" y="6410783"/>
            <a:ext cx="4935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Q19: </a:t>
            </a:r>
            <a:r>
              <a:rPr lang="en-US" sz="1000" i="1" dirty="0" err="1"/>
              <a:t>Bây</a:t>
            </a:r>
            <a:r>
              <a:rPr lang="en-US" sz="1000" i="1" dirty="0"/>
              <a:t> </a:t>
            </a:r>
            <a:r>
              <a:rPr lang="en-US" sz="1000" i="1" dirty="0" err="1"/>
              <a:t>giờ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đọc</a:t>
            </a:r>
            <a:r>
              <a:rPr lang="en-US" sz="1000" i="1" dirty="0"/>
              <a:t> </a:t>
            </a:r>
            <a:r>
              <a:rPr lang="en-US" sz="1000" i="1" dirty="0" err="1"/>
              <a:t>một</a:t>
            </a:r>
            <a:r>
              <a:rPr lang="en-US" sz="1000" i="1" dirty="0"/>
              <a:t> </a:t>
            </a:r>
            <a:r>
              <a:rPr lang="en-US" sz="1000" i="1" dirty="0" err="1"/>
              <a:t>số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r>
              <a:rPr lang="en-US" sz="1000" i="1" dirty="0"/>
              <a:t> </a:t>
            </a:r>
            <a:r>
              <a:rPr lang="en-US" sz="1000" i="1" dirty="0" err="1"/>
              <a:t>liên</a:t>
            </a:r>
            <a:r>
              <a:rPr lang="en-US" sz="1000" i="1" dirty="0"/>
              <a:t> </a:t>
            </a:r>
            <a:r>
              <a:rPr lang="en-US" sz="1000" i="1" dirty="0" err="1"/>
              <a:t>quan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.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hay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mỗi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10057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392428"/>
              </p:ext>
            </p:extLst>
          </p:nvPr>
        </p:nvGraphicFramePr>
        <p:xfrm>
          <a:off x="76200" y="2168518"/>
          <a:ext cx="6566056" cy="414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685800" y="-19050"/>
            <a:ext cx="7696200" cy="4305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Tác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lên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thái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11280" name="Rectangle 3"/>
          <p:cNvSpPr>
            <a:spLocks noChangeArrowheads="1"/>
          </p:cNvSpPr>
          <p:nvPr/>
        </p:nvSpPr>
        <p:spPr bwMode="auto">
          <a:xfrm>
            <a:off x="9404963" y="6514643"/>
            <a:ext cx="474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Q19</a:t>
            </a: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9154500" y="1998663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50783"/>
            <a:ext cx="2133600" cy="210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52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59119" y="1600200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6376994" y="2022659"/>
            <a:ext cx="522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78658" y="1855452"/>
            <a:ext cx="8688387" cy="3707148"/>
            <a:chOff x="228600" y="1654165"/>
            <a:chExt cx="8688387" cy="370714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228600" y="2541897"/>
              <a:ext cx="8535987" cy="15875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50855" y="3500438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28600" y="3929066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28600" y="3000372"/>
              <a:ext cx="8535987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28600" y="5359726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28600" y="4427545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1000" y="4857760"/>
              <a:ext cx="8535987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/>
            <p:cNvSpPr/>
            <p:nvPr/>
          </p:nvSpPr>
          <p:spPr bwMode="auto">
            <a:xfrm>
              <a:off x="3571868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6357950" y="1654165"/>
              <a:ext cx="2214578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</a:p>
          </p:txBody>
        </p:sp>
      </p:grpSp>
      <p:sp>
        <p:nvSpPr>
          <p:cNvPr id="66" name="Rounded Rectangle 65"/>
          <p:cNvSpPr/>
          <p:nvPr/>
        </p:nvSpPr>
        <p:spPr bwMode="auto">
          <a:xfrm>
            <a:off x="653406" y="1571613"/>
            <a:ext cx="1096963" cy="346075"/>
          </a:xfrm>
          <a:prstGeom prst="roundRect">
            <a:avLst/>
          </a:prstGeom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7" name="Table 66"/>
          <p:cNvGraphicFramePr>
            <a:graphicFrameLocks noGrp="1"/>
          </p:cNvGraphicFramePr>
          <p:nvPr>
            <p:extLst/>
          </p:nvPr>
        </p:nvGraphicFramePr>
        <p:xfrm>
          <a:off x="-55738" y="2253404"/>
          <a:ext cx="4266725" cy="372605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266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036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0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63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hít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endParaRPr lang="en-US" sz="1000" b="1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36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en-US" sz="10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932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hít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 algn="r" fontAlgn="t"/>
                      <a:r>
                        <a:rPr lang="vi-VN" sz="10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Những Người Hút Thuốc không nên để cho người khác hít phải khói thuốc của mình</a:t>
                      </a:r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algn="r" fontAlgn="t"/>
                      <a:r>
                        <a:rPr lang="vi-VN" sz="1000" b="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Hút thuốc gây ra những bệnh nghiêm trọng cho những Người Hút Thuốc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9953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vi-VN" sz="1000" b="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Những người quan trọng đối với tôi cho rằng tôi không nên hút thuốc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237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vi-VN" sz="1000" b="1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Sức khỏe của tôi sẽ được cải thiện nếu tôi bỏ hút thuốc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79" name="Object 20"/>
          <p:cNvGraphicFramePr>
            <a:graphicFrameLocks/>
          </p:cNvGraphicFramePr>
          <p:nvPr>
            <p:extLst/>
          </p:nvPr>
        </p:nvGraphicFramePr>
        <p:xfrm>
          <a:off x="7211973" y="2007628"/>
          <a:ext cx="2303928" cy="4181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653406" y="572924"/>
            <a:ext cx="8955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Thái</a:t>
            </a:r>
            <a:r>
              <a:rPr lang="en-US" sz="1300" dirty="0" smtClean="0"/>
              <a:t> </a:t>
            </a:r>
            <a:r>
              <a:rPr lang="en-US" sz="1300" dirty="0" err="1" smtClean="0"/>
              <a:t>độ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bị</a:t>
            </a:r>
            <a:r>
              <a:rPr lang="en-US" sz="1300" dirty="0" smtClean="0"/>
              <a:t> </a:t>
            </a:r>
            <a:r>
              <a:rPr lang="en-US" sz="1300" dirty="0" err="1" smtClean="0"/>
              <a:t>phơi</a:t>
            </a:r>
            <a:r>
              <a:rPr lang="en-US" sz="1300" dirty="0" smtClean="0"/>
              <a:t> </a:t>
            </a:r>
            <a:r>
              <a:rPr lang="en-US" sz="1300" dirty="0" err="1" smtClean="0"/>
              <a:t>nhiễm</a:t>
            </a:r>
            <a:r>
              <a:rPr lang="en-US" sz="1300" dirty="0" smtClean="0"/>
              <a:t> </a:t>
            </a:r>
            <a:r>
              <a:rPr lang="en-US" sz="1300" dirty="0" err="1" smtClean="0"/>
              <a:t>khói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(</a:t>
            </a:r>
            <a:r>
              <a:rPr lang="en-US" sz="1300" dirty="0" err="1" smtClean="0"/>
              <a:t>giữa</a:t>
            </a:r>
            <a:r>
              <a:rPr lang="en-US" sz="1300" dirty="0" smtClean="0"/>
              <a:t>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/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)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sự</a:t>
            </a:r>
            <a:r>
              <a:rPr lang="en-US" sz="1300" dirty="0" smtClean="0"/>
              <a:t> </a:t>
            </a:r>
            <a:r>
              <a:rPr lang="en-US" sz="1300" dirty="0" err="1" smtClean="0"/>
              <a:t>khác</a:t>
            </a:r>
            <a:r>
              <a:rPr lang="en-US" sz="1300" dirty="0" smtClean="0"/>
              <a:t> </a:t>
            </a:r>
            <a:r>
              <a:rPr lang="en-US" sz="1300" dirty="0" err="1" smtClean="0"/>
              <a:t>biệt</a:t>
            </a:r>
            <a:r>
              <a:rPr lang="en-US" sz="1300" dirty="0" smtClean="0"/>
              <a:t> </a:t>
            </a:r>
            <a:r>
              <a:rPr lang="en-US" sz="1300" dirty="0" err="1" smtClean="0"/>
              <a:t>đáng</a:t>
            </a:r>
            <a:r>
              <a:rPr lang="en-US" sz="1300" dirty="0" smtClean="0"/>
              <a:t> </a:t>
            </a:r>
            <a:r>
              <a:rPr lang="en-US" sz="1300" dirty="0" err="1" smtClean="0"/>
              <a:t>kể</a:t>
            </a:r>
            <a:r>
              <a:rPr lang="en-US" sz="1300" dirty="0" smtClean="0"/>
              <a:t> </a:t>
            </a:r>
            <a:r>
              <a:rPr lang="en-US" sz="1300" dirty="0" err="1" smtClean="0"/>
              <a:t>giữa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 </a:t>
            </a:r>
            <a:r>
              <a:rPr lang="en-US" sz="1300" dirty="0" err="1" smtClean="0"/>
              <a:t>và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</a:t>
            </a:r>
            <a:endParaRPr lang="en-US" sz="13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24190" y="6271834"/>
            <a:ext cx="4648200" cy="38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/>
              <a:buNone/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2014: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: 1280;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: 738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200" dirty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2016: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: 1183;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itchFamily="34" charset="0"/>
                <a:cs typeface="Arial" pitchFamily="34" charset="0"/>
              </a:rPr>
              <a:t>: 846</a:t>
            </a:r>
            <a:endParaRPr lang="en-US" sz="1200" dirty="0">
              <a:solidFill>
                <a:srgbClr val="2929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4515507" y="6410783"/>
            <a:ext cx="4935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Q19: </a:t>
            </a:r>
            <a:r>
              <a:rPr lang="en-US" sz="1000" i="1" dirty="0" err="1"/>
              <a:t>Bây</a:t>
            </a:r>
            <a:r>
              <a:rPr lang="en-US" sz="1000" i="1" dirty="0"/>
              <a:t> </a:t>
            </a:r>
            <a:r>
              <a:rPr lang="en-US" sz="1000" i="1" dirty="0" err="1"/>
              <a:t>giờ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đọc</a:t>
            </a:r>
            <a:r>
              <a:rPr lang="en-US" sz="1000" i="1" dirty="0"/>
              <a:t> </a:t>
            </a:r>
            <a:r>
              <a:rPr lang="en-US" sz="1000" i="1" dirty="0" err="1"/>
              <a:t>một</a:t>
            </a:r>
            <a:r>
              <a:rPr lang="en-US" sz="1000" i="1" dirty="0"/>
              <a:t> </a:t>
            </a:r>
            <a:r>
              <a:rPr lang="en-US" sz="1000" i="1" dirty="0" err="1"/>
              <a:t>số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r>
              <a:rPr lang="en-US" sz="1000" i="1" dirty="0"/>
              <a:t> </a:t>
            </a:r>
            <a:r>
              <a:rPr lang="en-US" sz="1000" i="1" dirty="0" err="1"/>
              <a:t>liên</a:t>
            </a:r>
            <a:r>
              <a:rPr lang="en-US" sz="1000" i="1" dirty="0"/>
              <a:t> </a:t>
            </a:r>
            <a:r>
              <a:rPr lang="en-US" sz="1000" i="1" dirty="0" err="1"/>
              <a:t>quan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.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hay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mỗi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2498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609600" y="1268761"/>
            <a:ext cx="11658600" cy="5312241"/>
            <a:chOff x="-703291" y="1533532"/>
            <a:chExt cx="10611769" cy="4890208"/>
          </a:xfrm>
        </p:grpSpPr>
        <p:graphicFrame>
          <p:nvGraphicFramePr>
            <p:cNvPr id="30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27617018"/>
                </p:ext>
              </p:extLst>
            </p:nvPr>
          </p:nvGraphicFramePr>
          <p:xfrm>
            <a:off x="-703291" y="1897791"/>
            <a:ext cx="8369336" cy="45259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4" name="Rounded Rectangle 33"/>
            <p:cNvSpPr/>
            <p:nvPr/>
          </p:nvSpPr>
          <p:spPr bwMode="auto">
            <a:xfrm>
              <a:off x="6341125" y="1533532"/>
              <a:ext cx="1800869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</a:p>
          </p:txBody>
        </p:sp>
        <p:graphicFrame>
          <p:nvGraphicFramePr>
            <p:cNvPr id="35" name="Objec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3423726"/>
                </p:ext>
              </p:extLst>
            </p:nvPr>
          </p:nvGraphicFramePr>
          <p:xfrm>
            <a:off x="5593583" y="1807898"/>
            <a:ext cx="4314895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9" name="Straight Connector 38"/>
            <p:cNvCxnSpPr/>
            <p:nvPr/>
          </p:nvCxnSpPr>
          <p:spPr>
            <a:xfrm>
              <a:off x="609600" y="2500306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09600" y="3354110"/>
              <a:ext cx="8153400" cy="1587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09600" y="4286256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9600" y="2930522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09600" y="3786190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609600" y="4643446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62000" y="5072074"/>
              <a:ext cx="81534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ounded Rectangle 48"/>
            <p:cNvSpPr/>
            <p:nvPr/>
          </p:nvSpPr>
          <p:spPr bwMode="auto">
            <a:xfrm>
              <a:off x="4384663" y="1533532"/>
              <a:ext cx="1867014" cy="346075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</a:p>
          </p:txBody>
        </p:sp>
      </p:grpSp>
      <p:sp>
        <p:nvSpPr>
          <p:cNvPr id="2662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41475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Tác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lên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thái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14343" name="TextBox 18"/>
          <p:cNvSpPr txBox="1">
            <a:spLocks noChangeArrowheads="1"/>
          </p:cNvSpPr>
          <p:nvPr/>
        </p:nvSpPr>
        <p:spPr bwMode="auto">
          <a:xfrm flipH="1">
            <a:off x="8796099" y="1681186"/>
            <a:ext cx="542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0" y="1383923"/>
            <a:ext cx="1386840" cy="393547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53</a:t>
            </a:fld>
            <a:endParaRPr lang="en-US" altLang="en-US" dirty="0"/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6802862" y="1690160"/>
            <a:ext cx="45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29516"/>
              </p:ext>
            </p:extLst>
          </p:nvPr>
        </p:nvGraphicFramePr>
        <p:xfrm>
          <a:off x="457200" y="1812526"/>
          <a:ext cx="4386835" cy="3717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6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967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thụ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nghiêm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18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thụ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khỏe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chúng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hít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nó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2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sức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khỏe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cạnh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tôi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23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hít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363">
                <a:tc>
                  <a:txBody>
                    <a:bodyPr/>
                    <a:lstStyle/>
                    <a:p>
                      <a:pPr algn="r" fontAlgn="t"/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 Người Hút Thuốc không nên để cho người khác hít phải khói thuốc của mình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fontAlgn="t"/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 thuốc gây ra những bệnh nghiêm trọng cho những Người Hút Thuốc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8237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 người quan trọng đối với tôi cho rằng tôi không nên hút thuốc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328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vi-VN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Sức khỏe của tôi sẽ được cải thiện nếu tôi bỏ hút thuốc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560639" y="1433522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800" y="511693"/>
            <a:ext cx="8839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biệt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giữa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(slide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tiếp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1300" dirty="0"/>
          </a:p>
          <a:p>
            <a:pPr>
              <a:defRPr/>
            </a:pPr>
            <a:r>
              <a:rPr lang="en-US" sz="1300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25325" y="5943821"/>
            <a:ext cx="4648200" cy="51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2014: </a:t>
            </a:r>
            <a:r>
              <a:rPr lang="en-US" sz="11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1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1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630;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375)</a:t>
            </a:r>
            <a:endParaRPr lang="en-US" sz="11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US" sz="11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1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1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599;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1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420)</a:t>
            </a:r>
            <a:endParaRPr lang="en-US" sz="11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4953000" y="6410783"/>
            <a:ext cx="4935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Q19: </a:t>
            </a:r>
            <a:r>
              <a:rPr lang="en-US" sz="1000" i="1" dirty="0" err="1"/>
              <a:t>Bây</a:t>
            </a:r>
            <a:r>
              <a:rPr lang="en-US" sz="1000" i="1" dirty="0"/>
              <a:t> </a:t>
            </a:r>
            <a:r>
              <a:rPr lang="en-US" sz="1000" i="1" dirty="0" err="1"/>
              <a:t>giờ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đọc</a:t>
            </a:r>
            <a:r>
              <a:rPr lang="en-US" sz="1000" i="1" dirty="0"/>
              <a:t> </a:t>
            </a:r>
            <a:r>
              <a:rPr lang="en-US" sz="1000" i="1" dirty="0" err="1"/>
              <a:t>một</a:t>
            </a:r>
            <a:r>
              <a:rPr lang="en-US" sz="1000" i="1" dirty="0"/>
              <a:t> </a:t>
            </a:r>
            <a:r>
              <a:rPr lang="en-US" sz="1000" i="1" dirty="0" err="1"/>
              <a:t>số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r>
              <a:rPr lang="en-US" sz="1000" i="1" dirty="0"/>
              <a:t> </a:t>
            </a:r>
            <a:r>
              <a:rPr lang="en-US" sz="1000" i="1" dirty="0" err="1"/>
              <a:t>liên</a:t>
            </a:r>
            <a:r>
              <a:rPr lang="en-US" sz="1000" i="1" dirty="0"/>
              <a:t> </a:t>
            </a:r>
            <a:r>
              <a:rPr lang="en-US" sz="1000" i="1" dirty="0" err="1"/>
              <a:t>quan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.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hay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mỗi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70774240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Objec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106651"/>
              </p:ext>
            </p:extLst>
          </p:nvPr>
        </p:nvGraphicFramePr>
        <p:xfrm>
          <a:off x="5279177" y="2167954"/>
          <a:ext cx="6438727" cy="4486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Content Placeholder 3"/>
          <p:cNvGraphicFramePr>
            <a:graphicFrameLocks/>
          </p:cNvGraphicFramePr>
          <p:nvPr>
            <p:extLst/>
          </p:nvPr>
        </p:nvGraphicFramePr>
        <p:xfrm>
          <a:off x="172998" y="2252986"/>
          <a:ext cx="6408712" cy="3608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2" name="Straight Connector 51"/>
          <p:cNvCxnSpPr/>
          <p:nvPr/>
        </p:nvCxnSpPr>
        <p:spPr>
          <a:xfrm>
            <a:off x="1121105" y="2901780"/>
            <a:ext cx="8437092" cy="14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157629" y="3415408"/>
            <a:ext cx="8400568" cy="142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121105" y="3927612"/>
            <a:ext cx="8437092" cy="14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57629" y="4375791"/>
            <a:ext cx="8437092" cy="14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198749" y="4952022"/>
            <a:ext cx="8437092" cy="142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 bwMode="auto">
          <a:xfrm>
            <a:off x="4764741" y="1942820"/>
            <a:ext cx="2122984" cy="310166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</p:txBody>
      </p:sp>
      <p:sp>
        <p:nvSpPr>
          <p:cNvPr id="58" name="Rounded Rectangle 57"/>
          <p:cNvSpPr/>
          <p:nvPr/>
        </p:nvSpPr>
        <p:spPr bwMode="auto">
          <a:xfrm>
            <a:off x="7307407" y="1942820"/>
            <a:ext cx="2122984" cy="310166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696200" cy="3841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Tác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lên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thái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độ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14343" name="TextBox 18"/>
          <p:cNvSpPr txBox="1">
            <a:spLocks noChangeArrowheads="1"/>
          </p:cNvSpPr>
          <p:nvPr/>
        </p:nvSpPr>
        <p:spPr bwMode="auto">
          <a:xfrm>
            <a:off x="8977625" y="2291441"/>
            <a:ext cx="398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86" y="6567716"/>
            <a:ext cx="2133600" cy="26101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358857" y="6516383"/>
            <a:ext cx="40799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*</a:t>
            </a:r>
            <a:r>
              <a:rPr lang="en-US" sz="1200" i="1" dirty="0" err="1"/>
              <a:t>Yếu</a:t>
            </a:r>
            <a:r>
              <a:rPr lang="en-US" sz="1200" i="1" dirty="0"/>
              <a:t> </a:t>
            </a:r>
            <a:r>
              <a:rPr lang="en-US" sz="1200" i="1" dirty="0" err="1"/>
              <a:t>tố</a:t>
            </a:r>
            <a:r>
              <a:rPr lang="en-US" sz="1200" i="1" dirty="0"/>
              <a:t> </a:t>
            </a:r>
            <a:r>
              <a:rPr lang="en-US" sz="1200" i="1" dirty="0" err="1"/>
              <a:t>này</a:t>
            </a:r>
            <a:r>
              <a:rPr lang="en-US" sz="1200" i="1" dirty="0"/>
              <a:t> </a:t>
            </a:r>
            <a:r>
              <a:rPr lang="en-US" sz="1200" i="1" dirty="0" err="1"/>
              <a:t>không</a:t>
            </a:r>
            <a:r>
              <a:rPr lang="en-US" sz="1200" i="1" dirty="0"/>
              <a:t> </a:t>
            </a:r>
            <a:r>
              <a:rPr lang="en-US" sz="1200" i="1" dirty="0" err="1"/>
              <a:t>được</a:t>
            </a:r>
            <a:r>
              <a:rPr lang="en-US" sz="1200" i="1" dirty="0"/>
              <a:t> </a:t>
            </a:r>
            <a:r>
              <a:rPr lang="en-US" sz="1200" i="1" dirty="0" err="1"/>
              <a:t>đưa</a:t>
            </a:r>
            <a:r>
              <a:rPr lang="en-US" sz="1200" i="1" dirty="0"/>
              <a:t> </a:t>
            </a:r>
            <a:r>
              <a:rPr lang="en-US" sz="1200" i="1" dirty="0" err="1"/>
              <a:t>vào</a:t>
            </a:r>
            <a:r>
              <a:rPr lang="en-US" sz="1200" i="1" dirty="0"/>
              <a:t> </a:t>
            </a:r>
            <a:r>
              <a:rPr lang="en-US" sz="1200" i="1" dirty="0" err="1"/>
              <a:t>bảng</a:t>
            </a:r>
            <a:r>
              <a:rPr lang="en-US" sz="1200" i="1" dirty="0"/>
              <a:t> </a:t>
            </a:r>
            <a:r>
              <a:rPr lang="en-US" sz="1200" i="1" dirty="0" err="1"/>
              <a:t>câu</a:t>
            </a:r>
            <a:r>
              <a:rPr lang="en-US" sz="1200" i="1" dirty="0"/>
              <a:t> </a:t>
            </a:r>
            <a:r>
              <a:rPr lang="en-US" sz="1200" i="1" dirty="0" err="1"/>
              <a:t>hỏi</a:t>
            </a:r>
            <a:r>
              <a:rPr lang="en-US" sz="1200" i="1" dirty="0"/>
              <a:t> </a:t>
            </a:r>
            <a:r>
              <a:rPr lang="en-US" sz="1200" i="1" dirty="0" err="1"/>
              <a:t>năm</a:t>
            </a:r>
            <a:r>
              <a:rPr lang="en-US" sz="1200" i="1" dirty="0"/>
              <a:t> 2014</a:t>
            </a: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1572794" y="4472825"/>
            <a:ext cx="533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89432" y="1746289"/>
            <a:ext cx="2050848" cy="408499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6465169" y="2281653"/>
            <a:ext cx="398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i="1" dirty="0">
                <a:latin typeface="+mj-lt"/>
              </a:rPr>
              <a:t>%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963247"/>
              </p:ext>
            </p:extLst>
          </p:nvPr>
        </p:nvGraphicFramePr>
        <p:xfrm>
          <a:off x="189432" y="2338017"/>
          <a:ext cx="4615692" cy="3004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156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758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10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hít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endParaRPr lang="en-US" sz="10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99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en-US" sz="1000" b="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402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hít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r" fontAlgn="t"/>
                      <a:r>
                        <a:rPr lang="vi-VN" sz="1000" b="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Những Người Hút Thuốc không nên để cho người khác hít phải khói thuốc của mình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829">
                <a:tc>
                  <a:txBody>
                    <a:bodyPr/>
                    <a:lstStyle/>
                    <a:p>
                      <a:pPr algn="r" fontAlgn="t"/>
                      <a:r>
                        <a:rPr lang="vi-VN" sz="1000" b="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Hút thuốc gây ra những bệnh nghiêm trọng cho những Người Hút Thuốc</a:t>
                      </a:r>
                      <a:r>
                        <a:rPr lang="en-US" sz="10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371" marR="5371" marT="53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398839" y="1805515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23264" y="5687271"/>
            <a:ext cx="6617388" cy="55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2014: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650;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363)</a:t>
            </a: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585;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 smtClean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427)</a:t>
            </a:r>
            <a:endParaRPr lang="en-US" sz="12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953000" y="6410783"/>
            <a:ext cx="4935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Q19: </a:t>
            </a:r>
            <a:r>
              <a:rPr lang="en-US" sz="1000" i="1" dirty="0" err="1"/>
              <a:t>Bây</a:t>
            </a:r>
            <a:r>
              <a:rPr lang="en-US" sz="1000" i="1" dirty="0"/>
              <a:t> </a:t>
            </a:r>
            <a:r>
              <a:rPr lang="en-US" sz="1000" i="1" dirty="0" err="1"/>
              <a:t>giờ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đọc</a:t>
            </a:r>
            <a:r>
              <a:rPr lang="en-US" sz="1000" i="1" dirty="0"/>
              <a:t> </a:t>
            </a:r>
            <a:r>
              <a:rPr lang="en-US" sz="1000" i="1" dirty="0" err="1"/>
              <a:t>một</a:t>
            </a:r>
            <a:r>
              <a:rPr lang="en-US" sz="1000" i="1" dirty="0"/>
              <a:t> </a:t>
            </a:r>
            <a:r>
              <a:rPr lang="en-US" sz="1000" i="1" dirty="0" err="1"/>
              <a:t>số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r>
              <a:rPr lang="en-US" sz="1000" i="1" dirty="0"/>
              <a:t> </a:t>
            </a:r>
            <a:r>
              <a:rPr lang="en-US" sz="1000" i="1" dirty="0" err="1"/>
              <a:t>liên</a:t>
            </a:r>
            <a:r>
              <a:rPr lang="en-US" sz="1000" i="1" dirty="0"/>
              <a:t> </a:t>
            </a:r>
            <a:r>
              <a:rPr lang="en-US" sz="1000" i="1" dirty="0" err="1"/>
              <a:t>quan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khói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.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hay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mỗi</a:t>
            </a:r>
            <a:r>
              <a:rPr lang="en-US" sz="1000" i="1" dirty="0"/>
              <a:t> </a:t>
            </a:r>
            <a:r>
              <a:rPr lang="en-US" sz="1000" i="1" dirty="0" err="1"/>
              <a:t>câu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799747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THÓI QUEN HÚT THUỐC TRONG NĂM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2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>
              <a:defRPr/>
            </a:pPr>
            <a:fld id="{B5C2B6B6-4442-4679-B294-4FB5DE2CDB75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l">
                <a:defRPr/>
              </a:pPr>
              <a:t>56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85783024"/>
              </p:ext>
            </p:extLst>
          </p:nvPr>
        </p:nvGraphicFramePr>
        <p:xfrm>
          <a:off x="2819400" y="1830157"/>
          <a:ext cx="6289321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609600" y="64396"/>
            <a:ext cx="7859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479" tIns="41239" rIns="82479" bIns="41239"/>
          <a:lstStyle/>
          <a:p>
            <a:pPr defTabSz="1363605">
              <a:defRPr/>
            </a:pP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Điếu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b="1" u="sng" dirty="0">
              <a:solidFill>
                <a:srgbClr val="356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9317540" y="6477811"/>
            <a:ext cx="5778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smtClean="0"/>
              <a:t>Q04B</a:t>
            </a:r>
            <a:endParaRPr lang="en-US" sz="1100" dirty="0"/>
          </a:p>
        </p:txBody>
      </p:sp>
      <p:sp>
        <p:nvSpPr>
          <p:cNvPr id="23" name="Rounded Rectangle 22"/>
          <p:cNvSpPr/>
          <p:nvPr/>
        </p:nvSpPr>
        <p:spPr>
          <a:xfrm>
            <a:off x="636494" y="1919904"/>
            <a:ext cx="2182906" cy="51849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dirty="0">
                <a:solidFill>
                  <a:srgbClr val="0070C0"/>
                </a:solidFill>
                <a:cs typeface="Arial" pitchFamily="34" charset="0"/>
              </a:rPr>
              <a:t>NGƯỜI HÚT THUỐC</a:t>
            </a:r>
            <a:r>
              <a:rPr lang="en-US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MỖI NGÀY</a:t>
            </a: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457200" y="645333"/>
            <a:ext cx="9296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lượng</a:t>
            </a:r>
            <a:r>
              <a:rPr lang="en-US" sz="1300" dirty="0" smtClean="0"/>
              <a:t> </a:t>
            </a:r>
            <a:r>
              <a:rPr lang="en-US" sz="1300" dirty="0" err="1" smtClean="0"/>
              <a:t>điếu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2016 </a:t>
            </a:r>
            <a:r>
              <a:rPr lang="en-US" sz="1300" dirty="0" err="1" smtClean="0"/>
              <a:t>cao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2014,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tại</a:t>
            </a:r>
            <a:r>
              <a:rPr lang="en-US" sz="1300" dirty="0" smtClean="0"/>
              <a:t> 5 </a:t>
            </a:r>
            <a:r>
              <a:rPr lang="en-US" sz="1300" dirty="0" err="1" smtClean="0"/>
              <a:t>thành</a:t>
            </a:r>
            <a:r>
              <a:rPr lang="en-US" sz="1300" dirty="0" smtClean="0"/>
              <a:t> </a:t>
            </a:r>
            <a:r>
              <a:rPr lang="en-US" sz="1300" dirty="0" err="1" smtClean="0"/>
              <a:t>phố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 smtClean="0"/>
              <a:t>Việt</a:t>
            </a:r>
            <a:r>
              <a:rPr lang="en-US" sz="1300" dirty="0" smtClean="0"/>
              <a:t> Nam </a:t>
            </a:r>
            <a:r>
              <a:rPr lang="en-US" sz="1300" dirty="0" err="1" smtClean="0"/>
              <a:t>trung</a:t>
            </a:r>
            <a:r>
              <a:rPr lang="en-US" sz="1300" dirty="0" smtClean="0"/>
              <a:t> </a:t>
            </a:r>
            <a:r>
              <a:rPr lang="en-US" sz="1300" dirty="0" err="1" smtClean="0"/>
              <a:t>bình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nhiều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13 </a:t>
            </a:r>
            <a:r>
              <a:rPr lang="en-US" sz="1300" dirty="0" err="1" smtClean="0"/>
              <a:t>điếu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12 </a:t>
            </a:r>
            <a:r>
              <a:rPr lang="en-US" sz="1300" dirty="0" err="1" smtClean="0"/>
              <a:t>điếu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năm</a:t>
            </a:r>
            <a:r>
              <a:rPr lang="en-US" sz="1300" dirty="0" smtClean="0"/>
              <a:t> 2014.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 smtClean="0"/>
              <a:t>53%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nhãn</a:t>
            </a:r>
            <a:r>
              <a:rPr lang="en-US" sz="1300" dirty="0" smtClean="0"/>
              <a:t> </a:t>
            </a:r>
            <a:r>
              <a:rPr lang="en-US" sz="1300" dirty="0" err="1" smtClean="0"/>
              <a:t>hiệu</a:t>
            </a:r>
            <a:r>
              <a:rPr lang="en-US" sz="1300" dirty="0" smtClean="0"/>
              <a:t>, </a:t>
            </a:r>
            <a:r>
              <a:rPr lang="en-US" sz="1300" dirty="0" err="1" smtClean="0"/>
              <a:t>hằng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từ</a:t>
            </a:r>
            <a:r>
              <a:rPr lang="en-US" sz="1300" dirty="0" smtClean="0"/>
              <a:t> 1 – 10 </a:t>
            </a:r>
            <a:r>
              <a:rPr lang="en-US" sz="1300" dirty="0" err="1" smtClean="0"/>
              <a:t>điếu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43% </a:t>
            </a:r>
            <a:r>
              <a:rPr lang="en-US" sz="1300" dirty="0" err="1" smtClean="0"/>
              <a:t>hút</a:t>
            </a:r>
            <a:r>
              <a:rPr lang="en-US" sz="1300" dirty="0" smtClean="0"/>
              <a:t> 11 – 20 </a:t>
            </a:r>
            <a:r>
              <a:rPr lang="en-US" sz="1300" dirty="0" err="1" smtClean="0"/>
              <a:t>điếu</a:t>
            </a:r>
            <a:r>
              <a:rPr lang="en-US" sz="1300" dirty="0" smtClean="0"/>
              <a:t> </a:t>
            </a:r>
            <a:r>
              <a:rPr lang="en-US" sz="1300" dirty="0" err="1" smtClean="0"/>
              <a:t>mỗi</a:t>
            </a:r>
            <a:r>
              <a:rPr lang="en-US" sz="1300" dirty="0" smtClean="0"/>
              <a:t> </a:t>
            </a:r>
            <a:r>
              <a:rPr lang="en-US" sz="1300" dirty="0" err="1" smtClean="0"/>
              <a:t>ngày</a:t>
            </a:r>
            <a:r>
              <a:rPr lang="en-US" sz="1300" dirty="0" smtClean="0"/>
              <a:t>. </a:t>
            </a:r>
            <a:endParaRPr lang="en-US" sz="13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5457" y="5830477"/>
            <a:ext cx="598241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12.01</a:t>
            </a:r>
            <a:endParaRPr lang="vi-VN" sz="1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3842" y="5744460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Mean</a:t>
            </a:r>
          </a:p>
          <a:p>
            <a:pPr algn="ctr"/>
            <a:r>
              <a:rPr lang="en-US" sz="1000" i="1" dirty="0" smtClean="0">
                <a:solidFill>
                  <a:srgbClr val="0070C0"/>
                </a:solidFill>
              </a:rPr>
              <a:t>(</a:t>
            </a:r>
            <a:r>
              <a:rPr lang="en-US" sz="1000" i="1" dirty="0" err="1" smtClean="0">
                <a:solidFill>
                  <a:srgbClr val="0070C0"/>
                </a:solidFill>
              </a:rPr>
              <a:t>Điếu</a:t>
            </a:r>
            <a:r>
              <a:rPr lang="en-US" sz="1000" i="1" dirty="0" smtClean="0">
                <a:solidFill>
                  <a:srgbClr val="0070C0"/>
                </a:solidFill>
              </a:rPr>
              <a:t>/</a:t>
            </a:r>
            <a:r>
              <a:rPr lang="en-US" sz="1000" i="1" dirty="0" err="1" smtClean="0">
                <a:solidFill>
                  <a:srgbClr val="0070C0"/>
                </a:solidFill>
              </a:rPr>
              <a:t>ngày</a:t>
            </a:r>
            <a:r>
              <a:rPr lang="en-US" sz="1000" i="1" dirty="0" smtClean="0">
                <a:solidFill>
                  <a:srgbClr val="0070C0"/>
                </a:solidFill>
              </a:rPr>
              <a:t>)</a:t>
            </a:r>
            <a:endParaRPr lang="vi-VN" sz="1000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8404" y="5830477"/>
            <a:ext cx="63190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13.69</a:t>
            </a:r>
            <a:endParaRPr lang="vi-VN" sz="1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9302" y="54102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</a:t>
            </a:r>
            <a:endParaRPr lang="vi-VN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533250" y="54102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2016</a:t>
            </a:r>
            <a:endParaRPr lang="vi-VN" sz="1400" dirty="0"/>
          </a:p>
        </p:txBody>
      </p:sp>
      <p:sp>
        <p:nvSpPr>
          <p:cNvPr id="24" name="Chevron 23"/>
          <p:cNvSpPr/>
          <p:nvPr/>
        </p:nvSpPr>
        <p:spPr>
          <a:xfrm>
            <a:off x="5302951" y="5888351"/>
            <a:ext cx="76200" cy="152400"/>
          </a:xfrm>
          <a:prstGeom prst="chevr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13724" y="2798929"/>
            <a:ext cx="1220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i="1" dirty="0" err="1" smtClean="0">
                <a:solidFill>
                  <a:srgbClr val="0070C0"/>
                </a:solidFill>
              </a:rPr>
              <a:t>Số</a:t>
            </a:r>
            <a:r>
              <a:rPr lang="en-US" sz="900" i="1" dirty="0" smtClean="0">
                <a:solidFill>
                  <a:srgbClr val="0070C0"/>
                </a:solidFill>
              </a:rPr>
              <a:t> </a:t>
            </a:r>
            <a:r>
              <a:rPr lang="en-US" sz="900" i="1" dirty="0" err="1" smtClean="0">
                <a:solidFill>
                  <a:srgbClr val="0070C0"/>
                </a:solidFill>
              </a:rPr>
              <a:t>lượng</a:t>
            </a:r>
            <a:r>
              <a:rPr lang="en-US" sz="900" i="1" dirty="0" smtClean="0">
                <a:solidFill>
                  <a:srgbClr val="0070C0"/>
                </a:solidFill>
              </a:rPr>
              <a:t> </a:t>
            </a:r>
            <a:r>
              <a:rPr lang="en-US" sz="900" i="1" dirty="0" err="1" smtClean="0">
                <a:solidFill>
                  <a:srgbClr val="0070C0"/>
                </a:solidFill>
              </a:rPr>
              <a:t>điếu</a:t>
            </a:r>
            <a:r>
              <a:rPr lang="en-US" sz="900" i="1" dirty="0" smtClean="0">
                <a:solidFill>
                  <a:srgbClr val="0070C0"/>
                </a:solidFill>
              </a:rPr>
              <a:t>/</a:t>
            </a:r>
            <a:r>
              <a:rPr lang="en-US" sz="900" i="1" dirty="0" err="1" smtClean="0">
                <a:solidFill>
                  <a:srgbClr val="0070C0"/>
                </a:solidFill>
              </a:rPr>
              <a:t>ngày</a:t>
            </a:r>
            <a:endParaRPr lang="vi-VN" sz="900" i="1" dirty="0">
              <a:solidFill>
                <a:srgbClr val="0070C0"/>
              </a:solidFill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813228"/>
              </p:ext>
            </p:extLst>
          </p:nvPr>
        </p:nvGraphicFramePr>
        <p:xfrm>
          <a:off x="457200" y="3190296"/>
          <a:ext cx="2918013" cy="396346"/>
        </p:xfrm>
        <a:graphic>
          <a:graphicData uri="http://schemas.openxmlformats.org/drawingml/2006/table">
            <a:tbl>
              <a:tblPr/>
              <a:tblGrid>
                <a:gridCol w="648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00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8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Tổng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2030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Hút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thuốc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1019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Không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hút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thuốc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1011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85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012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 err="1"/>
              <a:t>Thói</a:t>
            </a:r>
            <a:r>
              <a:rPr lang="en-US" sz="1600" dirty="0"/>
              <a:t> </a:t>
            </a:r>
            <a:r>
              <a:rPr lang="en-US" sz="1600" dirty="0" err="1"/>
              <a:t>quen</a:t>
            </a:r>
            <a:r>
              <a:rPr lang="en-US" sz="1600" dirty="0"/>
              <a:t> </a:t>
            </a:r>
            <a:r>
              <a:rPr lang="en-US" sz="1600" dirty="0" err="1"/>
              <a:t>hút</a:t>
            </a:r>
            <a:r>
              <a:rPr lang="en-US" sz="1600" dirty="0"/>
              <a:t> </a:t>
            </a:r>
            <a:r>
              <a:rPr lang="en-US" sz="1600" dirty="0" err="1" smtClean="0"/>
              <a:t>thuốc</a:t>
            </a:r>
            <a:r>
              <a:rPr lang="en-US" sz="1600" dirty="0" smtClean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tại</a:t>
            </a:r>
            <a:endParaRPr lang="vi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57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6464" y="2164614"/>
            <a:ext cx="1417136" cy="36576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12119169"/>
              </p:ext>
            </p:extLst>
          </p:nvPr>
        </p:nvGraphicFramePr>
        <p:xfrm>
          <a:off x="2812515" y="628885"/>
          <a:ext cx="6477000" cy="3586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43800" y="2519876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N=1019</a:t>
            </a:r>
            <a:endParaRPr lang="vi-VN" sz="1400" dirty="0"/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640977" y="498157"/>
            <a:ext cx="875014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300" dirty="0"/>
              <a:t>73% </a:t>
            </a:r>
            <a:r>
              <a:rPr lang="vi-VN" sz="1300" dirty="0"/>
              <a:t>Người Hút Thuốc</a:t>
            </a:r>
            <a:r>
              <a:rPr lang="en-US" sz="1300" dirty="0"/>
              <a:t> </a:t>
            </a:r>
            <a:r>
              <a:rPr lang="en-US" sz="1300" dirty="0" err="1"/>
              <a:t>đã</a:t>
            </a:r>
            <a:r>
              <a:rPr lang="en-US" sz="1300" dirty="0"/>
              <a:t> </a:t>
            </a:r>
            <a:r>
              <a:rPr lang="en-US" sz="1300" dirty="0" err="1"/>
              <a:t>hút</a:t>
            </a:r>
            <a:r>
              <a:rPr lang="en-US" sz="1300" dirty="0"/>
              <a:t> </a:t>
            </a:r>
            <a:r>
              <a:rPr lang="en-US" sz="1300" dirty="0" err="1"/>
              <a:t>một</a:t>
            </a:r>
            <a:r>
              <a:rPr lang="en-US" sz="1300" dirty="0"/>
              <a:t> </a:t>
            </a:r>
            <a:r>
              <a:rPr lang="en-US" sz="1300" dirty="0" err="1"/>
              <a:t>lượng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lá</a:t>
            </a:r>
            <a:r>
              <a:rPr lang="en-US" sz="1300" dirty="0"/>
              <a:t> </a:t>
            </a:r>
            <a:r>
              <a:rPr lang="en-US" sz="1300" dirty="0" err="1"/>
              <a:t>tương</a:t>
            </a:r>
            <a:r>
              <a:rPr lang="en-US" sz="1300" dirty="0"/>
              <a:t> </a:t>
            </a:r>
            <a:r>
              <a:rPr lang="en-US" sz="1300" dirty="0" err="1"/>
              <a:t>tự</a:t>
            </a:r>
            <a:r>
              <a:rPr lang="en-US" sz="1300" dirty="0"/>
              <a:t> </a:t>
            </a:r>
            <a:r>
              <a:rPr lang="en-US" sz="1300" dirty="0" err="1"/>
              <a:t>như</a:t>
            </a:r>
            <a:r>
              <a:rPr lang="en-US" sz="1300" dirty="0"/>
              <a:t> 2 </a:t>
            </a:r>
            <a:r>
              <a:rPr lang="en-US" sz="1300" dirty="0" err="1"/>
              <a:t>tháng</a:t>
            </a:r>
            <a:r>
              <a:rPr lang="en-US" sz="1300" dirty="0"/>
              <a:t> </a:t>
            </a:r>
            <a:r>
              <a:rPr lang="en-US" sz="1300" dirty="0" err="1"/>
              <a:t>trước</a:t>
            </a:r>
            <a:r>
              <a:rPr lang="en-US" sz="1300" dirty="0"/>
              <a:t> </a:t>
            </a:r>
            <a:r>
              <a:rPr lang="en-US" sz="1300" dirty="0" err="1"/>
              <a:t>đó</a:t>
            </a:r>
            <a:r>
              <a:rPr lang="en-US" sz="1300" dirty="0"/>
              <a:t> </a:t>
            </a:r>
            <a:r>
              <a:rPr lang="en-US" sz="1300" dirty="0" err="1"/>
              <a:t>trong</a:t>
            </a:r>
            <a:r>
              <a:rPr lang="en-US" sz="1300" dirty="0"/>
              <a:t> </a:t>
            </a:r>
            <a:r>
              <a:rPr lang="en-US" sz="1300" dirty="0" err="1"/>
              <a:t>khi</a:t>
            </a:r>
            <a:r>
              <a:rPr lang="en-US" sz="1300" dirty="0"/>
              <a:t> </a:t>
            </a:r>
            <a:r>
              <a:rPr lang="en-US" sz="1300" dirty="0" smtClean="0"/>
              <a:t>19</a:t>
            </a:r>
            <a:r>
              <a:rPr lang="en-US" sz="1300" dirty="0"/>
              <a:t>%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/>
              <a:t>ít</a:t>
            </a:r>
            <a:r>
              <a:rPr lang="en-US" sz="1300" dirty="0"/>
              <a:t> </a:t>
            </a:r>
            <a:r>
              <a:rPr lang="en-US" sz="1300" dirty="0" err="1"/>
              <a:t>hơn</a:t>
            </a:r>
            <a:r>
              <a:rPr lang="en-US" sz="1300" dirty="0"/>
              <a:t>. </a:t>
            </a:r>
            <a:r>
              <a:rPr lang="en-US" sz="1300" dirty="0" err="1"/>
              <a:t>Chỉ</a:t>
            </a:r>
            <a:r>
              <a:rPr lang="en-US" sz="1300" dirty="0"/>
              <a:t> 8% </a:t>
            </a:r>
            <a:r>
              <a:rPr lang="en-US" sz="1300" dirty="0" err="1"/>
              <a:t>số</a:t>
            </a:r>
            <a:r>
              <a:rPr lang="en-US" sz="1300" dirty="0"/>
              <a:t> </a:t>
            </a:r>
            <a:r>
              <a:rPr lang="vi-VN" sz="1300" dirty="0"/>
              <a:t>Người Hút Thuốc</a:t>
            </a:r>
            <a:r>
              <a:rPr lang="en-US" sz="1300" dirty="0"/>
              <a:t> </a:t>
            </a:r>
            <a:r>
              <a:rPr lang="en-US" sz="1300" dirty="0" err="1"/>
              <a:t>hút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nhiều</a:t>
            </a:r>
            <a:r>
              <a:rPr lang="en-US" sz="1300" dirty="0"/>
              <a:t> </a:t>
            </a:r>
            <a:r>
              <a:rPr lang="en-US" sz="1300" dirty="0" err="1"/>
              <a:t>hơn</a:t>
            </a:r>
            <a:r>
              <a:rPr lang="en-US" sz="1300" dirty="0"/>
              <a:t> </a:t>
            </a:r>
            <a:r>
              <a:rPr lang="en-US" sz="1300" dirty="0" err="1" smtClean="0"/>
              <a:t>sau</a:t>
            </a:r>
            <a:r>
              <a:rPr lang="en-US" sz="1300" dirty="0" smtClean="0"/>
              <a:t> 2 </a:t>
            </a:r>
            <a:r>
              <a:rPr lang="en-US" sz="1300" dirty="0" err="1" smtClean="0"/>
              <a:t>tháng</a:t>
            </a:r>
            <a:r>
              <a:rPr lang="en-US" sz="1300" dirty="0" smtClean="0"/>
              <a:t>. 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 smtClean="0"/>
              <a:t>20%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ít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17%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.</a:t>
            </a:r>
            <a:endParaRPr lang="en-US" sz="1300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571757298"/>
              </p:ext>
            </p:extLst>
          </p:nvPr>
        </p:nvGraphicFramePr>
        <p:xfrm>
          <a:off x="1003671" y="4215007"/>
          <a:ext cx="4386766" cy="2531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998474237"/>
              </p:ext>
            </p:extLst>
          </p:nvPr>
        </p:nvGraphicFramePr>
        <p:xfrm>
          <a:off x="6348901" y="3879876"/>
          <a:ext cx="4457729" cy="3290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122233" y="649471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N=598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445649" y="650390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N=420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1960540" y="4279365"/>
            <a:ext cx="884059" cy="211933"/>
          </a:xfrm>
          <a:prstGeom prst="roundRect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00393" y="4334839"/>
            <a:ext cx="1477236" cy="211933"/>
          </a:xfrm>
          <a:prstGeom prst="roundRect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4202528" y="5343274"/>
            <a:ext cx="1866840" cy="6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900" i="1" dirty="0"/>
              <a:t>Q04C: </a:t>
            </a:r>
            <a:r>
              <a:rPr lang="en-US" sz="1000" i="1" dirty="0" err="1"/>
              <a:t>Thói</a:t>
            </a:r>
            <a:r>
              <a:rPr lang="en-US" sz="1000" i="1" dirty="0"/>
              <a:t> </a:t>
            </a:r>
            <a:r>
              <a:rPr lang="en-US" sz="1000" i="1" dirty="0" err="1"/>
              <a:t>quen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vòng</a:t>
            </a:r>
            <a:r>
              <a:rPr lang="en-US" sz="1000" i="1" dirty="0"/>
              <a:t> 2 </a:t>
            </a:r>
            <a:r>
              <a:rPr lang="en-US" sz="1000" i="1" dirty="0" err="1"/>
              <a:t>tháng</a:t>
            </a:r>
            <a:r>
              <a:rPr lang="en-US" sz="1000" i="1" dirty="0"/>
              <a:t> qua so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trước</a:t>
            </a:r>
            <a:r>
              <a:rPr lang="en-US" sz="1000" i="1" dirty="0"/>
              <a:t> </a:t>
            </a:r>
            <a:r>
              <a:rPr lang="en-US" sz="1000" i="1" dirty="0" err="1"/>
              <a:t>đó</a:t>
            </a:r>
            <a:r>
              <a:rPr lang="en-US" sz="1000" i="1" dirty="0"/>
              <a:t> </a:t>
            </a:r>
            <a:r>
              <a:rPr lang="en-US" sz="1000" i="1" dirty="0" err="1"/>
              <a:t>như</a:t>
            </a:r>
            <a:r>
              <a:rPr lang="en-US" sz="1000" i="1" dirty="0"/>
              <a:t> </a:t>
            </a:r>
            <a:r>
              <a:rPr lang="en-US" sz="1000" i="1" dirty="0" err="1"/>
              <a:t>thế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944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14887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/>
              <a:t>Nhận biết về các quảng cáo sản phẩm thuốc lá</a:t>
            </a:r>
            <a:endParaRPr lang="vi-VN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6724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58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495300" y="6605439"/>
            <a:ext cx="831476" cy="25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100" smtClean="0"/>
              <a:t>Q4D/ Q4E</a:t>
            </a:r>
            <a:endParaRPr lang="en-US" sz="110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087336759"/>
              </p:ext>
            </p:extLst>
          </p:nvPr>
        </p:nvGraphicFramePr>
        <p:xfrm>
          <a:off x="834343" y="2438400"/>
          <a:ext cx="4572000" cy="321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761720901"/>
              </p:ext>
            </p:extLst>
          </p:nvPr>
        </p:nvGraphicFramePr>
        <p:xfrm>
          <a:off x="4688713" y="2080827"/>
          <a:ext cx="4688711" cy="3491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715000" y="1773050"/>
            <a:ext cx="3280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/>
              <a:t>Nơi thường thấy quảng cáo thuốc lá</a:t>
            </a:r>
            <a:endParaRPr lang="en-US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713397" y="1776022"/>
            <a:ext cx="3809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Nhận </a:t>
            </a:r>
            <a:r>
              <a:rPr lang="en-US" sz="1400" b="1" smtClean="0"/>
              <a:t>biết </a:t>
            </a:r>
            <a:r>
              <a:rPr lang="en-US" sz="1400" b="1"/>
              <a:t>về quảng cáo </a:t>
            </a:r>
            <a:r>
              <a:rPr lang="en-US" sz="1400" b="1" smtClean="0"/>
              <a:t>sản phẩm thuốc </a:t>
            </a:r>
            <a:r>
              <a:rPr lang="en-US" sz="1400" b="1"/>
              <a:t>lá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1" y="5868514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N=2030</a:t>
            </a:r>
            <a:endParaRPr lang="vi-VN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228504" y="5868514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N=248</a:t>
            </a:r>
            <a:endParaRPr lang="vi-VN" sz="1400"/>
          </a:p>
        </p:txBody>
      </p:sp>
      <p:sp>
        <p:nvSpPr>
          <p:cNvPr id="17" name="TextBox 30"/>
          <p:cNvSpPr txBox="1">
            <a:spLocks noChangeArrowheads="1"/>
          </p:cNvSpPr>
          <p:nvPr/>
        </p:nvSpPr>
        <p:spPr bwMode="auto">
          <a:xfrm>
            <a:off x="486532" y="626219"/>
            <a:ext cx="910794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1300" dirty="0"/>
              <a:t>Chỉ có 12% đối tượng khảo sát đã </a:t>
            </a:r>
            <a:r>
              <a:rPr lang="en-US" sz="1300" dirty="0" err="1" smtClean="0"/>
              <a:t>từng</a:t>
            </a:r>
            <a:r>
              <a:rPr lang="en-US" sz="1300" dirty="0" smtClean="0"/>
              <a:t> </a:t>
            </a:r>
            <a:r>
              <a:rPr lang="vi-VN" sz="1300" dirty="0" smtClean="0"/>
              <a:t>thấy </a:t>
            </a:r>
            <a:r>
              <a:rPr lang="vi-VN" sz="1300" dirty="0"/>
              <a:t>bất kỳ quảng </a:t>
            </a:r>
            <a:r>
              <a:rPr lang="vi-VN" sz="1300" dirty="0" smtClean="0"/>
              <a:t>cáo</a:t>
            </a:r>
            <a:r>
              <a:rPr lang="en-US" sz="1300" dirty="0" smtClean="0"/>
              <a:t> </a:t>
            </a:r>
            <a:r>
              <a:rPr lang="vi-VN" sz="1300" dirty="0" smtClean="0"/>
              <a:t>sản </a:t>
            </a:r>
            <a:r>
              <a:rPr lang="vi-VN" sz="1300" dirty="0"/>
              <a:t>phẩm thuốc </a:t>
            </a:r>
            <a:r>
              <a:rPr lang="vi-VN" sz="1300" dirty="0" smtClean="0"/>
              <a:t>lá</a:t>
            </a:r>
            <a:r>
              <a:rPr lang="en-US" sz="1300" dirty="0" smtClean="0"/>
              <a:t> </a:t>
            </a:r>
            <a:r>
              <a:rPr lang="vi-VN" sz="1300" dirty="0" smtClean="0"/>
              <a:t>trong </a:t>
            </a:r>
            <a:r>
              <a:rPr lang="vi-VN" sz="1300" dirty="0"/>
              <a:t>năm 2016. Các quảng cáo này chủ yếu được tìm thấy ở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en-US" sz="1300" dirty="0" err="1" smtClean="0"/>
              <a:t>quầy</a:t>
            </a:r>
            <a:r>
              <a:rPr lang="vi-VN" sz="1300" dirty="0" smtClean="0"/>
              <a:t> </a:t>
            </a:r>
            <a:r>
              <a:rPr lang="vi-VN" sz="1300" dirty="0"/>
              <a:t>thuốc lá </a:t>
            </a:r>
            <a:r>
              <a:rPr lang="en-US" sz="1300" dirty="0" err="1" smtClean="0"/>
              <a:t>trên</a:t>
            </a:r>
            <a:r>
              <a:rPr lang="en-US" sz="1300" dirty="0" smtClean="0"/>
              <a:t> </a:t>
            </a:r>
            <a:r>
              <a:rPr lang="vi-VN" sz="1300" dirty="0" smtClean="0"/>
              <a:t>đường </a:t>
            </a:r>
            <a:r>
              <a:rPr lang="vi-VN" sz="1300" dirty="0"/>
              <a:t>phố, </a:t>
            </a:r>
            <a:r>
              <a:rPr lang="en-US" sz="1300" dirty="0" err="1" smtClean="0"/>
              <a:t>sau</a:t>
            </a:r>
            <a:r>
              <a:rPr lang="en-US" sz="1300" dirty="0" smtClean="0"/>
              <a:t> </a:t>
            </a:r>
            <a:r>
              <a:rPr lang="en-US" sz="1300" dirty="0" err="1" smtClean="0"/>
              <a:t>đó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tủ</a:t>
            </a:r>
            <a:r>
              <a:rPr lang="en-US" sz="1300" dirty="0" smtClean="0"/>
              <a:t> </a:t>
            </a:r>
            <a:r>
              <a:rPr lang="en-US" sz="1300" dirty="0" err="1" smtClean="0"/>
              <a:t>bán</a:t>
            </a:r>
            <a:r>
              <a:rPr lang="vi-VN" sz="1300" dirty="0" smtClean="0"/>
              <a:t> </a:t>
            </a:r>
            <a:r>
              <a:rPr lang="vi-VN" sz="1300" dirty="0"/>
              <a:t>thuốc lá trong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vi-VN" sz="1300" dirty="0" smtClean="0"/>
              <a:t>quán </a:t>
            </a:r>
            <a:r>
              <a:rPr lang="vi-VN" sz="1300" dirty="0"/>
              <a:t>cà phê và </a:t>
            </a:r>
            <a:r>
              <a:rPr lang="vi-VN" sz="1300" dirty="0" smtClean="0"/>
              <a:t>trong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vi-VN" sz="1300" dirty="0" smtClean="0"/>
              <a:t>cửa </a:t>
            </a:r>
            <a:r>
              <a:rPr lang="vi-VN" sz="1300" dirty="0"/>
              <a:t>hàng tạp hóa.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8364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170611611"/>
              </p:ext>
            </p:extLst>
          </p:nvPr>
        </p:nvGraphicFramePr>
        <p:xfrm>
          <a:off x="1981200" y="2335099"/>
          <a:ext cx="7010401" cy="3783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vi-VN" sz="1600" dirty="0"/>
              <a:t>Suy nghĩ về việc từ bỏ thuốc lá trong năm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59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0979" y="1940201"/>
            <a:ext cx="1399196" cy="394898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TẤT CẢ NGƯỜI HÚT THUỐC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493256" y="576261"/>
            <a:ext cx="8955544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300" dirty="0" smtClean="0"/>
              <a:t>45</a:t>
            </a:r>
            <a:r>
              <a:rPr lang="en-US" sz="1300" dirty="0"/>
              <a:t>% </a:t>
            </a:r>
            <a:r>
              <a:rPr lang="en-US" sz="1300" dirty="0" err="1"/>
              <a:t>số</a:t>
            </a:r>
            <a:r>
              <a:rPr lang="en-US" sz="1300" dirty="0"/>
              <a:t> </a:t>
            </a:r>
            <a:r>
              <a:rPr lang="vi-VN" sz="1300" dirty="0"/>
              <a:t>Người Hút Thuốc</a:t>
            </a:r>
            <a:r>
              <a:rPr lang="en-US" sz="1300" dirty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dự</a:t>
            </a:r>
            <a:r>
              <a:rPr lang="en-US" sz="1300" dirty="0" smtClean="0"/>
              <a:t> </a:t>
            </a:r>
            <a:r>
              <a:rPr lang="en-US" sz="1300" dirty="0" err="1" smtClean="0"/>
              <a:t>định</a:t>
            </a:r>
            <a:r>
              <a:rPr lang="en-US" sz="1300" dirty="0" smtClean="0"/>
              <a:t> </a:t>
            </a:r>
            <a:r>
              <a:rPr lang="en-US" sz="1300" dirty="0" err="1"/>
              <a:t>bỏ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và</a:t>
            </a:r>
            <a:r>
              <a:rPr lang="en-US" sz="1300" dirty="0"/>
              <a:t> 30% </a:t>
            </a:r>
            <a:r>
              <a:rPr lang="en-US" sz="1300" dirty="0" err="1" smtClean="0"/>
              <a:t>sẽ</a:t>
            </a:r>
            <a:r>
              <a:rPr lang="en-US" sz="1300" dirty="0" smtClean="0"/>
              <a:t> </a:t>
            </a:r>
            <a:r>
              <a:rPr lang="en-US" sz="1300" dirty="0" err="1" smtClean="0"/>
              <a:t>bỏ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/>
              <a:t>vào</a:t>
            </a:r>
            <a:r>
              <a:rPr lang="en-US" sz="1300" dirty="0"/>
              <a:t> </a:t>
            </a:r>
            <a:r>
              <a:rPr lang="en-US" sz="1300" dirty="0" err="1"/>
              <a:t>một</a:t>
            </a:r>
            <a:r>
              <a:rPr lang="en-US" sz="1300" dirty="0"/>
              <a:t> </a:t>
            </a:r>
            <a:r>
              <a:rPr lang="en-US" sz="1300" dirty="0" err="1"/>
              <a:t>ngày</a:t>
            </a:r>
            <a:r>
              <a:rPr lang="en-US" sz="1300" dirty="0"/>
              <a:t> </a:t>
            </a:r>
            <a:r>
              <a:rPr lang="en-US" sz="1300" dirty="0" err="1"/>
              <a:t>nào</a:t>
            </a:r>
            <a:r>
              <a:rPr lang="en-US" sz="1300" dirty="0"/>
              <a:t> </a:t>
            </a:r>
            <a:r>
              <a:rPr lang="en-US" sz="1300" dirty="0" err="1"/>
              <a:t>đó</a:t>
            </a:r>
            <a:r>
              <a:rPr lang="en-US" sz="1300" dirty="0"/>
              <a:t> </a:t>
            </a:r>
            <a:r>
              <a:rPr lang="en-US" sz="1300" dirty="0" err="1"/>
              <a:t>mà</a:t>
            </a:r>
            <a:r>
              <a:rPr lang="en-US" sz="1300" dirty="0"/>
              <a:t> </a:t>
            </a:r>
            <a:r>
              <a:rPr lang="en-US" sz="1300" dirty="0" err="1"/>
              <a:t>không</a:t>
            </a:r>
            <a:r>
              <a:rPr lang="en-US" sz="1300" dirty="0"/>
              <a:t> </a:t>
            </a:r>
            <a:r>
              <a:rPr lang="en-US" sz="1300" dirty="0" err="1"/>
              <a:t>phải</a:t>
            </a:r>
            <a:r>
              <a:rPr lang="en-US" sz="1300" dirty="0"/>
              <a:t> </a:t>
            </a:r>
            <a:r>
              <a:rPr lang="en-US" sz="1300" dirty="0" err="1"/>
              <a:t>trong</a:t>
            </a:r>
            <a:r>
              <a:rPr lang="en-US" sz="1300" dirty="0"/>
              <a:t> </a:t>
            </a:r>
            <a:r>
              <a:rPr lang="en-US" sz="1300" dirty="0" err="1"/>
              <a:t>vòng</a:t>
            </a:r>
            <a:r>
              <a:rPr lang="en-US" sz="1300" dirty="0"/>
              <a:t> 12 </a:t>
            </a:r>
            <a:r>
              <a:rPr lang="en-US" sz="1300" dirty="0" err="1"/>
              <a:t>tháng</a:t>
            </a:r>
            <a:r>
              <a:rPr lang="en-US" sz="1300" dirty="0"/>
              <a:t> </a:t>
            </a:r>
            <a:r>
              <a:rPr lang="en-US" sz="1300" dirty="0" err="1"/>
              <a:t>tới</a:t>
            </a:r>
            <a:r>
              <a:rPr lang="en-US" sz="1300" dirty="0"/>
              <a:t>. 19% </a:t>
            </a:r>
            <a:r>
              <a:rPr lang="en-US" sz="1300" dirty="0" err="1"/>
              <a:t>số</a:t>
            </a:r>
            <a:r>
              <a:rPr lang="en-US" sz="1300" dirty="0"/>
              <a:t> </a:t>
            </a:r>
            <a:r>
              <a:rPr lang="vi-VN" sz="1300" dirty="0"/>
              <a:t>Người Hút Thuốc</a:t>
            </a:r>
            <a:r>
              <a:rPr lang="en-US" sz="1300" dirty="0"/>
              <a:t> </a:t>
            </a:r>
            <a:r>
              <a:rPr lang="en-US" sz="1300" dirty="0" err="1"/>
              <a:t>suy</a:t>
            </a:r>
            <a:r>
              <a:rPr lang="en-US" sz="1300" dirty="0"/>
              <a:t> </a:t>
            </a:r>
            <a:r>
              <a:rPr lang="en-US" sz="1300" dirty="0" err="1"/>
              <a:t>nghĩ</a:t>
            </a:r>
            <a:r>
              <a:rPr lang="en-US" sz="1300" dirty="0"/>
              <a:t> </a:t>
            </a:r>
            <a:r>
              <a:rPr lang="en-US" sz="1300" dirty="0" err="1"/>
              <a:t>đến</a:t>
            </a:r>
            <a:r>
              <a:rPr lang="en-US" sz="1300" dirty="0"/>
              <a:t> </a:t>
            </a:r>
            <a:r>
              <a:rPr lang="en-US" sz="1300" dirty="0" err="1"/>
              <a:t>việc</a:t>
            </a:r>
            <a:r>
              <a:rPr lang="en-US" sz="1300" dirty="0"/>
              <a:t> </a:t>
            </a:r>
            <a:r>
              <a:rPr lang="en-US" sz="1300" dirty="0" err="1"/>
              <a:t>bỏ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trong</a:t>
            </a:r>
            <a:r>
              <a:rPr lang="en-US" sz="1300" dirty="0"/>
              <a:t> 12 </a:t>
            </a:r>
            <a:r>
              <a:rPr lang="en-US" sz="1300" dirty="0" err="1"/>
              <a:t>tháng</a:t>
            </a:r>
            <a:r>
              <a:rPr lang="en-US" sz="1300" dirty="0"/>
              <a:t> </a:t>
            </a:r>
            <a:r>
              <a:rPr lang="en-US" sz="1300" dirty="0" err="1"/>
              <a:t>sắp</a:t>
            </a:r>
            <a:r>
              <a:rPr lang="en-US" sz="1300" dirty="0"/>
              <a:t> </a:t>
            </a:r>
            <a:r>
              <a:rPr lang="en-US" sz="1300" dirty="0" err="1"/>
              <a:t>tới</a:t>
            </a:r>
            <a:r>
              <a:rPr lang="en-US" sz="1300" dirty="0"/>
              <a:t>. </a:t>
            </a:r>
            <a:r>
              <a:rPr lang="en-US" sz="1300" dirty="0" err="1" smtClean="0"/>
              <a:t>Chỉ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6%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kế</a:t>
            </a:r>
            <a:r>
              <a:rPr lang="en-US" sz="1300" dirty="0" smtClean="0"/>
              <a:t> </a:t>
            </a:r>
            <a:r>
              <a:rPr lang="en-US" sz="1300" dirty="0" err="1" smtClean="0"/>
              <a:t>hoạch</a:t>
            </a:r>
            <a:r>
              <a:rPr lang="en-US" sz="1300" dirty="0" smtClean="0"/>
              <a:t> </a:t>
            </a:r>
            <a:r>
              <a:rPr lang="en-US" sz="1300" dirty="0" err="1" smtClean="0"/>
              <a:t>sẽ</a:t>
            </a:r>
            <a:r>
              <a:rPr lang="en-US" sz="1300" dirty="0" smtClean="0"/>
              <a:t> </a:t>
            </a:r>
            <a:r>
              <a:rPr lang="en-US" sz="1300" dirty="0" err="1"/>
              <a:t>bỏ</a:t>
            </a:r>
            <a:r>
              <a:rPr lang="en-US" sz="1300" dirty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tháng</a:t>
            </a:r>
            <a:r>
              <a:rPr lang="en-US" sz="1300" dirty="0"/>
              <a:t> </a:t>
            </a:r>
            <a:r>
              <a:rPr lang="en-US" sz="1300" dirty="0" err="1" smtClean="0"/>
              <a:t>sau</a:t>
            </a:r>
            <a:r>
              <a:rPr lang="en-US" sz="1300" dirty="0" smtClean="0"/>
              <a:t>/ </a:t>
            </a:r>
            <a:r>
              <a:rPr lang="en-US" sz="1300" dirty="0" err="1" smtClean="0"/>
              <a:t>hoặc</a:t>
            </a:r>
            <a:r>
              <a:rPr lang="en-US" sz="1300" dirty="0" smtClean="0"/>
              <a:t> </a:t>
            </a:r>
            <a:r>
              <a:rPr lang="en-US" sz="1300" dirty="0" err="1" smtClean="0"/>
              <a:t>bỏ</a:t>
            </a:r>
            <a:r>
              <a:rPr lang="en-US" sz="1300" dirty="0" smtClean="0"/>
              <a:t> </a:t>
            </a:r>
            <a:r>
              <a:rPr lang="en-US" sz="1300" dirty="0" err="1"/>
              <a:t>thuốc</a:t>
            </a:r>
            <a:r>
              <a:rPr lang="en-US" sz="1300" dirty="0"/>
              <a:t> </a:t>
            </a:r>
            <a:r>
              <a:rPr lang="en-US" sz="1300" dirty="0" err="1"/>
              <a:t>ngay</a:t>
            </a:r>
            <a:r>
              <a:rPr lang="en-US" sz="1300" dirty="0"/>
              <a:t> </a:t>
            </a:r>
            <a:r>
              <a:rPr lang="en-US" sz="1300" dirty="0" err="1"/>
              <a:t>lập</a:t>
            </a:r>
            <a:r>
              <a:rPr lang="en-US" sz="1300" dirty="0"/>
              <a:t> </a:t>
            </a:r>
            <a:r>
              <a:rPr lang="en-US" sz="1300" dirty="0" err="1" smtClean="0"/>
              <a:t>tức</a:t>
            </a:r>
            <a:r>
              <a:rPr lang="en-US" sz="1300" dirty="0" smtClean="0"/>
              <a:t>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khả</a:t>
            </a:r>
            <a:r>
              <a:rPr lang="en-US" sz="1300" dirty="0" smtClean="0"/>
              <a:t> </a:t>
            </a:r>
            <a:r>
              <a:rPr lang="en-US" sz="1300" dirty="0" err="1" smtClean="0"/>
              <a:t>năng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ý </a:t>
            </a:r>
            <a:r>
              <a:rPr lang="en-US" sz="1300" dirty="0" err="1" smtClean="0"/>
              <a:t>định</a:t>
            </a:r>
            <a:r>
              <a:rPr lang="en-US" sz="1300" dirty="0" smtClean="0"/>
              <a:t> </a:t>
            </a:r>
            <a:r>
              <a:rPr lang="en-US" sz="1300" dirty="0" err="1" smtClean="0"/>
              <a:t>bỏ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12 </a:t>
            </a:r>
            <a:r>
              <a:rPr lang="en-US" sz="1300" dirty="0" err="1" smtClean="0"/>
              <a:t>tháng</a:t>
            </a:r>
            <a:r>
              <a:rPr lang="en-US" sz="1300" dirty="0" smtClean="0"/>
              <a:t> </a:t>
            </a:r>
            <a:r>
              <a:rPr lang="en-US" sz="1300" dirty="0" err="1" smtClean="0"/>
              <a:t>nhiều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</a:t>
            </a:r>
            <a:r>
              <a:rPr lang="en-US" sz="1300" dirty="0" err="1" smtClean="0"/>
              <a:t>hẳn</a:t>
            </a:r>
            <a:r>
              <a:rPr lang="en-US" sz="1300" dirty="0" smtClean="0"/>
              <a:t>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(50%)</a:t>
            </a:r>
            <a:endParaRPr lang="en-US" sz="1300" dirty="0"/>
          </a:p>
        </p:txBody>
      </p:sp>
      <p:sp>
        <p:nvSpPr>
          <p:cNvPr id="14" name="TextBox 13"/>
          <p:cNvSpPr txBox="1"/>
          <p:nvPr/>
        </p:nvSpPr>
        <p:spPr>
          <a:xfrm>
            <a:off x="1898643" y="2771910"/>
            <a:ext cx="362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%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990790" y="1956682"/>
            <a:ext cx="1038410" cy="242206"/>
          </a:xfrm>
          <a:prstGeom prst="roundRect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 BIẾT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98776" y="1940200"/>
            <a:ext cx="1676400" cy="258687"/>
          </a:xfrm>
          <a:prstGeom prst="roundRect">
            <a:avLst/>
          </a:prstGeom>
          <a:ln/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 NHẬN BIẾT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14800" y="2771910"/>
            <a:ext cx="914400" cy="2133600"/>
          </a:xfrm>
          <a:prstGeom prst="roundRect">
            <a:avLst/>
          </a:prstGeom>
          <a:noFill/>
          <a:ln w="15875">
            <a:solidFill>
              <a:srgbClr val="0070C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719618" y="2771910"/>
            <a:ext cx="914400" cy="1781327"/>
          </a:xfrm>
          <a:prstGeom prst="roundRect">
            <a:avLst/>
          </a:prstGeom>
          <a:noFill/>
          <a:ln w="15875">
            <a:solidFill>
              <a:srgbClr val="0070C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572000" y="2648237"/>
            <a:ext cx="0" cy="123674"/>
          </a:xfrm>
          <a:prstGeom prst="line">
            <a:avLst/>
          </a:prstGeom>
          <a:ln w="15875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172200" y="2648236"/>
            <a:ext cx="0" cy="123674"/>
          </a:xfrm>
          <a:prstGeom prst="line">
            <a:avLst/>
          </a:prstGeom>
          <a:ln w="15875"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2"/>
          <p:cNvSpPr txBox="1">
            <a:spLocks/>
          </p:cNvSpPr>
          <p:nvPr/>
        </p:nvSpPr>
        <p:spPr bwMode="auto">
          <a:xfrm>
            <a:off x="4315968" y="2290864"/>
            <a:ext cx="65227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2pPr>
            <a:lvl3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3pPr>
            <a:lvl4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4pPr>
            <a:lvl5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5pPr>
            <a:lvl6pPr marL="495285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6pPr>
            <a:lvl7pPr marL="990570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7pPr>
            <a:lvl8pPr marL="1485854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8pPr>
            <a:lvl9pPr marL="1981139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smtClean="0"/>
              <a:t>59%</a:t>
            </a:r>
            <a:endParaRPr lang="vi-VN" sz="1600" dirty="0"/>
          </a:p>
        </p:txBody>
      </p:sp>
      <p:sp>
        <p:nvSpPr>
          <p:cNvPr id="25" name="Title 2"/>
          <p:cNvSpPr txBox="1">
            <a:spLocks/>
          </p:cNvSpPr>
          <p:nvPr/>
        </p:nvSpPr>
        <p:spPr bwMode="auto">
          <a:xfrm>
            <a:off x="5846064" y="2290864"/>
            <a:ext cx="65227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2pPr>
            <a:lvl3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3pPr>
            <a:lvl4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4pPr>
            <a:lvl5pPr algn="l" defTabSz="495285" rtl="0" eaLnBrk="0" fontAlgn="base" hangingPunct="0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5pPr>
            <a:lvl6pPr marL="495285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6pPr>
            <a:lvl7pPr marL="990570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7pPr>
            <a:lvl8pPr marL="1485854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8pPr>
            <a:lvl9pPr marL="1981139" algn="l" defTabSz="495285" rtl="0" fontAlgn="base">
              <a:spcBef>
                <a:spcPct val="0"/>
              </a:spcBef>
              <a:spcAft>
                <a:spcPct val="0"/>
              </a:spcAft>
              <a:defRPr sz="3033">
                <a:solidFill>
                  <a:srgbClr val="0070C0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smtClean="0"/>
              <a:t>50%</a:t>
            </a:r>
            <a:endParaRPr lang="vi-VN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390589" y="6061828"/>
            <a:ext cx="116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N=1019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990789" y="6061828"/>
            <a:ext cx="116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N=598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647768" y="6061828"/>
            <a:ext cx="116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N=420</a:t>
            </a:r>
            <a:endParaRPr lang="en-US" sz="1200" b="1" dirty="0"/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7447446" y="5984883"/>
            <a:ext cx="1865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</a:t>
            </a:r>
            <a:r>
              <a:rPr lang="en-US" sz="1100" dirty="0" smtClean="0">
                <a:solidFill>
                  <a:srgbClr val="FF0000"/>
                </a:solidFill>
              </a:rPr>
              <a:t>%</a:t>
            </a:r>
          </a:p>
          <a:p>
            <a:pPr eaLnBrk="0" hangingPunct="0"/>
            <a:r>
              <a:rPr lang="en-US" sz="1100" dirty="0" smtClean="0">
                <a:solidFill>
                  <a:srgbClr val="FF0000"/>
                </a:solidFill>
              </a:rPr>
              <a:t> **: </a:t>
            </a:r>
            <a:r>
              <a:rPr lang="en-US" sz="1100" dirty="0">
                <a:solidFill>
                  <a:srgbClr val="FF0000"/>
                </a:solidFill>
              </a:rPr>
              <a:t>Significant at </a:t>
            </a:r>
            <a:r>
              <a:rPr lang="en-US" sz="1100" dirty="0" smtClean="0">
                <a:solidFill>
                  <a:srgbClr val="FF0000"/>
                </a:solidFill>
              </a:rPr>
              <a:t>95%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328862" y="6503121"/>
            <a:ext cx="9115456" cy="2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000" i="1" dirty="0"/>
              <a:t>Q11: </a:t>
            </a:r>
            <a:r>
              <a:rPr lang="en-US" sz="1000" i="1" dirty="0" err="1"/>
              <a:t>Nhận</a:t>
            </a:r>
            <a:r>
              <a:rPr lang="en-US" sz="1000" i="1" dirty="0"/>
              <a:t> </a:t>
            </a:r>
            <a:r>
              <a:rPr lang="en-US" sz="1000" i="1" dirty="0" err="1"/>
              <a:t>định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đâu</a:t>
            </a:r>
            <a:r>
              <a:rPr lang="en-US" sz="1000" i="1" dirty="0"/>
              <a:t> </a:t>
            </a:r>
            <a:r>
              <a:rPr lang="en-US" sz="1000" i="1" dirty="0" err="1"/>
              <a:t>mô</a:t>
            </a:r>
            <a:r>
              <a:rPr lang="en-US" sz="1000" i="1" dirty="0"/>
              <a:t> </a:t>
            </a:r>
            <a:r>
              <a:rPr lang="en-US" sz="1000" i="1" dirty="0" err="1"/>
              <a:t>tả</a:t>
            </a:r>
            <a:r>
              <a:rPr lang="en-US" sz="1000" i="1" dirty="0"/>
              <a:t> </a:t>
            </a:r>
            <a:r>
              <a:rPr lang="en-US" sz="1000" i="1" dirty="0" err="1"/>
              <a:t>đúng</a:t>
            </a:r>
            <a:r>
              <a:rPr lang="en-US" sz="1000" i="1" dirty="0"/>
              <a:t> </a:t>
            </a:r>
            <a:r>
              <a:rPr lang="en-US" sz="1000" i="1" dirty="0" err="1"/>
              <a:t>nhất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suy</a:t>
            </a:r>
            <a:r>
              <a:rPr lang="en-US" sz="1000" i="1" dirty="0"/>
              <a:t> </a:t>
            </a:r>
            <a:r>
              <a:rPr lang="en-US" sz="1000" i="1" dirty="0" err="1"/>
              <a:t>nghĩ</a:t>
            </a:r>
            <a:r>
              <a:rPr lang="en-US" sz="1000" i="1" dirty="0"/>
              <a:t> </a:t>
            </a:r>
            <a:r>
              <a:rPr lang="en-US" sz="1000" i="1" dirty="0" err="1"/>
              <a:t>hiện</a:t>
            </a:r>
            <a:r>
              <a:rPr lang="en-US" sz="1000" i="1" dirty="0"/>
              <a:t> </a:t>
            </a:r>
            <a:r>
              <a:rPr lang="en-US" sz="1000" i="1" dirty="0" err="1"/>
              <a:t>tại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dừng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 smtClean="0"/>
              <a:t>thuốc</a:t>
            </a:r>
            <a:r>
              <a:rPr lang="en-US" sz="1000" i="1" dirty="0" smtClean="0"/>
              <a:t>?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85127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17712" y="-1681"/>
            <a:ext cx="8915400" cy="38258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Mục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đích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nghiên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cứu</a:t>
            </a:r>
            <a:endParaRPr lang="en-US" sz="1600" dirty="0">
              <a:ea typeface="ＭＳ Ｐゴシック" pitchFamily="34" charset="-128"/>
            </a:endParaRP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594651"/>
            <a:ext cx="2133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67278" y="1640198"/>
            <a:ext cx="4600573" cy="2009773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09601" y="1640198"/>
            <a:ext cx="4019409" cy="2009773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867278" y="3621398"/>
            <a:ext cx="4600573" cy="28563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09601" y="3621397"/>
            <a:ext cx="4019409" cy="28563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gray">
          <a:xfrm>
            <a:off x="609601" y="1645551"/>
            <a:ext cx="4257677" cy="422275"/>
          </a:xfrm>
          <a:prstGeom prst="rect">
            <a:avLst/>
          </a:prstGeom>
          <a:solidFill>
            <a:schemeClr val="accent2"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b="1" dirty="0" smtClean="0"/>
              <a:t>‘</a:t>
            </a:r>
            <a:r>
              <a:rPr lang="en-US" sz="1600" b="1" dirty="0" err="1" smtClean="0"/>
              <a:t>Mục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tiêu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hành</a:t>
            </a:r>
            <a:r>
              <a:rPr lang="en-US" sz="1600" b="1" dirty="0" smtClean="0"/>
              <a:t> vi’ </a:t>
            </a:r>
            <a:r>
              <a:rPr lang="en-US" sz="1600" b="1" dirty="0" err="1" smtClean="0"/>
              <a:t>của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chiến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dịch</a:t>
            </a:r>
            <a:endParaRPr lang="en-US" sz="1600" b="1" dirty="0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gray">
          <a:xfrm flipH="1">
            <a:off x="5021262" y="1645551"/>
            <a:ext cx="4446588" cy="422275"/>
          </a:xfrm>
          <a:prstGeom prst="rect">
            <a:avLst/>
          </a:prstGeom>
          <a:solidFill>
            <a:srgbClr val="0000FF">
              <a:alpha val="8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‘</a:t>
            </a:r>
            <a:r>
              <a:rPr lang="en-US" sz="1600" b="1" dirty="0" err="1" smtClean="0">
                <a:solidFill>
                  <a:schemeClr val="bg1"/>
                </a:solidFill>
              </a:rPr>
              <a:t>Mục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tiêu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hành</a:t>
            </a:r>
            <a:r>
              <a:rPr lang="en-US" sz="1600" b="1" dirty="0" smtClean="0">
                <a:solidFill>
                  <a:schemeClr val="bg1"/>
                </a:solidFill>
              </a:rPr>
              <a:t> vi’ </a:t>
            </a:r>
            <a:r>
              <a:rPr lang="en-US" sz="1600" b="1" dirty="0" err="1" smtClean="0">
                <a:solidFill>
                  <a:schemeClr val="bg1"/>
                </a:solidFill>
              </a:rPr>
              <a:t>của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chiến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dịch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3" name="Rectangle 15"/>
          <p:cNvSpPr txBox="1">
            <a:spLocks noChangeArrowheads="1"/>
          </p:cNvSpPr>
          <p:nvPr/>
        </p:nvSpPr>
        <p:spPr>
          <a:xfrm>
            <a:off x="517712" y="457200"/>
            <a:ext cx="9159688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Những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mục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tiêu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chính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của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Nghiên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cứu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nhằm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tác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động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lên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hành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vi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và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truyền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thông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tới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người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hút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thuốc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lá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và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người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không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hút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thuốc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lá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Down Arrow Callout 33"/>
          <p:cNvSpPr/>
          <p:nvPr/>
        </p:nvSpPr>
        <p:spPr>
          <a:xfrm>
            <a:off x="6171809" y="1030598"/>
            <a:ext cx="2690015" cy="576263"/>
          </a:xfrm>
          <a:prstGeom prst="downArrowCallout">
            <a:avLst/>
          </a:prstGeom>
          <a:noFill/>
          <a:ln w="28575">
            <a:solidFill>
              <a:srgbClr val="0033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lá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Down Arrow Callout 34"/>
          <p:cNvSpPr/>
          <p:nvPr/>
        </p:nvSpPr>
        <p:spPr>
          <a:xfrm>
            <a:off x="1876424" y="1067110"/>
            <a:ext cx="2085975" cy="576263"/>
          </a:xfrm>
          <a:prstGeom prst="downArrowCallou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hút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lá</a:t>
            </a: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0"/>
          <p:cNvSpPr>
            <a:spLocks noChangeArrowheads="1"/>
          </p:cNvSpPr>
          <p:nvPr/>
        </p:nvSpPr>
        <p:spPr bwMode="gray">
          <a:xfrm>
            <a:off x="609601" y="2184711"/>
            <a:ext cx="3857625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khả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hưởng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hít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xung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quanh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khả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bỏ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gray">
          <a:xfrm>
            <a:off x="609601" y="4307198"/>
            <a:ext cx="4019409" cy="160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thụ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sức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khỏe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thiết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tuân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chấp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xã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hội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khiến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thụ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hít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0"/>
          <p:cNvSpPr>
            <a:spLocks noChangeArrowheads="1"/>
          </p:cNvSpPr>
          <p:nvPr/>
        </p:nvSpPr>
        <p:spPr bwMode="gray">
          <a:xfrm>
            <a:off x="4981574" y="4154798"/>
            <a:ext cx="4695825" cy="246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tác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hại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thụ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sức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khỏe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quyền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phản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quyền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lợi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thái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cực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tự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tin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phản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nhiễm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77800" lvl="1" indent="-130175" algn="just">
              <a:buFont typeface="Arial" pitchFamily="34" charset="0"/>
              <a:buChar char="•"/>
            </a:pP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gray">
          <a:xfrm>
            <a:off x="609601" y="3622189"/>
            <a:ext cx="4257677" cy="498475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Mục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tiêu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dịch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gray">
          <a:xfrm flipH="1">
            <a:off x="5029199" y="3626282"/>
            <a:ext cx="4438649" cy="494382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b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tiêu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dịch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30"/>
          <p:cNvSpPr>
            <a:spLocks noChangeArrowheads="1"/>
          </p:cNvSpPr>
          <p:nvPr/>
        </p:nvSpPr>
        <p:spPr bwMode="gray">
          <a:xfrm>
            <a:off x="5029201" y="2249798"/>
            <a:ext cx="4257677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khả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phản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ứng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hít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khói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cấm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lvl="1" indent="-130175" algn="just">
              <a:buFont typeface="Arial" pitchFamily="34" charset="0"/>
              <a:buChar char="•"/>
            </a:pP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khả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năng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bắt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đầu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thuốc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4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vi-VN" sz="1600" dirty="0"/>
              <a:t>Suy nghĩ về việc </a:t>
            </a:r>
            <a:r>
              <a:rPr lang="en-US" sz="1600" dirty="0" err="1" smtClean="0"/>
              <a:t>là</a:t>
            </a:r>
            <a:r>
              <a:rPr lang="en-US" sz="1600" dirty="0" smtClean="0"/>
              <a:t> </a:t>
            </a:r>
            <a:r>
              <a:rPr lang="en-US" sz="1600" dirty="0" err="1" smtClean="0"/>
              <a:t>một</a:t>
            </a:r>
            <a:r>
              <a:rPr lang="en-US" sz="1600" dirty="0" smtClean="0"/>
              <a:t> </a:t>
            </a:r>
            <a:r>
              <a:rPr lang="en-US" sz="1600" dirty="0" err="1" smtClean="0"/>
              <a:t>người</a:t>
            </a:r>
            <a:r>
              <a:rPr lang="en-US" sz="1600" dirty="0" smtClean="0"/>
              <a:t> </a:t>
            </a:r>
            <a:r>
              <a:rPr lang="en-US" sz="1600" dirty="0" err="1" smtClean="0"/>
              <a:t>hút</a:t>
            </a:r>
            <a:r>
              <a:rPr lang="en-US" sz="1600" dirty="0" smtClean="0"/>
              <a:t> </a:t>
            </a:r>
            <a:r>
              <a:rPr lang="en-US" sz="1600" dirty="0" err="1" smtClean="0"/>
              <a:t>thuốc</a:t>
            </a:r>
            <a:r>
              <a:rPr lang="vi-VN" sz="1600" dirty="0" smtClean="0"/>
              <a:t> </a:t>
            </a:r>
            <a:r>
              <a:rPr lang="vi-VN" sz="1600" dirty="0"/>
              <a:t>trong năm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60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9382156" y="6629400"/>
            <a:ext cx="495300" cy="25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100" dirty="0" smtClean="0"/>
              <a:t>Q11</a:t>
            </a:r>
            <a:endParaRPr lang="en-US" sz="1100" dirty="0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3355490474"/>
              </p:ext>
            </p:extLst>
          </p:nvPr>
        </p:nvGraphicFramePr>
        <p:xfrm>
          <a:off x="2632636" y="2209799"/>
          <a:ext cx="5640249" cy="364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7971115" y="2251580"/>
            <a:ext cx="362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%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95300" y="2390080"/>
            <a:ext cx="1676400" cy="3372402"/>
            <a:chOff x="152400" y="2161479"/>
            <a:chExt cx="1676400" cy="3372402"/>
          </a:xfrm>
        </p:grpSpPr>
        <p:sp>
          <p:nvSpPr>
            <p:cNvPr id="32" name="TextBox 31"/>
            <p:cNvSpPr txBox="1"/>
            <p:nvPr/>
          </p:nvSpPr>
          <p:spPr>
            <a:xfrm>
              <a:off x="495300" y="525688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Rất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tốt</a:t>
              </a:r>
              <a:endParaRPr lang="en-US" sz="1200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52400" y="2161479"/>
              <a:ext cx="1676400" cy="3188851"/>
              <a:chOff x="152400" y="2161479"/>
              <a:chExt cx="1676400" cy="318885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273424" y="5073331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Hơi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tốt</a:t>
                </a:r>
                <a:endParaRPr lang="en-US" sz="12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2400" y="3872298"/>
                <a:ext cx="167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Không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xấu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cũng</a:t>
                </a:r>
                <a:r>
                  <a:rPr lang="en-US" sz="1200" dirty="0"/>
                  <a:t> </a:t>
                </a:r>
                <a:r>
                  <a:rPr lang="en-US" sz="1200" dirty="0" err="1" smtClean="0"/>
                  <a:t>không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tốt</a:t>
                </a:r>
                <a:endParaRPr lang="en-US" sz="12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42900" y="2481540"/>
                <a:ext cx="1295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Hơi</a:t>
                </a:r>
                <a:r>
                  <a:rPr lang="en-US" sz="1200" dirty="0"/>
                  <a:t> </a:t>
                </a:r>
                <a:r>
                  <a:rPr lang="en-US" sz="1200" dirty="0" err="1" smtClean="0"/>
                  <a:t>không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tốt</a:t>
                </a:r>
                <a:endParaRPr lang="en-US" sz="12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6176" y="2161479"/>
                <a:ext cx="13021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Rất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không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tót</a:t>
                </a:r>
                <a:endParaRPr lang="en-US" sz="12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3124200" y="5936322"/>
            <a:ext cx="116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N=1018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3000" y="5936322"/>
            <a:ext cx="116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N=599</a:t>
            </a:r>
            <a:endParaRPr lang="en-US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781800" y="5936322"/>
            <a:ext cx="1162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N=420</a:t>
            </a:r>
            <a:endParaRPr lang="en-US" sz="1200" b="1" dirty="0"/>
          </a:p>
        </p:txBody>
      </p:sp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493256" y="576261"/>
            <a:ext cx="895554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300" dirty="0" err="1" smtClean="0"/>
              <a:t>Nói</a:t>
            </a:r>
            <a:r>
              <a:rPr lang="en-US" sz="1300" dirty="0" smtClean="0"/>
              <a:t> </a:t>
            </a:r>
            <a:r>
              <a:rPr lang="en-US" sz="1300" dirty="0" err="1" smtClean="0"/>
              <a:t>chung</a:t>
            </a:r>
            <a:r>
              <a:rPr lang="en-US" sz="1300" dirty="0" smtClean="0"/>
              <a:t>, </a:t>
            </a:r>
            <a:r>
              <a:rPr lang="en-US" sz="1300" b="1" dirty="0" err="1" smtClean="0"/>
              <a:t>chỉ</a:t>
            </a:r>
            <a:r>
              <a:rPr lang="en-US" sz="1300" b="1" dirty="0" smtClean="0"/>
              <a:t> </a:t>
            </a:r>
            <a:r>
              <a:rPr lang="en-US" sz="1300" b="1" dirty="0"/>
              <a:t>21</a:t>
            </a:r>
            <a:r>
              <a:rPr lang="en-US" sz="1300" b="1" dirty="0" smtClean="0"/>
              <a:t>% </a:t>
            </a:r>
            <a:r>
              <a:rPr lang="en-US" sz="1300" b="1" dirty="0" err="1" smtClean="0"/>
              <a:t>nói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rằng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họ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cảm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thấy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không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tốt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hoặc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cực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kỳ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không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một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,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</a:t>
            </a:r>
            <a:r>
              <a:rPr lang="en-US" sz="1300" dirty="0" err="1" smtClean="0"/>
              <a:t>đó</a:t>
            </a:r>
            <a:r>
              <a:rPr lang="en-US" sz="1300" dirty="0" smtClean="0"/>
              <a:t> 74</a:t>
            </a:r>
            <a:r>
              <a:rPr lang="en-US" sz="1300" dirty="0"/>
              <a:t>% </a:t>
            </a:r>
            <a:r>
              <a:rPr lang="en-US" sz="1300" dirty="0" err="1" smtClean="0"/>
              <a:t>cảm</a:t>
            </a:r>
            <a:r>
              <a:rPr lang="en-US" sz="1300" dirty="0" smtClean="0"/>
              <a:t> </a:t>
            </a:r>
            <a:r>
              <a:rPr lang="en-US" sz="1300" dirty="0" err="1" smtClean="0"/>
              <a:t>thấy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cũng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xấu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.</a:t>
            </a:r>
          </a:p>
          <a:p>
            <a:pPr marL="182880" indent="-18288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 smtClean="0"/>
              <a:t>5</a:t>
            </a:r>
            <a:r>
              <a:rPr lang="en-US" sz="1300" dirty="0"/>
              <a:t>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cảm</a:t>
            </a:r>
            <a:r>
              <a:rPr lang="en-US" sz="1300" dirty="0" smtClean="0"/>
              <a:t> </a:t>
            </a:r>
            <a:r>
              <a:rPr lang="en-US" sz="1300" dirty="0" err="1" smtClean="0"/>
              <a:t>thấy</a:t>
            </a:r>
            <a:r>
              <a:rPr lang="en-US" sz="1300" dirty="0" smtClean="0"/>
              <a:t> </a:t>
            </a:r>
            <a:r>
              <a:rPr lang="en-US" sz="1300" dirty="0" err="1" smtClean="0"/>
              <a:t>tốt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một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,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</a:t>
            </a:r>
            <a:r>
              <a:rPr lang="en-US" sz="1300" dirty="0" err="1" smtClean="0"/>
              <a:t>chỉ</a:t>
            </a:r>
            <a:r>
              <a:rPr lang="en-US" sz="1300" dirty="0" smtClean="0"/>
              <a:t> 3%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cảm</a:t>
            </a:r>
            <a:r>
              <a:rPr lang="en-US" sz="1300" dirty="0" smtClean="0"/>
              <a:t> </a:t>
            </a:r>
            <a:r>
              <a:rPr lang="en-US" sz="1300" dirty="0" err="1" smtClean="0"/>
              <a:t>thấy</a:t>
            </a:r>
            <a:r>
              <a:rPr lang="en-US" sz="1300" dirty="0" smtClean="0"/>
              <a:t> </a:t>
            </a:r>
            <a:r>
              <a:rPr lang="en-US" sz="1300" dirty="0" err="1" smtClean="0"/>
              <a:t>như</a:t>
            </a:r>
            <a:r>
              <a:rPr lang="en-US" sz="1300" dirty="0" smtClean="0"/>
              <a:t> </a:t>
            </a:r>
            <a:r>
              <a:rPr lang="en-US" sz="1300" dirty="0" err="1" smtClean="0"/>
              <a:t>vậy</a:t>
            </a:r>
            <a:r>
              <a:rPr lang="en-US" sz="1300" dirty="0" smtClean="0"/>
              <a:t>.</a:t>
            </a:r>
            <a:endParaRPr lang="en-US" sz="1300" dirty="0"/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762000" y="6445849"/>
            <a:ext cx="9115456" cy="23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000" i="1" dirty="0" smtClean="0"/>
              <a:t>Q16: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cảm</a:t>
            </a:r>
            <a:r>
              <a:rPr lang="en-US" sz="1000" i="1" dirty="0"/>
              <a:t> </a:t>
            </a:r>
            <a:r>
              <a:rPr lang="en-US" sz="1000" i="1" dirty="0" err="1"/>
              <a:t>thấy</a:t>
            </a:r>
            <a:r>
              <a:rPr lang="en-US" sz="1000" i="1" dirty="0"/>
              <a:t> </a:t>
            </a:r>
            <a:r>
              <a:rPr lang="en-US" sz="1000" i="1" dirty="0" err="1"/>
              <a:t>như</a:t>
            </a:r>
            <a:r>
              <a:rPr lang="en-US" sz="1000" i="1" dirty="0"/>
              <a:t> </a:t>
            </a:r>
            <a:r>
              <a:rPr lang="en-US" sz="1000" i="1" dirty="0" err="1"/>
              <a:t>thế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là</a:t>
            </a:r>
            <a:r>
              <a:rPr lang="en-US" sz="1000" i="1" dirty="0"/>
              <a:t> </a:t>
            </a:r>
            <a:r>
              <a:rPr lang="en-US" sz="1000" i="1" dirty="0" err="1"/>
              <a:t>một</a:t>
            </a:r>
            <a:r>
              <a:rPr lang="en-US" sz="1000" i="1" dirty="0"/>
              <a:t> </a:t>
            </a:r>
            <a:r>
              <a:rPr lang="en-US" sz="1000" i="1" dirty="0" err="1"/>
              <a:t>người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66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Suy</a:t>
            </a:r>
            <a:r>
              <a:rPr lang="en-US" sz="1600" dirty="0" smtClean="0"/>
              <a:t> </a:t>
            </a:r>
            <a:r>
              <a:rPr lang="en-US" sz="1600" dirty="0" err="1" smtClean="0"/>
              <a:t>nghĩ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việc</a:t>
            </a:r>
            <a:r>
              <a:rPr lang="en-US" sz="1600" dirty="0" smtClean="0"/>
              <a:t> </a:t>
            </a:r>
            <a:r>
              <a:rPr lang="en-US" sz="1600" dirty="0" err="1" smtClean="0"/>
              <a:t>hút</a:t>
            </a:r>
            <a:r>
              <a:rPr lang="en-US" sz="1600" dirty="0" smtClean="0"/>
              <a:t> </a:t>
            </a:r>
            <a:r>
              <a:rPr lang="en-US" sz="1600" dirty="0" err="1" smtClean="0"/>
              <a:t>thuốc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năm</a:t>
            </a:r>
            <a:r>
              <a:rPr lang="en-US" sz="1600" dirty="0" smtClean="0"/>
              <a:t> 2016</a:t>
            </a:r>
            <a:endParaRPr lang="vi-VN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61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2138" y="226129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Khả</a:t>
            </a:r>
            <a:r>
              <a:rPr lang="en-US" sz="1200" b="1" dirty="0"/>
              <a:t> </a:t>
            </a:r>
            <a:r>
              <a:rPr lang="en-US" sz="1200" b="1" dirty="0" err="1"/>
              <a:t>năng</a:t>
            </a:r>
            <a:r>
              <a:rPr lang="en-US" sz="1200" b="1" dirty="0"/>
              <a:t> </a:t>
            </a:r>
            <a:r>
              <a:rPr lang="en-US" sz="1200" b="1" dirty="0" err="1"/>
              <a:t>bị</a:t>
            </a:r>
            <a:r>
              <a:rPr lang="en-US" sz="1200" b="1" dirty="0"/>
              <a:t> </a:t>
            </a:r>
            <a:r>
              <a:rPr lang="en-US" sz="1200" b="1" dirty="0" err="1"/>
              <a:t>bệnh</a:t>
            </a:r>
            <a:r>
              <a:rPr lang="en-US" sz="1200" b="1" dirty="0"/>
              <a:t> do </a:t>
            </a:r>
            <a:r>
              <a:rPr lang="en-US" sz="1200" b="1" dirty="0" err="1"/>
              <a:t>hút</a:t>
            </a:r>
            <a:r>
              <a:rPr lang="en-US" sz="1200" b="1" dirty="0"/>
              <a:t> </a:t>
            </a:r>
            <a:r>
              <a:rPr lang="en-US" sz="1200" b="1" dirty="0" err="1"/>
              <a:t>thuốc</a:t>
            </a:r>
            <a:r>
              <a:rPr lang="en-US" sz="1200" b="1" dirty="0"/>
              <a:t> </a:t>
            </a:r>
            <a:r>
              <a:rPr lang="en-US" sz="1200" b="1" dirty="0" err="1"/>
              <a:t>nếu</a:t>
            </a:r>
            <a:r>
              <a:rPr lang="en-US" sz="1200" b="1" dirty="0"/>
              <a:t> </a:t>
            </a:r>
            <a:r>
              <a:rPr lang="en-US" sz="1200" b="1" dirty="0" err="1"/>
              <a:t>tiếp</a:t>
            </a:r>
            <a:r>
              <a:rPr lang="en-US" sz="1200" b="1" dirty="0"/>
              <a:t> </a:t>
            </a:r>
            <a:r>
              <a:rPr lang="en-US" sz="1200" b="1" dirty="0" err="1" smtClean="0"/>
              <a:t>tục</a:t>
            </a:r>
            <a:r>
              <a:rPr lang="en-US" sz="1200" b="1" dirty="0" smtClean="0"/>
              <a:t> (</a:t>
            </a:r>
            <a:r>
              <a:rPr lang="en-US" sz="1200" b="1" dirty="0"/>
              <a:t>Q17)</a:t>
            </a:r>
            <a:endParaRPr lang="vi-VN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108769" y="2301210"/>
            <a:ext cx="3745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Hút</a:t>
            </a:r>
            <a:r>
              <a:rPr lang="en-US" sz="1200" b="1" dirty="0"/>
              <a:t> </a:t>
            </a:r>
            <a:r>
              <a:rPr lang="en-US" sz="1200" b="1" dirty="0" err="1" smtClean="0"/>
              <a:t>thuốc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đã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có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tác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hại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nào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đối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với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cơ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thê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bạn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chưa</a:t>
            </a:r>
            <a:r>
              <a:rPr lang="en-US" sz="1200" b="1" dirty="0" smtClean="0"/>
              <a:t>(Q18</a:t>
            </a:r>
            <a:r>
              <a:rPr lang="en-US" sz="1200" b="1" dirty="0"/>
              <a:t>)</a:t>
            </a:r>
            <a:endParaRPr lang="vi-VN" sz="1200" dirty="0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253255688"/>
              </p:ext>
            </p:extLst>
          </p:nvPr>
        </p:nvGraphicFramePr>
        <p:xfrm>
          <a:off x="1480044" y="2929547"/>
          <a:ext cx="3594894" cy="316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953000" y="2085201"/>
            <a:ext cx="362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%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5134168" y="2362200"/>
            <a:ext cx="1" cy="344680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hart 44"/>
          <p:cNvGraphicFramePr/>
          <p:nvPr>
            <p:extLst>
              <p:ext uri="{D42A27DB-BD31-4B8C-83A1-F6EECF244321}">
                <p14:modId xmlns:p14="http://schemas.microsoft.com/office/powerpoint/2010/main" val="2402405106"/>
              </p:ext>
            </p:extLst>
          </p:nvPr>
        </p:nvGraphicFramePr>
        <p:xfrm>
          <a:off x="5088385" y="2929547"/>
          <a:ext cx="3667156" cy="316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-240014" y="2988661"/>
            <a:ext cx="1962152" cy="2878739"/>
            <a:chOff x="156883" y="2673438"/>
            <a:chExt cx="1962152" cy="2878739"/>
          </a:xfrm>
        </p:grpSpPr>
        <p:sp>
          <p:nvSpPr>
            <p:cNvPr id="50" name="TextBox 49"/>
            <p:cNvSpPr txBox="1"/>
            <p:nvPr/>
          </p:nvSpPr>
          <p:spPr>
            <a:xfrm>
              <a:off x="549297" y="5290567"/>
              <a:ext cx="15697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err="1" smtClean="0"/>
                <a:t>Hoàn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toàn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là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không</a:t>
              </a:r>
              <a:endParaRPr lang="en-US" sz="11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56883" y="2673438"/>
              <a:ext cx="1962152" cy="2601740"/>
              <a:chOff x="156883" y="2673438"/>
              <a:chExt cx="1962152" cy="2601740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156883" y="5013568"/>
                <a:ext cx="19621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err="1" smtClean="0"/>
                  <a:t>Hơi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không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có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khả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năng</a:t>
                </a:r>
                <a:endParaRPr lang="en-US" sz="11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70897" y="4216789"/>
                <a:ext cx="124813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err="1" smtClean="0"/>
                  <a:t>Có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khả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năng</a:t>
                </a:r>
                <a:endParaRPr lang="en-US" sz="11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99497" y="3228752"/>
                <a:ext cx="10195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err="1" smtClean="0"/>
                  <a:t>Rất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có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khả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năng</a:t>
                </a:r>
                <a:endParaRPr lang="en-US" sz="11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280835" y="2673438"/>
                <a:ext cx="838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err="1" smtClean="0"/>
                  <a:t>Chắn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chắn</a:t>
                </a:r>
                <a:endParaRPr lang="en-US" sz="1100" dirty="0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8610600" y="3002108"/>
            <a:ext cx="1266856" cy="3007354"/>
            <a:chOff x="403433" y="2689827"/>
            <a:chExt cx="1266856" cy="3007354"/>
          </a:xfrm>
        </p:grpSpPr>
        <p:sp>
          <p:nvSpPr>
            <p:cNvPr id="57" name="TextBox 56"/>
            <p:cNvSpPr txBox="1"/>
            <p:nvPr/>
          </p:nvSpPr>
          <p:spPr>
            <a:xfrm>
              <a:off x="403433" y="5266294"/>
              <a:ext cx="11149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 smtClean="0"/>
                <a:t>Hoàn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toàn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là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không</a:t>
              </a:r>
              <a:endParaRPr lang="en-US" sz="1100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03433" y="2689827"/>
              <a:ext cx="1266856" cy="2588293"/>
              <a:chOff x="403433" y="2689827"/>
              <a:chExt cx="1266856" cy="2588293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03433" y="5016510"/>
                <a:ext cx="11149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Chắc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là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không</a:t>
                </a:r>
                <a:endParaRPr lang="en-US" sz="11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03433" y="4329549"/>
                <a:ext cx="126685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Không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chắc</a:t>
                </a:r>
                <a:endParaRPr lang="en-US" sz="1100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03433" y="3281860"/>
                <a:ext cx="11138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Khá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chắc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là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có</a:t>
                </a:r>
                <a:endParaRPr lang="en-US" sz="11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03433" y="2689827"/>
                <a:ext cx="102313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Nhất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định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là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có</a:t>
                </a:r>
                <a:endParaRPr lang="en-US" sz="1100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599676" y="6061828"/>
            <a:ext cx="3432874" cy="276999"/>
            <a:chOff x="1599676" y="6061828"/>
            <a:chExt cx="3432874" cy="276999"/>
          </a:xfrm>
        </p:grpSpPr>
        <p:sp>
          <p:nvSpPr>
            <p:cNvPr id="63" name="TextBox 62"/>
            <p:cNvSpPr txBox="1"/>
            <p:nvPr/>
          </p:nvSpPr>
          <p:spPr>
            <a:xfrm>
              <a:off x="1599676" y="6061828"/>
              <a:ext cx="1162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N=1019</a:t>
              </a:r>
              <a:endParaRPr lang="en-US" sz="12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02654" y="6061828"/>
              <a:ext cx="686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N=598</a:t>
              </a:r>
              <a:endParaRPr lang="en-US" sz="12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70129" y="6061828"/>
              <a:ext cx="1162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N=420</a:t>
              </a:r>
              <a:endParaRPr lang="en-US" sz="1200" b="1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239346" y="6061828"/>
            <a:ext cx="3492894" cy="276999"/>
            <a:chOff x="1599676" y="6061828"/>
            <a:chExt cx="3492894" cy="276999"/>
          </a:xfrm>
        </p:grpSpPr>
        <p:sp>
          <p:nvSpPr>
            <p:cNvPr id="67" name="TextBox 66"/>
            <p:cNvSpPr txBox="1"/>
            <p:nvPr/>
          </p:nvSpPr>
          <p:spPr>
            <a:xfrm>
              <a:off x="1599676" y="6061828"/>
              <a:ext cx="1162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N=1019</a:t>
              </a:r>
              <a:endParaRPr lang="en-US" sz="12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02654" y="6061828"/>
              <a:ext cx="6869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N=598</a:t>
              </a:r>
              <a:endParaRPr lang="en-US" sz="12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930149" y="6061828"/>
              <a:ext cx="11624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N=420</a:t>
              </a:r>
              <a:endParaRPr lang="en-US" sz="1200" b="1" dirty="0"/>
            </a:p>
          </p:txBody>
        </p:sp>
      </p:grpSp>
      <p:sp>
        <p:nvSpPr>
          <p:cNvPr id="70" name="TextBox 30"/>
          <p:cNvSpPr txBox="1">
            <a:spLocks noChangeArrowheads="1"/>
          </p:cNvSpPr>
          <p:nvPr/>
        </p:nvSpPr>
        <p:spPr bwMode="auto">
          <a:xfrm>
            <a:off x="493256" y="608203"/>
            <a:ext cx="895554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 smtClean="0"/>
              <a:t>44%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nghĩ</a:t>
            </a:r>
            <a:r>
              <a:rPr lang="en-US" sz="1300" dirty="0" smtClean="0"/>
              <a:t> </a:t>
            </a:r>
            <a:r>
              <a:rPr lang="en-US" sz="1300" dirty="0" err="1" smtClean="0"/>
              <a:t>rằng</a:t>
            </a:r>
            <a:r>
              <a:rPr lang="en-US" sz="1300" dirty="0" smtClean="0"/>
              <a:t> </a:t>
            </a:r>
            <a:r>
              <a:rPr lang="en-US" sz="1300" dirty="0" err="1" smtClean="0"/>
              <a:t>họ</a:t>
            </a:r>
            <a:r>
              <a:rPr lang="en-US" sz="1300" dirty="0" smtClean="0"/>
              <a:t> </a:t>
            </a:r>
            <a:r>
              <a:rPr lang="en-US" sz="1300" dirty="0" err="1" smtClean="0"/>
              <a:t>sẽ</a:t>
            </a:r>
            <a:r>
              <a:rPr lang="en-US" sz="1300" dirty="0" smtClean="0"/>
              <a:t> ‘</a:t>
            </a:r>
            <a:r>
              <a:rPr lang="en-US" sz="1300" dirty="0" err="1" smtClean="0"/>
              <a:t>rất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khả</a:t>
            </a:r>
            <a:r>
              <a:rPr lang="en-US" sz="1300" dirty="0" smtClean="0"/>
              <a:t> </a:t>
            </a:r>
            <a:r>
              <a:rPr lang="en-US" sz="1300" dirty="0" err="1" smtClean="0"/>
              <a:t>năng</a:t>
            </a:r>
            <a:r>
              <a:rPr lang="en-US" sz="1300" dirty="0" smtClean="0"/>
              <a:t> </a:t>
            </a:r>
            <a:r>
              <a:rPr lang="en-US" sz="1300" dirty="0" err="1" smtClean="0"/>
              <a:t>hoặc</a:t>
            </a:r>
            <a:r>
              <a:rPr lang="en-US" sz="1300" dirty="0" smtClean="0"/>
              <a:t> </a:t>
            </a:r>
            <a:r>
              <a:rPr lang="en-US" sz="1300" dirty="0" err="1" smtClean="0"/>
              <a:t>chắc</a:t>
            </a:r>
            <a:r>
              <a:rPr lang="en-US" sz="1300" dirty="0" smtClean="0"/>
              <a:t> </a:t>
            </a:r>
            <a:r>
              <a:rPr lang="en-US" sz="1300" dirty="0" err="1" smtClean="0"/>
              <a:t>chắn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khả</a:t>
            </a:r>
            <a:r>
              <a:rPr lang="en-US" sz="1300" dirty="0" smtClean="0"/>
              <a:t> </a:t>
            </a:r>
            <a:r>
              <a:rPr lang="en-US" sz="1300" dirty="0" err="1" smtClean="0"/>
              <a:t>năng</a:t>
            </a:r>
            <a:r>
              <a:rPr lang="en-US" sz="1300" dirty="0" smtClean="0"/>
              <a:t>’ </a:t>
            </a:r>
            <a:r>
              <a:rPr lang="en-US" sz="1300" dirty="0" err="1" smtClean="0"/>
              <a:t>bị</a:t>
            </a:r>
            <a:r>
              <a:rPr lang="en-US" sz="1300" dirty="0" smtClean="0"/>
              <a:t> </a:t>
            </a:r>
            <a:r>
              <a:rPr lang="en-US" sz="1300" dirty="0" err="1" smtClean="0"/>
              <a:t>bệnh</a:t>
            </a:r>
            <a:r>
              <a:rPr lang="en-US" sz="1300" dirty="0" smtClean="0"/>
              <a:t> </a:t>
            </a:r>
            <a:r>
              <a:rPr lang="en-US" sz="1300" dirty="0" err="1" smtClean="0"/>
              <a:t>nếu</a:t>
            </a:r>
            <a:r>
              <a:rPr lang="en-US" sz="1300" dirty="0" smtClean="0"/>
              <a:t> </a:t>
            </a:r>
            <a:r>
              <a:rPr lang="en-US" sz="1300" dirty="0" err="1" smtClean="0"/>
              <a:t>họ</a:t>
            </a:r>
            <a:r>
              <a:rPr lang="en-US" sz="1300" dirty="0" smtClean="0"/>
              <a:t> </a:t>
            </a:r>
            <a:r>
              <a:rPr lang="en-US" sz="1300" dirty="0" err="1" smtClean="0"/>
              <a:t>vẫn</a:t>
            </a:r>
            <a:r>
              <a:rPr lang="en-US" sz="1300" dirty="0" smtClean="0"/>
              <a:t> </a:t>
            </a:r>
            <a:r>
              <a:rPr lang="en-US" sz="1300" dirty="0" err="1" smtClean="0"/>
              <a:t>tiếp</a:t>
            </a:r>
            <a:r>
              <a:rPr lang="en-US" sz="1300" dirty="0" smtClean="0"/>
              <a:t> </a:t>
            </a:r>
            <a:r>
              <a:rPr lang="en-US" sz="1300" dirty="0" err="1" smtClean="0"/>
              <a:t>tục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</a:t>
            </a:r>
            <a:r>
              <a:rPr lang="en-US" sz="1300" dirty="0" err="1" smtClean="0"/>
              <a:t>chỉ</a:t>
            </a:r>
            <a:r>
              <a:rPr lang="en-US" sz="1300" dirty="0" smtClean="0"/>
              <a:t> 35%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suy</a:t>
            </a:r>
            <a:r>
              <a:rPr lang="en-US" sz="1300" dirty="0" smtClean="0"/>
              <a:t> </a:t>
            </a:r>
            <a:r>
              <a:rPr lang="en-US" sz="1300" dirty="0" err="1" smtClean="0"/>
              <a:t>nghĩ</a:t>
            </a:r>
            <a:r>
              <a:rPr lang="en-US" sz="1300" dirty="0" smtClean="0"/>
              <a:t> </a:t>
            </a:r>
            <a:r>
              <a:rPr lang="en-US" sz="1300" dirty="0" err="1" smtClean="0"/>
              <a:t>như</a:t>
            </a:r>
            <a:r>
              <a:rPr lang="en-US" sz="1300" dirty="0" smtClean="0"/>
              <a:t> </a:t>
            </a:r>
            <a:r>
              <a:rPr lang="en-US" sz="1300" dirty="0" err="1" smtClean="0"/>
              <a:t>vậy</a:t>
            </a:r>
            <a:r>
              <a:rPr lang="en-US" sz="1300" dirty="0" smtClean="0"/>
              <a:t>.</a:t>
            </a:r>
          </a:p>
          <a:p>
            <a:pPr marL="182880" indent="-18288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 smtClean="0"/>
              <a:t>54% </a:t>
            </a:r>
            <a:r>
              <a:rPr lang="en-US" sz="1300" dirty="0" err="1" smtClean="0"/>
              <a:t>số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cảm</a:t>
            </a:r>
            <a:r>
              <a:rPr lang="en-US" sz="1300" dirty="0" smtClean="0"/>
              <a:t> </a:t>
            </a:r>
            <a:r>
              <a:rPr lang="en-US" sz="1300" dirty="0" err="1" smtClean="0"/>
              <a:t>thấy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hại</a:t>
            </a:r>
            <a:r>
              <a:rPr lang="en-US" sz="1300" dirty="0" smtClean="0"/>
              <a:t> </a:t>
            </a:r>
            <a:r>
              <a:rPr lang="en-US" sz="1300" dirty="0" err="1" smtClean="0"/>
              <a:t>cho</a:t>
            </a:r>
            <a:r>
              <a:rPr lang="en-US" sz="1300" dirty="0" smtClean="0"/>
              <a:t> </a:t>
            </a:r>
            <a:r>
              <a:rPr lang="en-US" sz="1300" dirty="0" err="1" smtClean="0"/>
              <a:t>sức</a:t>
            </a:r>
            <a:r>
              <a:rPr lang="en-US" sz="1300" dirty="0" smtClean="0"/>
              <a:t> </a:t>
            </a:r>
            <a:r>
              <a:rPr lang="en-US" sz="1300" dirty="0" err="1" smtClean="0"/>
              <a:t>khỏe</a:t>
            </a:r>
            <a:r>
              <a:rPr lang="en-US" sz="1300" dirty="0" smtClean="0"/>
              <a:t> </a:t>
            </a:r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khi</a:t>
            </a:r>
            <a:r>
              <a:rPr lang="en-US" sz="1300" dirty="0" smtClean="0"/>
              <a:t> </a:t>
            </a:r>
            <a:r>
              <a:rPr lang="en-US" sz="1300" dirty="0" err="1" smtClean="0"/>
              <a:t>chỉ</a:t>
            </a:r>
            <a:r>
              <a:rPr lang="en-US" sz="1300" dirty="0" smtClean="0"/>
              <a:t> 44% </a:t>
            </a:r>
            <a:r>
              <a:rPr lang="en-US" sz="1300" dirty="0" err="1" smtClean="0"/>
              <a:t>lượng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nhận</a:t>
            </a:r>
            <a:r>
              <a:rPr lang="en-US" sz="1300" dirty="0" smtClean="0"/>
              <a:t> </a:t>
            </a:r>
            <a:r>
              <a:rPr lang="en-US" sz="1300" dirty="0" err="1" smtClean="0"/>
              <a:t>biết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suy</a:t>
            </a:r>
            <a:r>
              <a:rPr lang="en-US" sz="1300" dirty="0" smtClean="0"/>
              <a:t> </a:t>
            </a:r>
            <a:r>
              <a:rPr lang="en-US" sz="1300" dirty="0" err="1" smtClean="0"/>
              <a:t>nghĩ</a:t>
            </a:r>
            <a:r>
              <a:rPr lang="en-US" sz="1300" dirty="0" smtClean="0"/>
              <a:t> </a:t>
            </a:r>
            <a:r>
              <a:rPr lang="en-US" sz="1300" dirty="0" err="1" smtClean="0"/>
              <a:t>như</a:t>
            </a:r>
            <a:r>
              <a:rPr lang="en-US" sz="1300" dirty="0" smtClean="0"/>
              <a:t> </a:t>
            </a:r>
            <a:r>
              <a:rPr lang="en-US" sz="1300" dirty="0" err="1" smtClean="0"/>
              <a:t>vậy</a:t>
            </a:r>
            <a:r>
              <a:rPr lang="en-US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98005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HIỆU QUẢ VÀ MỨC ĐỘ THUYẾT </a:t>
            </a:r>
            <a:r>
              <a:rPr lang="en-US" sz="2400" dirty="0" smtClean="0"/>
              <a:t>PHỤC CỦA CHIẾN DỊCH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91949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271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Quảng</a:t>
            </a:r>
            <a:r>
              <a:rPr lang="en-US" sz="1600" dirty="0" smtClean="0"/>
              <a:t> </a:t>
            </a:r>
            <a:r>
              <a:rPr lang="en-US" sz="1600" err="1" smtClean="0"/>
              <a:t>cáo</a:t>
            </a:r>
            <a:r>
              <a:rPr lang="en-US" sz="1600" smtClean="0"/>
              <a:t> đã cung </a:t>
            </a:r>
            <a:r>
              <a:rPr lang="en-US" sz="1600" dirty="0" err="1" smtClean="0"/>
              <a:t>cấp</a:t>
            </a:r>
            <a:r>
              <a:rPr lang="en-US" sz="1600" dirty="0" smtClean="0"/>
              <a:t> </a:t>
            </a:r>
            <a:r>
              <a:rPr lang="en-US" sz="1600" dirty="0" err="1" smtClean="0"/>
              <a:t>thông</a:t>
            </a:r>
            <a:r>
              <a:rPr lang="en-US" sz="1600" dirty="0" smtClean="0"/>
              <a:t> tin </a:t>
            </a:r>
            <a:r>
              <a:rPr lang="en-US" sz="1600" dirty="0" err="1" smtClean="0"/>
              <a:t>mới</a:t>
            </a:r>
            <a:r>
              <a:rPr lang="en-US" sz="1600" dirty="0" smtClean="0"/>
              <a:t> </a:t>
            </a:r>
            <a:r>
              <a:rPr lang="en-US" sz="1600" err="1" smtClean="0"/>
              <a:t>cho</a:t>
            </a:r>
            <a:r>
              <a:rPr lang="en-US" sz="1600" smtClean="0"/>
              <a:t> người xem</a:t>
            </a:r>
            <a:endParaRPr lang="en-US" sz="1600" dirty="0"/>
          </a:p>
        </p:txBody>
      </p:sp>
      <p:graphicFrame>
        <p:nvGraphicFramePr>
          <p:cNvPr id="1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65586"/>
              </p:ext>
            </p:extLst>
          </p:nvPr>
        </p:nvGraphicFramePr>
        <p:xfrm>
          <a:off x="495300" y="685800"/>
          <a:ext cx="8915400" cy="544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63</a:t>
            </a:fld>
            <a:endParaRPr lang="en-US" altLang="en-US"/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475228" y="498158"/>
            <a:ext cx="895554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/>
              <a:t>Tỷ</a:t>
            </a:r>
            <a:r>
              <a:rPr lang="en-US" sz="1300" dirty="0" smtClean="0"/>
              <a:t> </a:t>
            </a:r>
            <a:r>
              <a:rPr lang="en-US" sz="1300" dirty="0" err="1" smtClean="0"/>
              <a:t>lệ</a:t>
            </a:r>
            <a:r>
              <a:rPr lang="en-US" sz="1300" dirty="0" smtClean="0"/>
              <a:t> </a:t>
            </a:r>
            <a:r>
              <a:rPr lang="en-US" sz="1300" dirty="0" err="1" smtClean="0"/>
              <a:t>phần</a:t>
            </a:r>
            <a:r>
              <a:rPr lang="en-US" sz="1300" dirty="0" smtClean="0"/>
              <a:t> </a:t>
            </a:r>
            <a:r>
              <a:rPr lang="en-US" sz="1300" dirty="0" err="1" smtClean="0"/>
              <a:t>trăm</a:t>
            </a:r>
            <a:r>
              <a:rPr lang="en-US" sz="1300" dirty="0" smtClean="0"/>
              <a:t> </a:t>
            </a:r>
            <a:r>
              <a:rPr lang="en-US" sz="1300" dirty="0" err="1" smtClean="0"/>
              <a:t>tất</a:t>
            </a:r>
            <a:r>
              <a:rPr lang="en-US" sz="1300" dirty="0" smtClean="0"/>
              <a:t> </a:t>
            </a:r>
            <a:r>
              <a:rPr lang="en-US" sz="1300" dirty="0" err="1" smtClean="0"/>
              <a:t>cả</a:t>
            </a:r>
            <a:r>
              <a:rPr lang="en-US" sz="1300" dirty="0" smtClean="0"/>
              <a:t>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en-US" sz="1300" dirty="0" smtClean="0"/>
              <a:t> </a:t>
            </a:r>
            <a:r>
              <a:rPr lang="en-US" sz="1300" dirty="0" err="1" smtClean="0"/>
              <a:t>đồng</a:t>
            </a:r>
            <a:r>
              <a:rPr lang="en-US" sz="1300" dirty="0" smtClean="0"/>
              <a:t> ý </a:t>
            </a:r>
            <a:r>
              <a:rPr lang="en-US" sz="1300" dirty="0" err="1" smtClean="0"/>
              <a:t>rằng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đã</a:t>
            </a:r>
            <a:r>
              <a:rPr lang="en-US" sz="1300" dirty="0" smtClean="0"/>
              <a:t> </a:t>
            </a:r>
            <a:r>
              <a:rPr lang="en-US" sz="1300" dirty="0" err="1" smtClean="0"/>
              <a:t>cũng</a:t>
            </a:r>
            <a:r>
              <a:rPr lang="en-US" sz="1300" dirty="0" smtClean="0"/>
              <a:t> </a:t>
            </a:r>
            <a:r>
              <a:rPr lang="en-US" sz="1300" dirty="0" err="1" smtClean="0"/>
              <a:t>cấp</a:t>
            </a:r>
            <a:r>
              <a:rPr lang="en-US" sz="1300" dirty="0" smtClean="0"/>
              <a:t> </a:t>
            </a:r>
            <a:r>
              <a:rPr lang="en-US" sz="1300" dirty="0" err="1" smtClean="0"/>
              <a:t>thông</a:t>
            </a:r>
            <a:r>
              <a:rPr lang="en-US" sz="1300" dirty="0" smtClean="0"/>
              <a:t> tin </a:t>
            </a:r>
            <a:r>
              <a:rPr lang="en-US" sz="1300" dirty="0" err="1" smtClean="0"/>
              <a:t>mới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mức</a:t>
            </a:r>
            <a:r>
              <a:rPr lang="en-US" sz="1300" dirty="0" smtClean="0"/>
              <a:t> </a:t>
            </a:r>
            <a:r>
              <a:rPr lang="en-US" sz="1300" dirty="0" err="1" smtClean="0"/>
              <a:t>phạt</a:t>
            </a:r>
            <a:r>
              <a:rPr lang="en-US" sz="1300" dirty="0" smtClean="0"/>
              <a:t> </a:t>
            </a:r>
            <a:r>
              <a:rPr lang="en-US" sz="1300" dirty="0" err="1" smtClean="0"/>
              <a:t>được</a:t>
            </a:r>
            <a:r>
              <a:rPr lang="en-US" sz="1300" dirty="0" smtClean="0"/>
              <a:t> </a:t>
            </a:r>
            <a:r>
              <a:rPr lang="en-US" sz="1300" dirty="0" err="1" smtClean="0"/>
              <a:t>áp</a:t>
            </a:r>
            <a:r>
              <a:rPr lang="en-US" sz="1300" dirty="0" smtClean="0"/>
              <a:t> </a:t>
            </a:r>
            <a:r>
              <a:rPr lang="en-US" sz="1300" dirty="0" err="1" smtClean="0"/>
              <a:t>dụng</a:t>
            </a:r>
            <a:r>
              <a:rPr lang="en-US" sz="1300" dirty="0" smtClean="0"/>
              <a:t> </a:t>
            </a:r>
            <a:r>
              <a:rPr lang="en-US" sz="1300" dirty="0" err="1" smtClean="0"/>
              <a:t>hiện</a:t>
            </a:r>
            <a:r>
              <a:rPr lang="en-US" sz="1300" dirty="0" smtClean="0"/>
              <a:t> nay </a:t>
            </a:r>
            <a:r>
              <a:rPr lang="en-US" sz="1300" dirty="0" err="1" smtClean="0"/>
              <a:t>cho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ở </a:t>
            </a:r>
            <a:r>
              <a:rPr lang="en-US" sz="1300" dirty="0" err="1" smtClean="0"/>
              <a:t>những</a:t>
            </a:r>
            <a:r>
              <a:rPr lang="en-US" sz="1300" dirty="0" smtClean="0"/>
              <a:t> </a:t>
            </a:r>
            <a:r>
              <a:rPr lang="en-US" sz="1300" dirty="0" err="1" smtClean="0"/>
              <a:t>nơi</a:t>
            </a:r>
            <a:r>
              <a:rPr lang="en-US" sz="1300" dirty="0" smtClean="0"/>
              <a:t> </a:t>
            </a:r>
            <a:r>
              <a:rPr lang="en-US" sz="1300" dirty="0" err="1" smtClean="0"/>
              <a:t>bị</a:t>
            </a:r>
            <a:r>
              <a:rPr lang="en-US" sz="1300" dirty="0" smtClean="0"/>
              <a:t> </a:t>
            </a:r>
            <a:r>
              <a:rPr lang="en-US" sz="1300" dirty="0" err="1" smtClean="0"/>
              <a:t>cấm</a:t>
            </a:r>
            <a:r>
              <a:rPr lang="en-US" sz="1300" dirty="0" smtClean="0"/>
              <a:t> (</a:t>
            </a:r>
            <a:r>
              <a:rPr lang="en-US" sz="1300" dirty="0" err="1" smtClean="0"/>
              <a:t>theo</a:t>
            </a:r>
            <a:r>
              <a:rPr lang="en-US" sz="1300" dirty="0" smtClean="0"/>
              <a:t> </a:t>
            </a:r>
            <a:r>
              <a:rPr lang="en-US" sz="1300" dirty="0" err="1" smtClean="0"/>
              <a:t>luật</a:t>
            </a:r>
            <a:r>
              <a:rPr lang="en-US" sz="1300" dirty="0" smtClean="0"/>
              <a:t> </a:t>
            </a:r>
            <a:r>
              <a:rPr lang="en-US" sz="1300" dirty="0" err="1" smtClean="0"/>
              <a:t>cấm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) </a:t>
            </a:r>
            <a:r>
              <a:rPr lang="en-US" sz="1300" b="1" dirty="0" err="1" smtClean="0"/>
              <a:t>tăng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từ</a:t>
            </a:r>
            <a:r>
              <a:rPr lang="en-US" sz="1300" b="1" dirty="0" smtClean="0"/>
              <a:t> 80% </a:t>
            </a:r>
            <a:r>
              <a:rPr lang="en-US" sz="1300" b="1" dirty="0" err="1" smtClean="0"/>
              <a:t>trong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năm</a:t>
            </a:r>
            <a:r>
              <a:rPr lang="en-US" sz="1300" b="1" dirty="0" smtClean="0"/>
              <a:t> 2014 </a:t>
            </a:r>
            <a:r>
              <a:rPr lang="en-US" sz="1300" b="1" dirty="0" err="1" smtClean="0"/>
              <a:t>lên</a:t>
            </a:r>
            <a:r>
              <a:rPr lang="en-US" sz="1300" b="1" dirty="0" smtClean="0"/>
              <a:t> 89% </a:t>
            </a:r>
            <a:r>
              <a:rPr lang="en-US" sz="1300" b="1" dirty="0" err="1" smtClean="0"/>
              <a:t>trong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năm</a:t>
            </a:r>
            <a:r>
              <a:rPr lang="en-US" sz="1300" b="1" dirty="0" smtClean="0"/>
              <a:t> 2016, 9% </a:t>
            </a:r>
            <a:r>
              <a:rPr lang="en-US" sz="1300" b="1" dirty="0" err="1" smtClean="0"/>
              <a:t>trong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nhóm</a:t>
            </a:r>
            <a:r>
              <a:rPr lang="en-US" sz="1300" b="1" dirty="0" smtClean="0"/>
              <a:t> </a:t>
            </a:r>
            <a:r>
              <a:rPr lang="vi-VN" sz="1300" b="1" dirty="0" smtClean="0"/>
              <a:t>Người Hút Thuốc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và</a:t>
            </a:r>
            <a:r>
              <a:rPr lang="en-US" sz="1300" b="1" dirty="0" smtClean="0"/>
              <a:t> 8% </a:t>
            </a:r>
            <a:r>
              <a:rPr lang="en-US" sz="1300" b="1" dirty="0" err="1" smtClean="0"/>
              <a:t>trong</a:t>
            </a:r>
            <a:r>
              <a:rPr lang="en-US" sz="1300" b="1" dirty="0" smtClean="0"/>
              <a:t> </a:t>
            </a:r>
            <a:r>
              <a:rPr lang="en-US" sz="1300" b="1" dirty="0" err="1" smtClean="0"/>
              <a:t>nhóm</a:t>
            </a:r>
            <a:r>
              <a:rPr lang="en-US" sz="1300" b="1" dirty="0" smtClean="0"/>
              <a:t> </a:t>
            </a:r>
            <a:r>
              <a:rPr lang="vi-VN" sz="1300" b="1" dirty="0" smtClean="0"/>
              <a:t>người </a:t>
            </a:r>
            <a:r>
              <a:rPr lang="en-US" sz="1300" b="1" dirty="0" err="1" smtClean="0"/>
              <a:t>Không</a:t>
            </a:r>
            <a:r>
              <a:rPr lang="en-US" sz="1300" b="1" dirty="0" smtClean="0"/>
              <a:t> </a:t>
            </a:r>
            <a:r>
              <a:rPr lang="vi-VN" sz="1300" b="1" dirty="0" smtClean="0"/>
              <a:t>Hút Thuốc</a:t>
            </a:r>
            <a:r>
              <a:rPr lang="en-US" sz="1300" b="1" dirty="0" smtClean="0"/>
              <a:t>.</a:t>
            </a:r>
            <a:endParaRPr lang="en-US" sz="1300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143000" y="5827712"/>
          <a:ext cx="2971800" cy="91598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06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Đã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xem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quảng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cáo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2014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T: 1915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932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983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2016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T: 1774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895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879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9235624" y="6344377"/>
            <a:ext cx="6703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/>
              <a:t>Q33R3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946" y="1600200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1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3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409029"/>
          <a:ext cx="8534400" cy="273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696200" cy="41189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Hiệu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quả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của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quảng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cáo</a:t>
            </a:r>
            <a:endParaRPr lang="en-US" sz="1600" dirty="0" smtClean="0">
              <a:ea typeface="ＭＳ Ｐゴシック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00072" y="3605218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9"/>
          <p:cNvGraphicFramePr>
            <a:graphicFrameLocks/>
          </p:cNvGraphicFramePr>
          <p:nvPr>
            <p:extLst/>
          </p:nvPr>
        </p:nvGraphicFramePr>
        <p:xfrm>
          <a:off x="5943607" y="2409029"/>
          <a:ext cx="3581400" cy="2627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441" name="TextBox 18"/>
          <p:cNvSpPr txBox="1">
            <a:spLocks noChangeArrowheads="1"/>
          </p:cNvSpPr>
          <p:nvPr/>
        </p:nvSpPr>
        <p:spPr bwMode="auto">
          <a:xfrm>
            <a:off x="4343400" y="4873626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/>
              <a:t>N=630</a:t>
            </a:r>
            <a:endParaRPr lang="en-US" sz="1400" dirty="0"/>
          </a:p>
        </p:txBody>
      </p:sp>
      <p:sp>
        <p:nvSpPr>
          <p:cNvPr id="18442" name="TextBox 20"/>
          <p:cNvSpPr txBox="1">
            <a:spLocks noChangeArrowheads="1"/>
          </p:cNvSpPr>
          <p:nvPr/>
        </p:nvSpPr>
        <p:spPr bwMode="auto">
          <a:xfrm>
            <a:off x="6858000" y="4870451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/>
              <a:t>N=579</a:t>
            </a:r>
            <a:endParaRPr lang="en-US" sz="1400" dirty="0"/>
          </a:p>
        </p:txBody>
      </p:sp>
      <p:sp>
        <p:nvSpPr>
          <p:cNvPr id="18443" name="Rectangle 2"/>
          <p:cNvSpPr>
            <a:spLocks noChangeArrowheads="1"/>
          </p:cNvSpPr>
          <p:nvPr/>
        </p:nvSpPr>
        <p:spPr bwMode="auto">
          <a:xfrm>
            <a:off x="7469841" y="6495225"/>
            <a:ext cx="23567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Q33/ Q41/ Q49</a:t>
            </a:r>
            <a:r>
              <a:rPr lang="en-US" sz="1200"/>
              <a:t>/ </a:t>
            </a:r>
            <a:r>
              <a:rPr lang="en-US" sz="1200" smtClean="0"/>
              <a:t>Q57 – R5 &amp; R6</a:t>
            </a:r>
            <a:endParaRPr lang="en-US" sz="1200" dirty="0"/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8991600" y="2130426"/>
            <a:ext cx="53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9938" y="4873823"/>
            <a:ext cx="2759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i="1" dirty="0" err="1" smtClean="0">
                <a:ea typeface="ＭＳ Ｐゴシック" pitchFamily="34" charset="-128"/>
              </a:rPr>
              <a:t>Những</a:t>
            </a:r>
            <a:r>
              <a:rPr lang="en-US" sz="1400" i="1" dirty="0" smtClean="0">
                <a:ea typeface="ＭＳ Ｐゴシック" pitchFamily="34" charset="-128"/>
              </a:rPr>
              <a:t> </a:t>
            </a:r>
            <a:r>
              <a:rPr lang="en-US" sz="1400" i="1" dirty="0" err="1" smtClean="0">
                <a:ea typeface="ＭＳ Ｐゴシック" pitchFamily="34" charset="-128"/>
              </a:rPr>
              <a:t>người</a:t>
            </a:r>
            <a:r>
              <a:rPr lang="en-US" sz="1400" i="1" dirty="0" smtClean="0">
                <a:ea typeface="ＭＳ Ｐゴシック" pitchFamily="34" charset="-128"/>
              </a:rPr>
              <a:t> </a:t>
            </a:r>
            <a:r>
              <a:rPr lang="en-US" sz="1400" i="1" dirty="0" err="1" smtClean="0">
                <a:ea typeface="ＭＳ Ｐゴシック" pitchFamily="34" charset="-128"/>
              </a:rPr>
              <a:t>đã</a:t>
            </a:r>
            <a:r>
              <a:rPr lang="en-US" sz="1400" i="1" dirty="0" smtClean="0">
                <a:ea typeface="ＭＳ Ｐゴシック" pitchFamily="34" charset="-128"/>
              </a:rPr>
              <a:t> </a:t>
            </a:r>
            <a:r>
              <a:rPr lang="en-US" sz="1400" i="1" dirty="0" err="1" smtClean="0">
                <a:ea typeface="ＭＳ Ｐゴシック" pitchFamily="34" charset="-128"/>
              </a:rPr>
              <a:t>xem</a:t>
            </a:r>
            <a:r>
              <a:rPr lang="en-US" sz="1400" i="1" dirty="0" smtClean="0">
                <a:ea typeface="ＭＳ Ｐゴシック" pitchFamily="34" charset="-128"/>
              </a:rPr>
              <a:t> </a:t>
            </a:r>
            <a:r>
              <a:rPr lang="en-US" sz="1400" i="1" dirty="0" err="1" smtClean="0">
                <a:ea typeface="ＭＳ Ｐゴシック" pitchFamily="34" charset="-128"/>
              </a:rPr>
              <a:t>quảng</a:t>
            </a:r>
            <a:r>
              <a:rPr lang="en-US" sz="1400" i="1" dirty="0" smtClean="0">
                <a:ea typeface="ＭＳ Ｐゴシック" pitchFamily="34" charset="-128"/>
              </a:rPr>
              <a:t> </a:t>
            </a:r>
            <a:r>
              <a:rPr lang="en-US" sz="1400" i="1" dirty="0" err="1" smtClean="0">
                <a:ea typeface="ＭＳ Ｐゴシック" pitchFamily="34" charset="-128"/>
              </a:rPr>
              <a:t>cáo</a:t>
            </a:r>
            <a:endParaRPr lang="en-US" sz="1400" i="1" dirty="0">
              <a:ea typeface="ＭＳ Ｐゴシック" pitchFamily="34" charset="-128"/>
            </a:endParaRP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33725"/>
            <a:ext cx="2133600" cy="2246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64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677662" y="1909342"/>
            <a:ext cx="5123466" cy="338554"/>
            <a:chOff x="3449062" y="2447504"/>
            <a:chExt cx="5123466" cy="338554"/>
          </a:xfrm>
        </p:grpSpPr>
        <p:sp>
          <p:nvSpPr>
            <p:cNvPr id="18" name="TextBox 17"/>
            <p:cNvSpPr txBox="1"/>
            <p:nvPr/>
          </p:nvSpPr>
          <p:spPr>
            <a:xfrm>
              <a:off x="3449062" y="2447504"/>
              <a:ext cx="2265945" cy="33855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2014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40531" y="2447504"/>
              <a:ext cx="2131997" cy="33855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43435" y="1395610"/>
            <a:ext cx="1990165" cy="337528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HÚT THUỐC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685800" y="615295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2016, </a:t>
            </a:r>
            <a:r>
              <a:rPr lang="en-US" sz="1400" dirty="0" err="1" smtClean="0"/>
              <a:t>hiệu</a:t>
            </a:r>
            <a:r>
              <a:rPr lang="en-US" sz="1400" dirty="0" smtClean="0"/>
              <a:t> </a:t>
            </a:r>
            <a:r>
              <a:rPr lang="en-US" sz="1400" dirty="0" err="1" smtClean="0"/>
              <a:t>quả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cảm</a:t>
            </a:r>
            <a:r>
              <a:rPr lang="en-US" sz="1400" dirty="0" smtClean="0"/>
              <a:t> </a:t>
            </a:r>
            <a:r>
              <a:rPr lang="en-US" sz="1400" dirty="0" err="1" smtClean="0"/>
              <a:t>nghĩ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ảnh</a:t>
            </a:r>
            <a:r>
              <a:rPr lang="en-US" sz="1400" dirty="0" smtClean="0"/>
              <a:t> </a:t>
            </a:r>
            <a:r>
              <a:rPr lang="en-US" sz="1400" dirty="0" err="1" smtClean="0"/>
              <a:t>hưởng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sức</a:t>
            </a:r>
            <a:r>
              <a:rPr lang="en-US" sz="1400" dirty="0" smtClean="0"/>
              <a:t> </a:t>
            </a:r>
            <a:r>
              <a:rPr lang="en-US" sz="1400" dirty="0" err="1" smtClean="0"/>
              <a:t>khỏe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họ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gia</a:t>
            </a:r>
            <a:r>
              <a:rPr lang="en-US" sz="1400" dirty="0" smtClean="0"/>
              <a:t> </a:t>
            </a:r>
            <a:r>
              <a:rPr lang="en-US" sz="1400" dirty="0" err="1" smtClean="0"/>
              <a:t>đình</a:t>
            </a:r>
            <a:r>
              <a:rPr lang="en-US" sz="1400" dirty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tương</a:t>
            </a:r>
            <a:r>
              <a:rPr lang="en-US" sz="1400" dirty="0" smtClean="0"/>
              <a:t> </a:t>
            </a:r>
            <a:r>
              <a:rPr lang="en-US" sz="1400" dirty="0" err="1" smtClean="0"/>
              <a:t>tự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2014. </a:t>
            </a:r>
            <a:endParaRPr lang="en-US" sz="1400" dirty="0"/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5954493" y="2143922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i="1" dirty="0"/>
              <a:t>%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49609" y="1418180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0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75228" y="-76200"/>
            <a:ext cx="7982972" cy="57087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Sức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thuyết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phục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của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quảng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cáo</a:t>
            </a:r>
            <a:endParaRPr lang="en-US" sz="1600" dirty="0" smtClean="0">
              <a:ea typeface="ＭＳ Ｐゴシック" pitchFamily="34" charset="-128"/>
            </a:endParaRPr>
          </a:p>
        </p:txBody>
      </p:sp>
      <p:graphicFrame>
        <p:nvGraphicFramePr>
          <p:cNvPr id="12" name="Object 3"/>
          <p:cNvGraphicFramePr>
            <a:graphicFrameLocks noGrp="1"/>
          </p:cNvGraphicFramePr>
          <p:nvPr>
            <p:ph idx="1"/>
            <p:extLst/>
          </p:nvPr>
        </p:nvGraphicFramePr>
        <p:xfrm>
          <a:off x="330200" y="2420136"/>
          <a:ext cx="8585200" cy="3773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773" name="TextBox 18"/>
          <p:cNvSpPr txBox="1">
            <a:spLocks noChangeArrowheads="1"/>
          </p:cNvSpPr>
          <p:nvPr/>
        </p:nvSpPr>
        <p:spPr bwMode="auto">
          <a:xfrm>
            <a:off x="9144000" y="2362201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i="1" dirty="0"/>
              <a:t>%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014442" y="4113212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9"/>
          <p:cNvGraphicFramePr>
            <a:graphicFrameLocks/>
          </p:cNvGraphicFramePr>
          <p:nvPr>
            <p:extLst/>
          </p:nvPr>
        </p:nvGraphicFramePr>
        <p:xfrm>
          <a:off x="6738950" y="2420136"/>
          <a:ext cx="2428892" cy="382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31375"/>
              </p:ext>
            </p:extLst>
          </p:nvPr>
        </p:nvGraphicFramePr>
        <p:xfrm>
          <a:off x="666750" y="5852411"/>
          <a:ext cx="2628900" cy="823278"/>
        </p:xfrm>
        <a:graphic>
          <a:graphicData uri="http://schemas.openxmlformats.org/drawingml/2006/table">
            <a:tbl>
              <a:tblPr/>
              <a:tblGrid>
                <a:gridCol w="7252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65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71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841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Những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người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đã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xem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quảng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cáo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2014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932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983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8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2016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HT: 895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KHT: 879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7505701" y="6034088"/>
            <a:ext cx="1865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8373368" y="6473253"/>
            <a:ext cx="1423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smtClean="0"/>
              <a:t>Q33R7, </a:t>
            </a:r>
            <a:r>
              <a:rPr lang="en-US" sz="1200" dirty="0"/>
              <a:t>Q35, Q36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269" y="2247631"/>
            <a:ext cx="1367079" cy="453764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KHÔNG HÚT THUỐC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1269" y="3810000"/>
            <a:ext cx="1367079" cy="486092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HÚT THUỐC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76176" y="1873339"/>
            <a:ext cx="2062774" cy="307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chiên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53265" y="1873340"/>
            <a:ext cx="2131997" cy="307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468348" y="2598459"/>
          <a:ext cx="3232081" cy="29686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320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2209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Khiến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tôi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phiền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hít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phải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khói</a:t>
                      </a:r>
                      <a:r>
                        <a:rPr lang="en-US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4191">
                <a:tc>
                  <a:txBody>
                    <a:bodyPr/>
                    <a:lstStyle/>
                    <a:p>
                      <a:pPr algn="r" fontAlgn="b"/>
                      <a:r>
                        <a:rPr lang="vi-VN" sz="110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Quảng cáo khiến tôi có thể ủng hộ hơn nữa luật phòng chống tác hại của thuốc lá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0238">
                <a:tc>
                  <a:txBody>
                    <a:bodyPr/>
                    <a:lstStyle/>
                    <a:p>
                      <a:pPr algn="r" fontAlgn="b"/>
                      <a:r>
                        <a:rPr lang="vi-VN" sz="110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Khiến tôi có NHIỀU khả năng ngừng làm (tránh) cho người khác hít phải khói thuốc của tôi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098">
                <a:tc>
                  <a:txBody>
                    <a:bodyPr/>
                    <a:lstStyle/>
                    <a:p>
                      <a:pPr algn="r" fontAlgn="b"/>
                      <a:r>
                        <a:rPr lang="vi-VN" sz="1100" u="none" strike="noStrike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Quảng cáo làm tôi có thể tuân thủ luật không hút 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475228" y="655555"/>
            <a:ext cx="90556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2016,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khiến</a:t>
            </a:r>
            <a:r>
              <a:rPr lang="en-US" sz="1400" dirty="0" smtClean="0"/>
              <a:t> </a:t>
            </a:r>
            <a:r>
              <a:rPr lang="en-US" sz="1400" b="1" dirty="0" err="1" smtClean="0"/>
              <a:t>Người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Không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Hút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Thuốc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có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nhiều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khả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năng</a:t>
            </a:r>
            <a:r>
              <a:rPr lang="en-US" sz="1400" b="1" dirty="0" smtClean="0"/>
              <a:t> than </a:t>
            </a:r>
            <a:r>
              <a:rPr lang="en-US" sz="1400" b="1" dirty="0" err="1" smtClean="0"/>
              <a:t>phiền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về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việc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hít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phải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khói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thuốc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hơn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là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năm</a:t>
            </a:r>
            <a:r>
              <a:rPr lang="en-US" sz="1400" b="1" dirty="0" smtClean="0"/>
              <a:t> 2014. </a:t>
            </a:r>
            <a:r>
              <a:rPr lang="en-US" sz="1400" dirty="0" err="1" smtClean="0"/>
              <a:t>Đối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vi-VN" sz="1400" dirty="0" smtClean="0"/>
              <a:t>Người Hút Thuốc</a:t>
            </a:r>
            <a:r>
              <a:rPr lang="en-US" sz="1400" dirty="0" smtClean="0"/>
              <a:t>,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thuyết</a:t>
            </a:r>
            <a:r>
              <a:rPr lang="en-US" sz="1400" dirty="0" smtClean="0"/>
              <a:t> </a:t>
            </a:r>
            <a:r>
              <a:rPr lang="en-US" sz="1400" dirty="0" err="1" smtClean="0"/>
              <a:t>phục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thay</a:t>
            </a:r>
            <a:r>
              <a:rPr lang="en-US" sz="1400" dirty="0" smtClean="0"/>
              <a:t> </a:t>
            </a:r>
            <a:r>
              <a:rPr lang="en-US" sz="1400" dirty="0" err="1" smtClean="0"/>
              <a:t>đổi</a:t>
            </a:r>
            <a:r>
              <a:rPr lang="en-US" sz="1400" dirty="0" smtClean="0"/>
              <a:t>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2014.</a:t>
            </a:r>
            <a:endParaRPr lang="en-US" sz="1400" dirty="0"/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6368143" y="2365377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i="1" dirty="0"/>
              <a:t>%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90800" y="1884438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1"/>
          <p:cNvSpPr/>
          <p:nvPr/>
        </p:nvSpPr>
        <p:spPr>
          <a:xfrm>
            <a:off x="6705600" y="2809474"/>
            <a:ext cx="228600" cy="304800"/>
          </a:xfrm>
          <a:prstGeom prst="chevron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29367" y="4172944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~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9367" y="4921667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~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65</a:t>
            </a:fld>
            <a:endParaRPr lang="en-US" altLang="en-US" dirty="0"/>
          </a:p>
        </p:txBody>
      </p:sp>
      <p:sp>
        <p:nvSpPr>
          <p:cNvPr id="32" name="Rectangle 31"/>
          <p:cNvSpPr/>
          <p:nvPr/>
        </p:nvSpPr>
        <p:spPr>
          <a:xfrm>
            <a:off x="6587065" y="3366032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~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5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475228" y="-46373"/>
            <a:ext cx="769620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defTabSz="1362075"/>
            <a:r>
              <a:rPr lang="en-US" sz="1600" b="1" dirty="0" err="1" smtClean="0">
                <a:solidFill>
                  <a:srgbClr val="0070C0"/>
                </a:solidFill>
              </a:rPr>
              <a:t>Khả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năng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quảng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cáo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khiến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vi-VN" sz="1600" b="1" dirty="0" smtClean="0">
                <a:solidFill>
                  <a:srgbClr val="0070C0"/>
                </a:solidFill>
              </a:rPr>
              <a:t>Người Hút Thuốc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từ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bỏ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thuốc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</a:rPr>
              <a:t>lá</a:t>
            </a:r>
            <a:r>
              <a:rPr lang="en-US" sz="1600" b="1" dirty="0" smtClean="0">
                <a:solidFill>
                  <a:srgbClr val="0070C0"/>
                </a:solidFill>
              </a:rPr>
              <a:t>?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33400" y="1605307"/>
            <a:ext cx="1963172" cy="512439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32"/>
          <p:cNvSpPr txBox="1">
            <a:spLocks noChangeArrowheads="1"/>
          </p:cNvSpPr>
          <p:nvPr/>
        </p:nvSpPr>
        <p:spPr bwMode="auto">
          <a:xfrm>
            <a:off x="8171428" y="6495425"/>
            <a:ext cx="1600200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200" dirty="0"/>
              <a:t>Q34/ Q42/ Q50/ Q58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447800" y="2117746"/>
          <a:ext cx="7248524" cy="431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475228" y="637818"/>
            <a:ext cx="89555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dirty="0" err="1" smtClean="0"/>
              <a:t>Trong</a:t>
            </a:r>
            <a:r>
              <a:rPr lang="en-US" sz="1300" dirty="0" smtClean="0"/>
              <a:t> </a:t>
            </a:r>
            <a:r>
              <a:rPr lang="en-US" sz="1300" dirty="0" err="1" smtClean="0"/>
              <a:t>số</a:t>
            </a:r>
            <a:r>
              <a:rPr lang="en-US" sz="1300" dirty="0" smtClean="0"/>
              <a:t> 4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, </a:t>
            </a:r>
            <a:r>
              <a:rPr lang="en-US" sz="1300" b="1" i="1" dirty="0" smtClean="0"/>
              <a:t>“SF Home - Child”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dirty="0" err="1" smtClean="0"/>
              <a:t>quảng</a:t>
            </a:r>
            <a:r>
              <a:rPr lang="en-US" sz="1300" dirty="0" smtClean="0"/>
              <a:t> </a:t>
            </a:r>
            <a:r>
              <a:rPr lang="en-US" sz="1300" dirty="0" err="1" smtClean="0"/>
              <a:t>cáo</a:t>
            </a:r>
            <a:r>
              <a:rPr lang="en-US" sz="1300" dirty="0" smtClean="0"/>
              <a:t> </a:t>
            </a:r>
            <a:r>
              <a:rPr lang="en-US" sz="1300" dirty="0" err="1" smtClean="0"/>
              <a:t>hiệu</a:t>
            </a:r>
            <a:r>
              <a:rPr lang="en-US" sz="1300" dirty="0" smtClean="0"/>
              <a:t> </a:t>
            </a:r>
            <a:r>
              <a:rPr lang="en-US" sz="1300" dirty="0" err="1" smtClean="0"/>
              <a:t>quả</a:t>
            </a:r>
            <a:r>
              <a:rPr lang="en-US" sz="1300" dirty="0" smtClean="0"/>
              <a:t> </a:t>
            </a:r>
            <a:r>
              <a:rPr lang="en-US" sz="1300" dirty="0" err="1" smtClean="0"/>
              <a:t>nhất</a:t>
            </a:r>
            <a:r>
              <a:rPr lang="en-US" sz="1300" dirty="0" smtClean="0"/>
              <a:t>, </a:t>
            </a:r>
            <a:r>
              <a:rPr lang="en-US" sz="1300" dirty="0" err="1" smtClean="0"/>
              <a:t>có</a:t>
            </a:r>
            <a:r>
              <a:rPr lang="en-US" sz="1300" dirty="0" smtClean="0"/>
              <a:t> </a:t>
            </a:r>
            <a:r>
              <a:rPr lang="en-US" sz="1300" dirty="0" err="1" smtClean="0"/>
              <a:t>khả</a:t>
            </a:r>
            <a:r>
              <a:rPr lang="en-US" sz="1300" dirty="0" smtClean="0"/>
              <a:t> </a:t>
            </a:r>
            <a:r>
              <a:rPr lang="en-US" sz="1300" dirty="0" err="1" smtClean="0"/>
              <a:t>năng</a:t>
            </a:r>
            <a:r>
              <a:rPr lang="en-US" sz="1300" dirty="0" smtClean="0"/>
              <a:t> </a:t>
            </a:r>
            <a:r>
              <a:rPr lang="en-US" sz="1300" dirty="0" err="1" smtClean="0"/>
              <a:t>khiến</a:t>
            </a:r>
            <a:r>
              <a:rPr lang="en-US" sz="1300" dirty="0" smtClean="0"/>
              <a:t> </a:t>
            </a:r>
            <a:r>
              <a:rPr lang="vi-VN" sz="1300" dirty="0" smtClean="0"/>
              <a:t>Người Hút 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từ</a:t>
            </a:r>
            <a:r>
              <a:rPr lang="en-US" sz="1300" dirty="0" smtClean="0"/>
              <a:t> </a:t>
            </a:r>
            <a:r>
              <a:rPr lang="en-US" sz="1300" dirty="0" err="1" smtClean="0"/>
              <a:t>bỏ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(67%), </a:t>
            </a:r>
            <a:r>
              <a:rPr lang="en-US" sz="1300" dirty="0" err="1" smtClean="0"/>
              <a:t>tiếp</a:t>
            </a:r>
            <a:r>
              <a:rPr lang="en-US" sz="1300" dirty="0" smtClean="0"/>
              <a:t> </a:t>
            </a:r>
            <a:r>
              <a:rPr lang="en-US" sz="1300" dirty="0" err="1" smtClean="0"/>
              <a:t>theo</a:t>
            </a:r>
            <a:r>
              <a:rPr lang="en-US" sz="1300" dirty="0" smtClean="0"/>
              <a:t> </a:t>
            </a:r>
            <a:r>
              <a:rPr lang="en-US" sz="1300" dirty="0" err="1" smtClean="0"/>
              <a:t>đó</a:t>
            </a:r>
            <a:r>
              <a:rPr lang="en-US" sz="1300" dirty="0" smtClean="0"/>
              <a:t> </a:t>
            </a:r>
            <a:r>
              <a:rPr lang="en-US" sz="1300" dirty="0" err="1" smtClean="0"/>
              <a:t>là</a:t>
            </a:r>
            <a:r>
              <a:rPr lang="en-US" sz="1300" dirty="0" smtClean="0"/>
              <a:t> </a:t>
            </a:r>
            <a:r>
              <a:rPr lang="en-US" sz="1300" b="1" i="1" dirty="0" smtClean="0"/>
              <a:t>“Invisible Killer – Office” </a:t>
            </a:r>
            <a:r>
              <a:rPr lang="en-US" sz="1300" dirty="0" smtClean="0"/>
              <a:t>&amp; </a:t>
            </a:r>
            <a:r>
              <a:rPr lang="en-US" sz="1300" b="1" i="1" dirty="0" smtClean="0"/>
              <a:t>“Economic Costs” </a:t>
            </a:r>
            <a:r>
              <a:rPr lang="en-US" sz="1300" dirty="0" smtClean="0"/>
              <a:t>(</a:t>
            </a:r>
            <a:r>
              <a:rPr lang="en-US" sz="1300" dirty="0" err="1" smtClean="0"/>
              <a:t>cả</a:t>
            </a:r>
            <a:r>
              <a:rPr lang="en-US" sz="1300" dirty="0" smtClean="0"/>
              <a:t> </a:t>
            </a:r>
            <a:r>
              <a:rPr lang="en-US" sz="1300" dirty="0" err="1" smtClean="0"/>
              <a:t>hai</a:t>
            </a:r>
            <a:r>
              <a:rPr lang="en-US" sz="1300" dirty="0" smtClean="0"/>
              <a:t> </a:t>
            </a:r>
            <a:r>
              <a:rPr lang="en-US" sz="1300" dirty="0" err="1" smtClean="0"/>
              <a:t>đều</a:t>
            </a:r>
            <a:r>
              <a:rPr lang="en-US" sz="1300" dirty="0" smtClean="0"/>
              <a:t> </a:t>
            </a:r>
            <a:r>
              <a:rPr lang="en-US" sz="1300" dirty="0" err="1" smtClean="0"/>
              <a:t>đạt</a:t>
            </a:r>
            <a:r>
              <a:rPr lang="en-US" sz="1300" dirty="0" smtClean="0"/>
              <a:t> 62%)</a:t>
            </a:r>
            <a:r>
              <a:rPr lang="en-US" sz="1300" b="1" i="1" dirty="0" smtClean="0"/>
              <a:t>. </a:t>
            </a:r>
            <a:endParaRPr lang="en-US" sz="1300" dirty="0" smtClean="0"/>
          </a:p>
        </p:txBody>
      </p:sp>
    </p:spTree>
    <p:extLst>
      <p:ext uri="{BB962C8B-B14F-4D97-AF65-F5344CB8AC3E}">
        <p14:creationId xmlns:p14="http://schemas.microsoft.com/office/powerpoint/2010/main" val="87205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628650" y="1"/>
            <a:ext cx="769620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defTabSz="914400"/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Costs”</a:t>
            </a:r>
          </a:p>
        </p:txBody>
      </p:sp>
      <p:sp>
        <p:nvSpPr>
          <p:cNvPr id="574469" name="Text Box 16"/>
          <p:cNvSpPr txBox="1">
            <a:spLocks noChangeArrowheads="1"/>
          </p:cNvSpPr>
          <p:nvPr/>
        </p:nvSpPr>
        <p:spPr bwMode="auto">
          <a:xfrm>
            <a:off x="9038979" y="2380772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76358"/>
            <a:ext cx="2133600" cy="168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37883"/>
              </p:ext>
            </p:extLst>
          </p:nvPr>
        </p:nvGraphicFramePr>
        <p:xfrm>
          <a:off x="457200" y="2473840"/>
          <a:ext cx="2952750" cy="28925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256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957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66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467078" y="3883175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4364" y="3425975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7376" y="2968775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4364" y="4416575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082406" y="3716775"/>
            <a:ext cx="2922013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694550" y="1866610"/>
            <a:ext cx="1544450" cy="48035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675598" y="1866610"/>
            <a:ext cx="1554480" cy="48035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04364" y="4873775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41687" y="5333226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766CC"/>
                </a:solidFill>
              </a:rPr>
              <a:t>N = 656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29891" y="5330976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329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50689" y="5330976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327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843690" y="2012339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592791" y="601459"/>
            <a:ext cx="89555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79</a:t>
            </a:r>
            <a:r>
              <a:rPr lang="en-US" sz="1400" dirty="0"/>
              <a:t>% </a:t>
            </a:r>
            <a:r>
              <a:rPr lang="en-US" sz="1400" dirty="0" err="1"/>
              <a:t>số</a:t>
            </a:r>
            <a:r>
              <a:rPr lang="en-US" sz="1400" dirty="0"/>
              <a:t> </a:t>
            </a:r>
            <a:r>
              <a:rPr lang="vi-VN" sz="1400" dirty="0"/>
              <a:t>Người Hút Thuốc</a:t>
            </a:r>
            <a:r>
              <a:rPr lang="en-US" sz="1400" dirty="0"/>
              <a:t> </a:t>
            </a:r>
            <a:r>
              <a:rPr lang="en-US" sz="1400" dirty="0" err="1"/>
              <a:t>nghĩ</a:t>
            </a:r>
            <a:r>
              <a:rPr lang="en-US" sz="1400" dirty="0"/>
              <a:t> </a:t>
            </a:r>
            <a:r>
              <a:rPr lang="en-US" sz="1400" dirty="0" err="1"/>
              <a:t>đến</a:t>
            </a:r>
            <a:r>
              <a:rPr lang="en-US" sz="1400" dirty="0"/>
              <a:t> </a:t>
            </a:r>
            <a:r>
              <a:rPr lang="en-US" sz="1400" dirty="0" err="1"/>
              <a:t>việc</a:t>
            </a:r>
            <a:r>
              <a:rPr lang="en-US" sz="1400" dirty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lá</a:t>
            </a:r>
            <a:r>
              <a:rPr lang="en-US" sz="1400" dirty="0"/>
              <a:t> </a:t>
            </a:r>
            <a:r>
              <a:rPr lang="en-US" sz="1400" dirty="0" err="1"/>
              <a:t>sau</a:t>
            </a:r>
            <a:r>
              <a:rPr lang="en-US" sz="1400" dirty="0"/>
              <a:t> </a:t>
            </a:r>
            <a:r>
              <a:rPr lang="en-US" sz="1400" dirty="0" err="1"/>
              <a:t>khi</a:t>
            </a:r>
            <a:r>
              <a:rPr lang="en-US" sz="1400" dirty="0"/>
              <a:t> </a:t>
            </a:r>
            <a:r>
              <a:rPr lang="en-US" sz="1400" dirty="0" err="1"/>
              <a:t>xem</a:t>
            </a:r>
            <a:r>
              <a:rPr lang="en-US" sz="1400" dirty="0"/>
              <a:t> </a:t>
            </a:r>
            <a:r>
              <a:rPr lang="en-US" sz="1400" dirty="0" err="1"/>
              <a:t>xong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“ Economic </a:t>
            </a:r>
            <a:r>
              <a:rPr lang="en-US" sz="1400" dirty="0" err="1"/>
              <a:t>cosrs</a:t>
            </a:r>
            <a:r>
              <a:rPr lang="en-US" sz="1400" dirty="0"/>
              <a:t>”, 63%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tìm</a:t>
            </a:r>
            <a:r>
              <a:rPr lang="en-US" sz="1400" dirty="0"/>
              <a:t> </a:t>
            </a:r>
            <a:r>
              <a:rPr lang="en-US" sz="1400" dirty="0" err="1"/>
              <a:t>hiểu</a:t>
            </a:r>
            <a:r>
              <a:rPr lang="en-US" sz="1400" dirty="0"/>
              <a:t> </a:t>
            </a:r>
            <a:r>
              <a:rPr lang="en-US" sz="1400" dirty="0" err="1"/>
              <a:t>cách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lá</a:t>
            </a:r>
            <a:r>
              <a:rPr lang="en-US" sz="1400" dirty="0"/>
              <a:t>, </a:t>
            </a:r>
            <a:r>
              <a:rPr lang="en-US" sz="1400" dirty="0" err="1"/>
              <a:t>và</a:t>
            </a:r>
            <a:r>
              <a:rPr lang="en-US" sz="1400" dirty="0"/>
              <a:t> 67%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cố</a:t>
            </a:r>
            <a:r>
              <a:rPr lang="en-US" sz="1400" dirty="0"/>
              <a:t> </a:t>
            </a:r>
            <a:r>
              <a:rPr lang="en-US" sz="1400" dirty="0" err="1"/>
              <a:t>gắng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. 76%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cố</a:t>
            </a:r>
            <a:r>
              <a:rPr lang="en-US" sz="1400" dirty="0"/>
              <a:t> </a:t>
            </a:r>
            <a:r>
              <a:rPr lang="en-US" sz="1400" dirty="0" err="1"/>
              <a:t>gắng</a:t>
            </a:r>
            <a:r>
              <a:rPr lang="en-US" sz="1400" dirty="0"/>
              <a:t> </a:t>
            </a:r>
            <a:r>
              <a:rPr lang="en-US" sz="1400" dirty="0" err="1"/>
              <a:t>thuyết</a:t>
            </a:r>
            <a:r>
              <a:rPr lang="en-US" sz="1400" dirty="0"/>
              <a:t> </a:t>
            </a:r>
            <a:r>
              <a:rPr lang="en-US" sz="1400" dirty="0" err="1"/>
              <a:t>phục</a:t>
            </a:r>
            <a:r>
              <a:rPr lang="en-US" sz="1400" dirty="0"/>
              <a:t>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khác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sau</a:t>
            </a:r>
            <a:r>
              <a:rPr lang="en-US" sz="1400" dirty="0"/>
              <a:t> </a:t>
            </a:r>
            <a:r>
              <a:rPr lang="en-US" sz="1400" dirty="0" err="1"/>
              <a:t>khi</a:t>
            </a:r>
            <a:r>
              <a:rPr lang="en-US" sz="1400" dirty="0"/>
              <a:t> </a:t>
            </a:r>
            <a:r>
              <a:rPr lang="en-US" sz="1400" dirty="0" err="1"/>
              <a:t>xem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 smtClean="0"/>
              <a:t>. </a:t>
            </a:r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,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nhiều</a:t>
            </a:r>
            <a:r>
              <a:rPr lang="en-US" sz="1400" dirty="0" smtClean="0"/>
              <a:t> </a:t>
            </a:r>
            <a:r>
              <a:rPr lang="en-US" sz="1400" dirty="0" err="1" smtClean="0"/>
              <a:t>hành</a:t>
            </a:r>
            <a:r>
              <a:rPr lang="en-US" sz="1400" dirty="0" smtClean="0"/>
              <a:t> </a:t>
            </a:r>
            <a:r>
              <a:rPr lang="en-US" sz="1400" dirty="0" err="1" smtClean="0"/>
              <a:t>động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5183519" y="2375574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7327286" y="2369632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8324850" y="6270970"/>
            <a:ext cx="1517937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200" smtClean="0"/>
              <a:t>Q38/Q46/Q54/Q62 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112008" y="2002566"/>
            <a:ext cx="110913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Chart 36"/>
          <p:cNvGraphicFramePr/>
          <p:nvPr>
            <p:extLst>
              <p:ext uri="{D42A27DB-BD31-4B8C-83A1-F6EECF244321}">
                <p14:modId xmlns:p14="http://schemas.microsoft.com/office/powerpoint/2010/main" val="2164997628"/>
              </p:ext>
            </p:extLst>
          </p:nvPr>
        </p:nvGraphicFramePr>
        <p:xfrm>
          <a:off x="3749358" y="2375574"/>
          <a:ext cx="1866900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8" name="Chart 37"/>
          <p:cNvGraphicFramePr/>
          <p:nvPr>
            <p:extLst>
              <p:ext uri="{D42A27DB-BD31-4B8C-83A1-F6EECF244321}">
                <p14:modId xmlns:p14="http://schemas.microsoft.com/office/powerpoint/2010/main" val="2311888205"/>
              </p:ext>
            </p:extLst>
          </p:nvPr>
        </p:nvGraphicFramePr>
        <p:xfrm>
          <a:off x="5750148" y="2401439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Chart 38"/>
          <p:cNvGraphicFramePr/>
          <p:nvPr>
            <p:extLst/>
          </p:nvPr>
        </p:nvGraphicFramePr>
        <p:xfrm>
          <a:off x="7678642" y="2375574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827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525211" y="-10997"/>
            <a:ext cx="769620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defTabSz="914400"/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 Killer- Office”</a:t>
            </a:r>
          </a:p>
        </p:txBody>
      </p:sp>
      <p:sp>
        <p:nvSpPr>
          <p:cNvPr id="574469" name="Text Box 16"/>
          <p:cNvSpPr txBox="1">
            <a:spLocks noChangeArrowheads="1"/>
          </p:cNvSpPr>
          <p:nvPr/>
        </p:nvSpPr>
        <p:spPr bwMode="auto">
          <a:xfrm>
            <a:off x="9274948" y="2371580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748" y="6681948"/>
            <a:ext cx="2133600" cy="168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886229"/>
              </p:ext>
            </p:extLst>
          </p:nvPr>
        </p:nvGraphicFramePr>
        <p:xfrm>
          <a:off x="669309" y="2435376"/>
          <a:ext cx="2952750" cy="29339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64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0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654050" y="4422623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8936" y="34289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4348" y="2974823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1948" y="3889223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116978" y="3719798"/>
            <a:ext cx="2922013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8936" y="48767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67747" y="5314611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431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52084" y="5314611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201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31948" y="5314611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230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888560" y="2018386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538936" y="611692"/>
            <a:ext cx="8955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 smtClean="0"/>
              <a:t>74%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nói</a:t>
            </a:r>
            <a:r>
              <a:rPr lang="en-US" sz="1400" dirty="0" smtClean="0"/>
              <a:t> </a:t>
            </a:r>
            <a:r>
              <a:rPr lang="en-US" sz="1400" dirty="0" err="1" smtClean="0"/>
              <a:t>rằng</a:t>
            </a:r>
            <a:r>
              <a:rPr lang="en-US" sz="1400" dirty="0" smtClean="0"/>
              <a:t> </a:t>
            </a:r>
            <a:r>
              <a:rPr lang="en-US" sz="1400" dirty="0" err="1" smtClean="0"/>
              <a:t>họ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cố</a:t>
            </a:r>
            <a:r>
              <a:rPr lang="en-US" sz="1400" dirty="0" smtClean="0"/>
              <a:t> </a:t>
            </a:r>
            <a:r>
              <a:rPr lang="en-US" sz="1400" dirty="0" err="1" smtClean="0"/>
              <a:t>gắng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“Invisible Killer” </a:t>
            </a:r>
            <a:r>
              <a:rPr lang="en-US" sz="1400" dirty="0" err="1" smtClean="0"/>
              <a:t>và</a:t>
            </a:r>
            <a:r>
              <a:rPr lang="en-US" sz="1400" dirty="0" smtClean="0"/>
              <a:t> 84%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nói</a:t>
            </a:r>
            <a:r>
              <a:rPr lang="en-US" sz="1400" dirty="0" smtClean="0"/>
              <a:t> </a:t>
            </a:r>
            <a:r>
              <a:rPr lang="en-US" sz="1400" dirty="0" err="1" smtClean="0"/>
              <a:t>rằng</a:t>
            </a:r>
            <a:r>
              <a:rPr lang="en-US" sz="1400" dirty="0" smtClean="0"/>
              <a:t> </a:t>
            </a:r>
            <a:r>
              <a:rPr lang="en-US" sz="1400" dirty="0" err="1" smtClean="0"/>
              <a:t>họ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cố</a:t>
            </a:r>
            <a:r>
              <a:rPr lang="en-US" sz="1400" dirty="0" smtClean="0"/>
              <a:t> </a:t>
            </a:r>
            <a:r>
              <a:rPr lang="en-US" sz="1400" dirty="0" err="1" smtClean="0"/>
              <a:t>gắng</a:t>
            </a:r>
            <a:r>
              <a:rPr lang="en-US" sz="1400" dirty="0" smtClean="0"/>
              <a:t> </a:t>
            </a:r>
            <a:r>
              <a:rPr lang="en-US" sz="1400" dirty="0" err="1" smtClean="0"/>
              <a:t>thuyết</a:t>
            </a:r>
            <a:r>
              <a:rPr lang="en-US" sz="1400" dirty="0" smtClean="0"/>
              <a:t> </a:t>
            </a:r>
            <a:r>
              <a:rPr lang="en-US" sz="1400" dirty="0" err="1" smtClean="0"/>
              <a:t>phục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238267" y="2375574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7382034" y="2369632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8229600" y="6270970"/>
            <a:ext cx="1517937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200" smtClean="0"/>
              <a:t>Q38/Q46/Q54/Q62 </a:t>
            </a:r>
            <a:endParaRPr lang="en-US" sz="1200" dirty="0"/>
          </a:p>
        </p:txBody>
      </p:sp>
      <p:sp>
        <p:nvSpPr>
          <p:cNvPr id="36" name="Rounded Rectangle 35"/>
          <p:cNvSpPr/>
          <p:nvPr/>
        </p:nvSpPr>
        <p:spPr>
          <a:xfrm>
            <a:off x="5676900" y="1980523"/>
            <a:ext cx="1585870" cy="457877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696200" y="1981200"/>
            <a:ext cx="1554480" cy="45561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2868682740"/>
              </p:ext>
            </p:extLst>
          </p:nvPr>
        </p:nvGraphicFramePr>
        <p:xfrm>
          <a:off x="3811692" y="2362199"/>
          <a:ext cx="1866900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3620985818"/>
              </p:ext>
            </p:extLst>
          </p:nvPr>
        </p:nvGraphicFramePr>
        <p:xfrm>
          <a:off x="5814344" y="2362201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Chart 37"/>
          <p:cNvGraphicFramePr/>
          <p:nvPr>
            <p:extLst/>
          </p:nvPr>
        </p:nvGraphicFramePr>
        <p:xfrm>
          <a:off x="7560448" y="2378597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116019" y="2018386"/>
            <a:ext cx="110913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5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628650" y="1"/>
            <a:ext cx="769620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defTabSz="914400"/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 Home – Child”</a:t>
            </a:r>
          </a:p>
        </p:txBody>
      </p:sp>
      <p:sp>
        <p:nvSpPr>
          <p:cNvPr id="574469" name="Text Box 16"/>
          <p:cNvSpPr txBox="1">
            <a:spLocks noChangeArrowheads="1"/>
          </p:cNvSpPr>
          <p:nvPr/>
        </p:nvSpPr>
        <p:spPr bwMode="auto">
          <a:xfrm>
            <a:off x="9031288" y="2459995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83922"/>
            <a:ext cx="2133600" cy="168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82948" y="2514599"/>
          <a:ext cx="2952750" cy="29339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64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gắng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459387" y="3962398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6673" y="35051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9685" y="3047998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6673" y="44957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074715" y="3795998"/>
            <a:ext cx="2922013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5676900" y="2058984"/>
            <a:ext cx="1585870" cy="457877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696200" y="2058984"/>
            <a:ext cx="1554480" cy="45561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KHÔNG HÚT THUỐC</a:t>
            </a:r>
            <a:endParaRPr lang="en-US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96673" y="49529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33812" y="5441024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332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99760" y="5441024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183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72412" y="5441024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766CC"/>
                </a:solidFill>
              </a:rPr>
              <a:t>N = 149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3833812" y="2058984"/>
            <a:ext cx="1096963" cy="4578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183519" y="2444342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7327286" y="2438400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628650" y="612770"/>
            <a:ext cx="89555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77% </a:t>
            </a:r>
            <a:r>
              <a:rPr lang="vi-VN" sz="1400" dirty="0" smtClean="0"/>
              <a:t>Người Hút 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nghĩ</a:t>
            </a:r>
            <a:r>
              <a:rPr lang="en-US" sz="1400" dirty="0" smtClean="0"/>
              <a:t> </a:t>
            </a:r>
            <a:r>
              <a:rPr lang="en-US" sz="1400" dirty="0" err="1" smtClean="0"/>
              <a:t>đến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coi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62% </a:t>
            </a:r>
            <a:r>
              <a:rPr lang="en-US" sz="1400" dirty="0" err="1" smtClean="0"/>
              <a:t>tìm</a:t>
            </a:r>
            <a:r>
              <a:rPr lang="en-US" sz="1400" dirty="0" smtClean="0"/>
              <a:t> </a:t>
            </a:r>
            <a:r>
              <a:rPr lang="en-US" sz="1400" dirty="0" err="1" smtClean="0"/>
              <a:t>cách</a:t>
            </a:r>
            <a:r>
              <a:rPr lang="en-US" sz="1400" dirty="0" smtClean="0"/>
              <a:t>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61%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cố</a:t>
            </a:r>
            <a:r>
              <a:rPr lang="en-US" sz="1400" dirty="0" smtClean="0"/>
              <a:t> </a:t>
            </a:r>
            <a:r>
              <a:rPr lang="en-US" sz="1400" dirty="0" err="1" smtClean="0"/>
              <a:t>gắng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/>
              <a:t>. 76% </a:t>
            </a:r>
            <a:r>
              <a:rPr lang="en-US" sz="1400" dirty="0" err="1"/>
              <a:t>những</a:t>
            </a:r>
            <a:r>
              <a:rPr lang="en-US" sz="1400" dirty="0"/>
              <a:t>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cho</a:t>
            </a:r>
            <a:r>
              <a:rPr lang="en-US" sz="1400" dirty="0"/>
              <a:t> </a:t>
            </a:r>
            <a:r>
              <a:rPr lang="en-US" sz="1400" dirty="0" err="1"/>
              <a:t>rằng</a:t>
            </a:r>
            <a:r>
              <a:rPr lang="en-US" sz="1400" dirty="0"/>
              <a:t> </a:t>
            </a:r>
            <a:r>
              <a:rPr lang="en-US" sz="1400" dirty="0" err="1"/>
              <a:t>họ</a:t>
            </a:r>
            <a:r>
              <a:rPr lang="en-US" sz="1400" dirty="0"/>
              <a:t>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cố</a:t>
            </a:r>
            <a:r>
              <a:rPr lang="en-US" sz="1400" dirty="0"/>
              <a:t> </a:t>
            </a:r>
            <a:r>
              <a:rPr lang="en-US" sz="1400" dirty="0" err="1"/>
              <a:t>gắng</a:t>
            </a:r>
            <a:r>
              <a:rPr lang="en-US" sz="1400" dirty="0"/>
              <a:t> </a:t>
            </a:r>
            <a:r>
              <a:rPr lang="en-US" sz="1400" dirty="0" err="1"/>
              <a:t>thuyết</a:t>
            </a:r>
            <a:r>
              <a:rPr lang="en-US" sz="1400" dirty="0"/>
              <a:t> </a:t>
            </a:r>
            <a:r>
              <a:rPr lang="en-US" sz="1400" dirty="0" err="1"/>
              <a:t>phục</a:t>
            </a:r>
            <a:r>
              <a:rPr lang="en-US" sz="1400" dirty="0"/>
              <a:t>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khác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.</a:t>
            </a:r>
          </a:p>
          <a:p>
            <a:pPr algn="just"/>
            <a:endParaRPr lang="en-US" sz="1400" dirty="0"/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8229600" y="6270970"/>
            <a:ext cx="1517937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200" smtClean="0"/>
              <a:t>Q38/Q46/Q54/Q62 </a:t>
            </a:r>
            <a:endParaRPr lang="en-US" sz="1200" dirty="0"/>
          </a:p>
        </p:txBody>
      </p:sp>
      <p:graphicFrame>
        <p:nvGraphicFramePr>
          <p:cNvPr id="36" name="Chart 35"/>
          <p:cNvGraphicFramePr/>
          <p:nvPr>
            <p:extLst/>
          </p:nvPr>
        </p:nvGraphicFramePr>
        <p:xfrm>
          <a:off x="3704216" y="2438399"/>
          <a:ext cx="1866900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" name="Chart 36"/>
          <p:cNvGraphicFramePr/>
          <p:nvPr>
            <p:extLst/>
          </p:nvPr>
        </p:nvGraphicFramePr>
        <p:xfrm>
          <a:off x="5820443" y="2438401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Chart 37"/>
          <p:cNvGraphicFramePr/>
          <p:nvPr>
            <p:extLst/>
          </p:nvPr>
        </p:nvGraphicFramePr>
        <p:xfrm>
          <a:off x="7662280" y="2454797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112008" y="2146012"/>
            <a:ext cx="110913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6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95300" y="586972"/>
            <a:ext cx="9105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just" eaLnBrk="0" hangingPunct="0">
              <a:spcBef>
                <a:spcPct val="20000"/>
              </a:spcBef>
            </a:pPr>
            <a:r>
              <a:rPr lang="en-US" sz="1400" b="1" dirty="0" smtClean="0"/>
              <a:t>1. </a:t>
            </a:r>
            <a:r>
              <a:rPr lang="en-US" sz="1400" b="1" dirty="0" err="1" smtClean="0"/>
              <a:t>Phương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pháp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nghiên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cứu</a:t>
            </a:r>
            <a:r>
              <a:rPr lang="en-US" sz="1400" b="1" dirty="0" smtClean="0"/>
              <a:t>: </a:t>
            </a:r>
            <a:r>
              <a:rPr lang="en-US" sz="1400" dirty="0" err="1" smtClean="0"/>
              <a:t>Định</a:t>
            </a:r>
            <a:r>
              <a:rPr lang="en-US" sz="1400" dirty="0" smtClean="0"/>
              <a:t> </a:t>
            </a:r>
            <a:r>
              <a:rPr lang="en-US" sz="1400" dirty="0" err="1" smtClean="0"/>
              <a:t>lượng</a:t>
            </a:r>
            <a:r>
              <a:rPr lang="en-US" sz="1400" dirty="0" smtClean="0"/>
              <a:t>, </a:t>
            </a:r>
            <a:r>
              <a:rPr lang="en-US" sz="1400" dirty="0" err="1" smtClean="0"/>
              <a:t>phỏng</a:t>
            </a:r>
            <a:r>
              <a:rPr lang="en-US" sz="1400" dirty="0" smtClean="0"/>
              <a:t> </a:t>
            </a:r>
            <a:r>
              <a:rPr lang="en-US" sz="1400" dirty="0" err="1" smtClean="0"/>
              <a:t>vấn</a:t>
            </a:r>
            <a:r>
              <a:rPr lang="en-US" sz="1400" dirty="0"/>
              <a:t> </a:t>
            </a:r>
            <a:r>
              <a:rPr lang="en-US" sz="1400" dirty="0" err="1" smtClean="0"/>
              <a:t>trực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gia</a:t>
            </a:r>
            <a:r>
              <a:rPr lang="en-US" sz="1400" dirty="0" smtClean="0"/>
              <a:t> </a:t>
            </a:r>
            <a:r>
              <a:rPr lang="en-US" sz="1400" dirty="0" err="1" smtClean="0"/>
              <a:t>đình</a:t>
            </a:r>
            <a:r>
              <a:rPr lang="en-US" sz="1400" dirty="0" smtClean="0"/>
              <a:t>, </a:t>
            </a:r>
            <a:r>
              <a:rPr lang="en-US" sz="1400" dirty="0" err="1" smtClean="0"/>
              <a:t>lấy</a:t>
            </a:r>
            <a:r>
              <a:rPr lang="en-US" sz="1400" dirty="0" smtClean="0"/>
              <a:t> </a:t>
            </a:r>
            <a:r>
              <a:rPr lang="en-US" sz="1400" dirty="0" err="1" smtClean="0"/>
              <a:t>mẫu</a:t>
            </a:r>
            <a:r>
              <a:rPr lang="en-US" sz="1400" dirty="0" smtClean="0"/>
              <a:t> </a:t>
            </a:r>
            <a:r>
              <a:rPr lang="en-US" sz="1400" dirty="0" err="1" smtClean="0"/>
              <a:t>ngẫu</a:t>
            </a:r>
            <a:r>
              <a:rPr lang="en-US" sz="1400" dirty="0" smtClean="0"/>
              <a:t> </a:t>
            </a:r>
            <a:r>
              <a:rPr lang="en-US" sz="1400" dirty="0" err="1" smtClean="0"/>
              <a:t>nhiên</a:t>
            </a:r>
            <a:r>
              <a:rPr lang="en-US" sz="1400" dirty="0" smtClean="0"/>
              <a:t>.</a:t>
            </a:r>
          </a:p>
          <a:p>
            <a:pPr marL="0" lvl="1" algn="just" eaLnBrk="0" hangingPunct="0">
              <a:spcBef>
                <a:spcPts val="600"/>
              </a:spcBef>
            </a:pPr>
            <a:r>
              <a:rPr lang="en-US" sz="1400" b="1" dirty="0" smtClean="0"/>
              <a:t>2. </a:t>
            </a:r>
            <a:r>
              <a:rPr lang="en-US" sz="1400" b="1" dirty="0" err="1" smtClean="0"/>
              <a:t>Đói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tượng</a:t>
            </a:r>
            <a:r>
              <a:rPr lang="en-US" sz="1400" b="1" dirty="0" smtClean="0"/>
              <a:t>: </a:t>
            </a:r>
            <a:r>
              <a:rPr lang="vi-VN" sz="1400" dirty="0" smtClean="0"/>
              <a:t>Người Hút 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lvl="1" indent="-34290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vi-VN" sz="1400" b="1" dirty="0" smtClean="0"/>
              <a:t>Người Hút Thuốc</a:t>
            </a:r>
            <a:r>
              <a:rPr lang="en-US" sz="1400" dirty="0" smtClean="0"/>
              <a:t> (</a:t>
            </a:r>
            <a:r>
              <a:rPr lang="vi-VN" sz="1400" dirty="0" smtClean="0"/>
              <a:t>Nam Hút 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mỗi</a:t>
            </a:r>
            <a:r>
              <a:rPr lang="en-US" sz="1400" dirty="0" smtClean="0"/>
              <a:t> </a:t>
            </a:r>
            <a:r>
              <a:rPr lang="en-US" sz="1400" dirty="0" err="1" smtClean="0"/>
              <a:t>ngày</a:t>
            </a:r>
            <a:r>
              <a:rPr lang="en-US" sz="1400" dirty="0" smtClean="0"/>
              <a:t>/</a:t>
            </a:r>
            <a:r>
              <a:rPr lang="en-US" sz="1400" dirty="0" err="1" smtClean="0"/>
              <a:t>lần</a:t>
            </a:r>
            <a:r>
              <a:rPr lang="en-US" sz="1400" dirty="0" smtClean="0"/>
              <a:t> </a:t>
            </a:r>
            <a:r>
              <a:rPr lang="en-US" sz="1400" dirty="0" err="1" smtClean="0"/>
              <a:t>hoặc</a:t>
            </a:r>
            <a:r>
              <a:rPr lang="en-US" sz="1400" dirty="0" smtClean="0"/>
              <a:t> </a:t>
            </a:r>
            <a:r>
              <a:rPr lang="en-US" sz="1400" dirty="0" err="1" smtClean="0"/>
              <a:t>thường</a:t>
            </a:r>
            <a:r>
              <a:rPr lang="en-US" sz="1400" dirty="0" smtClean="0"/>
              <a:t> </a:t>
            </a:r>
            <a:r>
              <a:rPr lang="en-US" sz="1400" dirty="0" err="1" smtClean="0"/>
              <a:t>xuyên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, 15</a:t>
            </a:r>
            <a:r>
              <a:rPr lang="en-US" sz="1400" dirty="0"/>
              <a:t>-55 </a:t>
            </a:r>
            <a:r>
              <a:rPr lang="en-US" sz="1400" dirty="0" err="1" smtClean="0"/>
              <a:t>tuổi</a:t>
            </a:r>
            <a:r>
              <a:rPr lang="en-US" sz="1400" dirty="0"/>
              <a:t>)</a:t>
            </a:r>
          </a:p>
          <a:p>
            <a:pPr marL="342900" lvl="1" indent="-34290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N</a:t>
            </a:r>
            <a:r>
              <a:rPr lang="vi-VN" sz="1400" b="1" dirty="0" smtClean="0"/>
              <a:t>gười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không</a:t>
            </a:r>
            <a:r>
              <a:rPr lang="vi-VN" sz="1400" b="1" dirty="0" smtClean="0"/>
              <a:t> hút thuốc</a:t>
            </a:r>
            <a:r>
              <a:rPr lang="en-US" sz="1400" dirty="0" smtClean="0"/>
              <a:t> (</a:t>
            </a:r>
            <a:r>
              <a:rPr lang="en-US" sz="1400" dirty="0" err="1" smtClean="0"/>
              <a:t>tất</a:t>
            </a:r>
            <a:r>
              <a:rPr lang="en-US" sz="1400" dirty="0" smtClean="0"/>
              <a:t> </a:t>
            </a:r>
            <a:r>
              <a:rPr lang="en-US" sz="1400" dirty="0" err="1" smtClean="0"/>
              <a:t>cả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lớn</a:t>
            </a:r>
            <a:r>
              <a:rPr lang="en-US" sz="1400" dirty="0" smtClean="0"/>
              <a:t>, </a:t>
            </a:r>
            <a:r>
              <a:rPr lang="en-US" sz="1400" dirty="0"/>
              <a:t>15-55 </a:t>
            </a:r>
            <a:r>
              <a:rPr lang="en-US" sz="1400" dirty="0" err="1" smtClean="0"/>
              <a:t>tuổi</a:t>
            </a:r>
            <a:r>
              <a:rPr lang="en-US" sz="1400" dirty="0" smtClean="0"/>
              <a:t>,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).</a:t>
            </a:r>
          </a:p>
          <a:p>
            <a:pPr marL="0" lvl="1" algn="just" eaLnBrk="0" hangingPunct="0">
              <a:spcBef>
                <a:spcPct val="20000"/>
              </a:spcBef>
            </a:pP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tiêu</a:t>
            </a:r>
            <a:r>
              <a:rPr lang="en-US" sz="1400" dirty="0" smtClean="0"/>
              <a:t> </a:t>
            </a:r>
            <a:r>
              <a:rPr lang="en-US" sz="1400" dirty="0" err="1" smtClean="0"/>
              <a:t>chí</a:t>
            </a:r>
            <a:r>
              <a:rPr lang="en-US" sz="1400" dirty="0" smtClean="0"/>
              <a:t> </a:t>
            </a:r>
            <a:r>
              <a:rPr lang="en-US" sz="1400" dirty="0" err="1" smtClean="0"/>
              <a:t>lựa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:</a:t>
            </a:r>
            <a:endParaRPr lang="en-US" sz="1400" dirty="0"/>
          </a:p>
          <a:p>
            <a:pPr marL="342900" lvl="1" indent="-34290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thân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lãnh</a:t>
            </a:r>
            <a:r>
              <a:rPr lang="en-US" sz="1400" dirty="0" smtClean="0"/>
              <a:t> </a:t>
            </a:r>
            <a:r>
              <a:rPr lang="en-US" sz="1400" dirty="0" err="1" smtClean="0"/>
              <a:t>vực</a:t>
            </a:r>
            <a:r>
              <a:rPr lang="en-US" sz="1400" dirty="0" smtClean="0"/>
              <a:t> </a:t>
            </a:r>
            <a:r>
              <a:rPr lang="en-US" sz="1400" dirty="0" err="1" smtClean="0"/>
              <a:t>nghiên</a:t>
            </a:r>
            <a:r>
              <a:rPr lang="en-US" sz="1400" dirty="0" smtClean="0"/>
              <a:t> </a:t>
            </a:r>
            <a:r>
              <a:rPr lang="en-US" sz="1400" dirty="0" err="1" smtClean="0"/>
              <a:t>cứu</a:t>
            </a:r>
            <a:r>
              <a:rPr lang="en-US" sz="1400" dirty="0" smtClean="0"/>
              <a:t> </a:t>
            </a:r>
            <a:r>
              <a:rPr lang="en-US" sz="1400" dirty="0" err="1" smtClean="0"/>
              <a:t>thị</a:t>
            </a:r>
            <a:r>
              <a:rPr lang="en-US" sz="1400" dirty="0" smtClean="0"/>
              <a:t> </a:t>
            </a:r>
            <a:r>
              <a:rPr lang="en-US" sz="1400" dirty="0" err="1" smtClean="0"/>
              <a:t>trường</a:t>
            </a:r>
            <a:r>
              <a:rPr lang="en-US" sz="1400" dirty="0" smtClean="0"/>
              <a:t>,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, </a:t>
            </a:r>
            <a:r>
              <a:rPr lang="en-US" sz="1400" dirty="0" err="1" smtClean="0"/>
              <a:t>truyền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, </a:t>
            </a:r>
            <a:r>
              <a:rPr lang="en-US" sz="1400" dirty="0" err="1" smtClean="0"/>
              <a:t>sản</a:t>
            </a:r>
            <a:r>
              <a:rPr lang="en-US" sz="1400" dirty="0" smtClean="0"/>
              <a:t> </a:t>
            </a:r>
            <a:r>
              <a:rPr lang="en-US" sz="1400" dirty="0" err="1" smtClean="0"/>
              <a:t>xuất</a:t>
            </a:r>
            <a:r>
              <a:rPr lang="en-US" sz="1400" dirty="0" smtClean="0"/>
              <a:t> </a:t>
            </a:r>
            <a:r>
              <a:rPr lang="en-US" sz="1400" dirty="0" err="1" smtClean="0"/>
              <a:t>hoặc</a:t>
            </a:r>
            <a:r>
              <a:rPr lang="en-US" sz="1400" dirty="0" smtClean="0"/>
              <a:t> </a:t>
            </a:r>
            <a:r>
              <a:rPr lang="en-US" sz="1400" dirty="0" err="1" smtClean="0"/>
              <a:t>kinh</a:t>
            </a:r>
            <a:r>
              <a:rPr lang="en-US" sz="1400" dirty="0" smtClean="0"/>
              <a:t> </a:t>
            </a:r>
            <a:r>
              <a:rPr lang="en-US" sz="1400" dirty="0" err="1" smtClean="0"/>
              <a:t>doanh</a:t>
            </a:r>
            <a:r>
              <a:rPr lang="en-US" sz="1400" dirty="0" smtClean="0"/>
              <a:t> </a:t>
            </a:r>
            <a:r>
              <a:rPr lang="en-US" sz="1400" dirty="0" err="1" smtClean="0"/>
              <a:t>sản</a:t>
            </a:r>
            <a:r>
              <a:rPr lang="en-US" sz="1400" dirty="0" smtClean="0"/>
              <a:t> </a:t>
            </a:r>
            <a:r>
              <a:rPr lang="en-US" sz="1400" dirty="0" err="1" smtClean="0"/>
              <a:t>phẩm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.</a:t>
            </a:r>
            <a:endParaRPr lang="en-US" sz="1400" dirty="0"/>
          </a:p>
          <a:p>
            <a:pPr marL="342900" lvl="1" indent="-34290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tham</a:t>
            </a:r>
            <a:r>
              <a:rPr lang="en-US" sz="1400" dirty="0" smtClean="0"/>
              <a:t> </a:t>
            </a:r>
            <a:r>
              <a:rPr lang="en-US" sz="1400" dirty="0" err="1" smtClean="0"/>
              <a:t>gia</a:t>
            </a:r>
            <a:r>
              <a:rPr lang="en-US" sz="1400" dirty="0" smtClean="0"/>
              <a:t> </a:t>
            </a:r>
            <a:r>
              <a:rPr lang="en-US" sz="1400" dirty="0" err="1" smtClean="0"/>
              <a:t>bất</a:t>
            </a:r>
            <a:r>
              <a:rPr lang="en-US" sz="1400" dirty="0" smtClean="0"/>
              <a:t> </a:t>
            </a:r>
            <a:r>
              <a:rPr lang="en-US" sz="1400" dirty="0" err="1" smtClean="0"/>
              <a:t>kỳ</a:t>
            </a:r>
            <a:r>
              <a:rPr lang="en-US" sz="1400" dirty="0" smtClean="0"/>
              <a:t> </a:t>
            </a:r>
            <a:r>
              <a:rPr lang="en-US" sz="1400" dirty="0" err="1" smtClean="0"/>
              <a:t>nghiên</a:t>
            </a:r>
            <a:r>
              <a:rPr lang="en-US" sz="1400" dirty="0" smtClean="0"/>
              <a:t> </a:t>
            </a:r>
            <a:r>
              <a:rPr lang="en-US" sz="1400" dirty="0" err="1" smtClean="0"/>
              <a:t>cứu</a:t>
            </a:r>
            <a:r>
              <a:rPr lang="en-US" sz="1400" dirty="0" smtClean="0"/>
              <a:t> </a:t>
            </a:r>
            <a:r>
              <a:rPr lang="en-US" sz="1400" dirty="0" err="1" smtClean="0"/>
              <a:t>nào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vòng</a:t>
            </a:r>
            <a:r>
              <a:rPr lang="en-US" sz="1400" dirty="0" smtClean="0"/>
              <a:t> 3 </a:t>
            </a:r>
            <a:r>
              <a:rPr lang="en-US" sz="1400" dirty="0" err="1" smtClean="0"/>
              <a:t>tháng</a:t>
            </a:r>
            <a:r>
              <a:rPr lang="en-US" sz="1400" dirty="0" smtClean="0"/>
              <a:t> </a:t>
            </a:r>
            <a:r>
              <a:rPr lang="en-US" sz="1400" dirty="0" err="1" smtClean="0"/>
              <a:t>trở</a:t>
            </a:r>
            <a:r>
              <a:rPr lang="en-US" sz="1400" dirty="0" smtClean="0"/>
              <a:t> </a:t>
            </a:r>
            <a:r>
              <a:rPr lang="en-US" sz="1400" dirty="0" err="1" smtClean="0"/>
              <a:t>lại</a:t>
            </a:r>
            <a:r>
              <a:rPr lang="en-US" sz="1400" dirty="0" smtClean="0"/>
              <a:t>.</a:t>
            </a:r>
          </a:p>
          <a:p>
            <a:pPr marL="0" lvl="1" algn="just" eaLnBrk="0" hangingPunct="0">
              <a:spcBef>
                <a:spcPts val="600"/>
              </a:spcBef>
            </a:pPr>
            <a:r>
              <a:rPr lang="en-US" altLang="zh-CN" sz="14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lấy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182880" lvl="1" indent="-18288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Sử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pháp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lấy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ngẫu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hệ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thống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giai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bảng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Kish Grid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hộ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.  </a:t>
            </a:r>
            <a:endParaRPr lang="en-US" altLang="zh-CN" sz="1400" dirty="0">
              <a:latin typeface="Arial" pitchFamily="34" charset="0"/>
              <a:cs typeface="Arial" pitchFamily="34" charset="0"/>
            </a:endParaRPr>
          </a:p>
          <a:p>
            <a:pPr marL="182880" lvl="1" indent="-18288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suất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tối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đa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1400" dirty="0" smtClean="0">
                <a:latin typeface="Arial" pitchFamily="34" charset="0"/>
                <a:cs typeface="Arial" pitchFamily="34" charset="0"/>
              </a:rPr>
              <a:t>Người Hút Thuốc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lấy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phân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tất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dữ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liệu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trọng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zh-CN" sz="1400" dirty="0">
              <a:latin typeface="Arial" pitchFamily="34" charset="0"/>
              <a:cs typeface="Arial" pitchFamily="34" charset="0"/>
            </a:endParaRPr>
          </a:p>
          <a:p>
            <a:pPr marL="182880" lvl="1" indent="-182880" algn="just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quá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trình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lấy</a:t>
            </a:r>
            <a:r>
              <a:rPr lang="en-US" altLang="zh-CN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400" dirty="0" err="1" smtClean="0">
                <a:latin typeface="Arial" pitchFamily="34" charset="0"/>
                <a:cs typeface="Arial" pitchFamily="34" charset="0"/>
              </a:rPr>
              <a:t>mẫu</a:t>
            </a:r>
            <a:r>
              <a:rPr lang="en-US" altLang="zh-CN" sz="1400" dirty="0">
                <a:latin typeface="Arial" pitchFamily="34" charset="0"/>
                <a:cs typeface="Arial" pitchFamily="34" charset="0"/>
              </a:rPr>
              <a:t>: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b="1" dirty="0" err="1" smtClean="0">
                <a:latin typeface="Arial" pitchFamily="34" charset="0"/>
                <a:ea typeface="Arial" pitchFamily="-112" charset="0"/>
                <a:cs typeface="Arial" pitchFamily="34" charset="0"/>
              </a:rPr>
              <a:t>Phương</a:t>
            </a:r>
            <a:r>
              <a:rPr lang="en-US" sz="1600" b="1" dirty="0" smtClean="0">
                <a:latin typeface="Arial" pitchFamily="34" charset="0"/>
                <a:ea typeface="Arial" pitchFamily="-11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ea typeface="Arial" pitchFamily="-112" charset="0"/>
                <a:cs typeface="Arial" pitchFamily="34" charset="0"/>
              </a:rPr>
              <a:t>pháp</a:t>
            </a:r>
            <a:r>
              <a:rPr lang="en-US" sz="1600" b="1" dirty="0" smtClean="0">
                <a:latin typeface="Arial" pitchFamily="34" charset="0"/>
                <a:ea typeface="Arial" pitchFamily="-11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ea typeface="Arial" pitchFamily="-112" charset="0"/>
                <a:cs typeface="Arial" pitchFamily="34" charset="0"/>
              </a:rPr>
              <a:t>nghiên</a:t>
            </a:r>
            <a:r>
              <a:rPr lang="en-US" sz="1600" b="1" dirty="0" smtClean="0">
                <a:latin typeface="Arial" pitchFamily="34" charset="0"/>
                <a:ea typeface="Arial" pitchFamily="-112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ea typeface="Arial" pitchFamily="-112" charset="0"/>
                <a:cs typeface="Arial" pitchFamily="34" charset="0"/>
              </a:rPr>
              <a:t>cứu</a:t>
            </a:r>
            <a:endParaRPr lang="en-US" sz="1600" b="1" dirty="0">
              <a:latin typeface="Arial" pitchFamily="34" charset="0"/>
              <a:ea typeface="Arial" pitchFamily="-112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5300" y="4333658"/>
            <a:ext cx="9144000" cy="2250996"/>
            <a:chOff x="381000" y="4419600"/>
            <a:chExt cx="9144000" cy="2250996"/>
          </a:xfrm>
        </p:grpSpPr>
        <p:graphicFrame>
          <p:nvGraphicFramePr>
            <p:cNvPr id="15" name="Diagram 14"/>
            <p:cNvGraphicFramePr/>
            <p:nvPr>
              <p:extLst>
                <p:ext uri="{D42A27DB-BD31-4B8C-83A1-F6EECF244321}">
                  <p14:modId xmlns:p14="http://schemas.microsoft.com/office/powerpoint/2010/main" val="204737266"/>
                </p:ext>
              </p:extLst>
            </p:nvPr>
          </p:nvGraphicFramePr>
          <p:xfrm>
            <a:off x="381000" y="4419600"/>
            <a:ext cx="9144000" cy="1117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381000" y="5562600"/>
              <a:ext cx="2209800" cy="76944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pPr marL="91440" lvl="1">
                <a:defRPr/>
              </a:pP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Tất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quận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lấy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mẫu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Kích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thước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mẫu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ở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quận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thiết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kế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dựa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trên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lượng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hộ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thực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tế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7000" y="5562600"/>
              <a:ext cx="2057400" cy="1107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huyện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chia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block,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chọn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ngẫu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nhiên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endParaRPr lang="en-US" sz="1100" dirty="0"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endParaRPr lang="en-US" sz="1100" dirty="0" smtClean="0"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800" y="5562600"/>
              <a:ext cx="2057400" cy="93871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quận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hộ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chọn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phương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pháp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K&gt;=3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Phương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Pháp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Bàn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Tay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Phải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. 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en-US" sz="1100" dirty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86600" y="5562600"/>
              <a:ext cx="2362200" cy="1107996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hộ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đáp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chọn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bảng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>
                  <a:latin typeface="Arial" pitchFamily="34" charset="0"/>
                  <a:cs typeface="Arial" pitchFamily="34" charset="0"/>
                </a:rPr>
                <a:t>Kish-grid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Danh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Sách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Viên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Đình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sắp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xếp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theo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tuổi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giảm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100" dirty="0" err="1" smtClean="0">
                  <a:latin typeface="Arial" pitchFamily="34" charset="0"/>
                  <a:cs typeface="Arial" pitchFamily="34" charset="0"/>
                </a:rPr>
                <a:t>dần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>
                <a:defRPr/>
              </a:pP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239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628650" y="1"/>
            <a:ext cx="769620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36" tIns="45718" rIns="91436" bIns="45718" anchor="ctr"/>
          <a:lstStyle/>
          <a:p>
            <a:pPr defTabSz="914400"/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 Restaurant”</a:t>
            </a:r>
          </a:p>
        </p:txBody>
      </p:sp>
      <p:sp>
        <p:nvSpPr>
          <p:cNvPr id="574468" name="TextBox 32"/>
          <p:cNvSpPr txBox="1">
            <a:spLocks noChangeArrowheads="1"/>
          </p:cNvSpPr>
          <p:nvPr/>
        </p:nvSpPr>
        <p:spPr bwMode="auto">
          <a:xfrm>
            <a:off x="8229600" y="6270970"/>
            <a:ext cx="1517937" cy="267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pPr algn="ctr"/>
            <a:r>
              <a:rPr lang="en-US" sz="1200" smtClean="0"/>
              <a:t>Q38/Q46/Q54/Q62 </a:t>
            </a:r>
            <a:endParaRPr lang="en-US" sz="1200" dirty="0"/>
          </a:p>
        </p:txBody>
      </p:sp>
      <p:sp>
        <p:nvSpPr>
          <p:cNvPr id="574469" name="Text Box 16"/>
          <p:cNvSpPr txBox="1">
            <a:spLocks noChangeArrowheads="1"/>
          </p:cNvSpPr>
          <p:nvPr/>
        </p:nvSpPr>
        <p:spPr bwMode="auto">
          <a:xfrm>
            <a:off x="9029101" y="2536195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76358"/>
            <a:ext cx="2133600" cy="1682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91BAC3-8D4F-4B5C-B9EC-6FAD9E87CDCD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378588"/>
              </p:ext>
            </p:extLst>
          </p:nvPr>
        </p:nvGraphicFramePr>
        <p:xfrm>
          <a:off x="667138" y="2642934"/>
          <a:ext cx="2952750" cy="293096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Cố gắng thuyết phục người khác từ bỏ hút thuốc </a:t>
                      </a:r>
                      <a:endParaRPr lang="en-US" sz="110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100" dirty="0">
                        <a:effectLst/>
                        <a:latin typeface="VNIVerdana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nghĩ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66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kiếm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5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vi-VN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Hút Thuốc</a:t>
                      </a:r>
                      <a:r>
                        <a:rPr lang="en-US" sz="11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 </a:t>
                      </a:r>
                      <a:r>
                        <a:rPr lang="en-US" sz="1100" u="none" strike="no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cố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gắng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bỏ</a:t>
                      </a:r>
                      <a:r>
                        <a:rPr lang="en-US" sz="110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457200" y="4038598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4486" y="35813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7498" y="3124198"/>
            <a:ext cx="8947150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4486" y="45719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072528" y="3872198"/>
            <a:ext cx="2922013" cy="1588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3779520" y="1996618"/>
            <a:ext cx="1097280" cy="36558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5000" y="1934091"/>
            <a:ext cx="1524000" cy="457200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586680" y="1918801"/>
            <a:ext cx="1633519" cy="493184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94486" y="5029198"/>
            <a:ext cx="8888412" cy="0"/>
          </a:xfrm>
          <a:prstGeom prst="line">
            <a:avLst/>
          </a:prstGeom>
          <a:ln w="3175">
            <a:solidFill>
              <a:schemeClr val="accent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96291" y="5469522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766CC"/>
                </a:solidFill>
              </a:rPr>
              <a:t>N = 354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01291" y="5469522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766CC"/>
                </a:solidFill>
              </a:rPr>
              <a:t>N = 181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82491" y="5469522"/>
            <a:ext cx="98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766CC"/>
                </a:solidFill>
              </a:rPr>
              <a:t>N = 173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183519" y="2557794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7327286" y="2551852"/>
            <a:ext cx="417513" cy="2616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defTabSz="914400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34" name="TextBox 30"/>
          <p:cNvSpPr txBox="1">
            <a:spLocks noChangeArrowheads="1"/>
          </p:cNvSpPr>
          <p:nvPr/>
        </p:nvSpPr>
        <p:spPr bwMode="auto">
          <a:xfrm>
            <a:off x="606238" y="722762"/>
            <a:ext cx="91233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77%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nghĩ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SF Restaurant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67%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tìm</a:t>
            </a:r>
            <a:r>
              <a:rPr lang="en-US" sz="1400" dirty="0" smtClean="0"/>
              <a:t> </a:t>
            </a:r>
            <a:r>
              <a:rPr lang="en-US" sz="1400" dirty="0" err="1" smtClean="0"/>
              <a:t>hiểu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cách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65%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cố</a:t>
            </a:r>
            <a:r>
              <a:rPr lang="en-US" sz="1400" dirty="0" smtClean="0"/>
              <a:t> </a:t>
            </a:r>
            <a:r>
              <a:rPr lang="en-US" sz="1400" dirty="0" err="1" smtClean="0"/>
              <a:t>gắng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. 76%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rằng</a:t>
            </a:r>
            <a:r>
              <a:rPr lang="en-US" sz="1400" dirty="0" smtClean="0"/>
              <a:t> </a:t>
            </a:r>
            <a:r>
              <a:rPr lang="en-US" sz="1400" dirty="0" err="1" smtClean="0"/>
              <a:t>họ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cố</a:t>
            </a:r>
            <a:r>
              <a:rPr lang="en-US" sz="1400" dirty="0" smtClean="0"/>
              <a:t> </a:t>
            </a:r>
            <a:r>
              <a:rPr lang="en-US" sz="1400" dirty="0" err="1" smtClean="0"/>
              <a:t>gắng</a:t>
            </a:r>
            <a:r>
              <a:rPr lang="en-US" sz="1400" dirty="0" smtClean="0"/>
              <a:t> </a:t>
            </a:r>
            <a:r>
              <a:rPr lang="en-US" sz="1400" dirty="0" err="1" smtClean="0"/>
              <a:t>thuyết</a:t>
            </a:r>
            <a:r>
              <a:rPr lang="en-US" sz="1400" dirty="0" smtClean="0"/>
              <a:t> </a:t>
            </a:r>
            <a:r>
              <a:rPr lang="en-US" sz="1400" dirty="0" err="1" smtClean="0"/>
              <a:t>phục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graphicFrame>
        <p:nvGraphicFramePr>
          <p:cNvPr id="35" name="Chart 34"/>
          <p:cNvGraphicFramePr/>
          <p:nvPr>
            <p:extLst/>
          </p:nvPr>
        </p:nvGraphicFramePr>
        <p:xfrm>
          <a:off x="3829825" y="2514599"/>
          <a:ext cx="1866900" cy="365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2113929442"/>
              </p:ext>
            </p:extLst>
          </p:nvPr>
        </p:nvGraphicFramePr>
        <p:xfrm>
          <a:off x="5987598" y="2514601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Chart 36"/>
          <p:cNvGraphicFramePr/>
          <p:nvPr>
            <p:extLst/>
          </p:nvPr>
        </p:nvGraphicFramePr>
        <p:xfrm>
          <a:off x="7578577" y="2530997"/>
          <a:ext cx="1866900" cy="295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112008" y="1981200"/>
            <a:ext cx="110913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5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773376" y="35257"/>
            <a:ext cx="7696200" cy="37273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Yêu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cầu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người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khác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không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hút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thuốc</a:t>
            </a:r>
            <a:r>
              <a:rPr lang="en-US" sz="1600" dirty="0">
                <a:ea typeface="ＭＳ Ｐゴシック" pitchFamily="34" charset="-128"/>
              </a:rPr>
              <a:t>*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09012"/>
            <a:ext cx="2133600" cy="2285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71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2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134372"/>
              </p:ext>
            </p:extLst>
          </p:nvPr>
        </p:nvGraphicFramePr>
        <p:xfrm>
          <a:off x="1611576" y="2439771"/>
          <a:ext cx="6858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321844" y="5487085"/>
            <a:ext cx="4176712" cy="52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400" dirty="0">
                <a:solidFill>
                  <a:srgbClr val="292929"/>
                </a:solidFill>
                <a:latin typeface="+mj-lt"/>
              </a:rPr>
              <a:t>2014: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Nhận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biết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: N=650;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Không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nhận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biết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:  N=363</a:t>
            </a:r>
            <a:endParaRPr lang="en-US" sz="1400" dirty="0">
              <a:solidFill>
                <a:srgbClr val="292929"/>
              </a:solidFill>
              <a:latin typeface="+mj-lt"/>
            </a:endParaRPr>
          </a:p>
          <a:p>
            <a:pPr>
              <a:spcBef>
                <a:spcPts val="0"/>
              </a:spcBef>
              <a:buFont typeface="Times" pitchFamily="18" charset="0"/>
              <a:buNone/>
              <a:defRPr/>
            </a:pP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2016: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Nhận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biết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: N=585;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Không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nhận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biết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:  N=427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11944" y="6518701"/>
            <a:ext cx="601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947" y="662488"/>
            <a:ext cx="85344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Tỷ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lệ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gần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từng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yêu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51%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40%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giảm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37%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xuống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32%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8340036" y="2418020"/>
            <a:ext cx="2590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376" y="1636865"/>
            <a:ext cx="1752600" cy="584499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329518" y="6552739"/>
            <a:ext cx="47099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/>
              <a:t>Q28: </a:t>
            </a:r>
            <a:r>
              <a:rPr lang="en-US" sz="1000" i="1" dirty="0" err="1"/>
              <a:t>Trong</a:t>
            </a:r>
            <a:r>
              <a:rPr lang="en-US" sz="1000" i="1" dirty="0"/>
              <a:t> 3 </a:t>
            </a:r>
            <a:r>
              <a:rPr lang="en-US" sz="1000" i="1" dirty="0" err="1"/>
              <a:t>tháng</a:t>
            </a:r>
            <a:r>
              <a:rPr lang="en-US" sz="1000" i="1" dirty="0"/>
              <a:t> qua,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bao</a:t>
            </a:r>
            <a:r>
              <a:rPr lang="en-US" sz="1000" i="1" dirty="0"/>
              <a:t> </a:t>
            </a:r>
            <a:r>
              <a:rPr lang="en-US" sz="1000" i="1" dirty="0" err="1"/>
              <a:t>giờ</a:t>
            </a:r>
            <a:r>
              <a:rPr lang="en-US" sz="1000" i="1" dirty="0"/>
              <a:t> </a:t>
            </a:r>
            <a:r>
              <a:rPr lang="en-US" sz="1000" i="1" dirty="0" err="1"/>
              <a:t>yêu</a:t>
            </a:r>
            <a:r>
              <a:rPr lang="en-US" sz="1000" i="1" dirty="0"/>
              <a:t> </a:t>
            </a:r>
            <a:r>
              <a:rPr lang="en-US" sz="1000" i="1" dirty="0" err="1"/>
              <a:t>cầu</a:t>
            </a:r>
            <a:r>
              <a:rPr lang="en-US" sz="1000" i="1" dirty="0"/>
              <a:t> </a:t>
            </a:r>
            <a:r>
              <a:rPr lang="en-US" sz="1000" i="1" dirty="0" err="1"/>
              <a:t>ai</a:t>
            </a:r>
            <a:r>
              <a:rPr lang="en-US" sz="1000" i="1" dirty="0"/>
              <a:t> </a:t>
            </a:r>
            <a:r>
              <a:rPr lang="en-US" sz="1000" i="1" dirty="0" err="1"/>
              <a:t>đó</a:t>
            </a:r>
            <a:r>
              <a:rPr lang="en-US" sz="1000" i="1" dirty="0"/>
              <a:t> </a:t>
            </a:r>
            <a:r>
              <a:rPr lang="en-US" sz="1000" i="1" dirty="0" err="1"/>
              <a:t>đừng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5663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3200400"/>
            <a:ext cx="8229600" cy="627185"/>
          </a:xfrm>
        </p:spPr>
        <p:txBody>
          <a:bodyPr/>
          <a:lstStyle/>
          <a:p>
            <a:r>
              <a:rPr lang="en-US" dirty="0" smtClean="0"/>
              <a:t>NHẬN BIẾT &amp; THÁI ĐỘ VỀ LUẬT CẤM HÚT </a:t>
            </a:r>
            <a:br>
              <a:rPr lang="en-US" dirty="0" smtClean="0"/>
            </a:br>
            <a:r>
              <a:rPr lang="en-US" dirty="0" smtClean="0"/>
              <a:t>THUỐC LÁ NƠI CÔNG CỘNG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fld id="{2EB8DD06-0AEF-4941-8E6B-AC6AA18518D2}" type="slidenum">
              <a:rPr lang="en-US" altLang="en-US" smtClean="0"/>
              <a:pPr/>
              <a:t>72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633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3924" y="7879"/>
            <a:ext cx="8915400" cy="382587"/>
          </a:xfrm>
        </p:spPr>
        <p:txBody>
          <a:bodyPr/>
          <a:lstStyle/>
          <a:p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gợi</a:t>
            </a:r>
            <a:r>
              <a:rPr lang="en-US" sz="1600" dirty="0"/>
              <a:t> ý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Mức</a:t>
            </a:r>
            <a:r>
              <a:rPr lang="en-US" sz="1600" dirty="0"/>
              <a:t> </a:t>
            </a:r>
            <a:r>
              <a:rPr lang="en-US" sz="1600" dirty="0" err="1"/>
              <a:t>phạt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 smtClean="0"/>
              <a:t>Luật</a:t>
            </a:r>
            <a:endParaRPr lang="vi-VN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73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838200" y="6400579"/>
            <a:ext cx="8796848" cy="39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000" i="1" dirty="0" smtClean="0"/>
              <a:t>Q25: </a:t>
            </a:r>
            <a:r>
              <a:rPr lang="en-US" sz="1000" i="1" dirty="0" err="1" smtClean="0"/>
              <a:t>Luật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cấm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hút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thuốc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lá</a:t>
            </a:r>
            <a:r>
              <a:rPr lang="en-US" sz="1000" i="1" dirty="0" smtClean="0"/>
              <a:t> </a:t>
            </a:r>
            <a:r>
              <a:rPr lang="en-US" sz="1000" i="1" dirty="0" err="1"/>
              <a:t>tại</a:t>
            </a:r>
            <a:r>
              <a:rPr lang="en-US" sz="1000" i="1" dirty="0"/>
              <a:t> </a:t>
            </a:r>
            <a:r>
              <a:rPr lang="en-US" sz="1000" i="1" dirty="0" err="1"/>
              <a:t>tất</a:t>
            </a:r>
            <a:r>
              <a:rPr lang="en-US" sz="1000" i="1" dirty="0"/>
              <a:t> </a:t>
            </a:r>
            <a:r>
              <a:rPr lang="en-US" sz="1000" i="1" dirty="0" err="1"/>
              <a:t>cả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nhà</a:t>
            </a:r>
            <a:r>
              <a:rPr lang="en-US" sz="1000" i="1" dirty="0"/>
              <a:t> </a:t>
            </a:r>
            <a:r>
              <a:rPr lang="en-US" sz="1000" i="1" dirty="0" err="1"/>
              <a:t>như</a:t>
            </a:r>
            <a:r>
              <a:rPr lang="en-US" sz="1000" i="1" dirty="0"/>
              <a:t> </a:t>
            </a:r>
            <a:r>
              <a:rPr lang="en-US" sz="1000" i="1" dirty="0" err="1"/>
              <a:t>trung</a:t>
            </a:r>
            <a:r>
              <a:rPr lang="en-US" sz="1000" i="1" dirty="0"/>
              <a:t> </a:t>
            </a:r>
            <a:r>
              <a:rPr lang="en-US" sz="1000" i="1" dirty="0" err="1"/>
              <a:t>tâm</a:t>
            </a:r>
            <a:r>
              <a:rPr lang="en-US" sz="1000" i="1" dirty="0"/>
              <a:t> y </a:t>
            </a:r>
            <a:r>
              <a:rPr lang="en-US" sz="1000" i="1" dirty="0" err="1"/>
              <a:t>tế</a:t>
            </a:r>
            <a:r>
              <a:rPr lang="en-US" sz="1000" i="1" dirty="0"/>
              <a:t>, </a:t>
            </a:r>
            <a:r>
              <a:rPr lang="en-US" sz="1000" i="1" dirty="0" err="1"/>
              <a:t>giáo</a:t>
            </a:r>
            <a:r>
              <a:rPr lang="en-US" sz="1000" i="1" dirty="0"/>
              <a:t> </a:t>
            </a:r>
            <a:r>
              <a:rPr lang="en-US" sz="1000" i="1" dirty="0" err="1"/>
              <a:t>dục</a:t>
            </a:r>
            <a:r>
              <a:rPr lang="en-US" sz="1000" i="1" dirty="0"/>
              <a:t>, </a:t>
            </a:r>
            <a:r>
              <a:rPr lang="en-US" sz="1000" i="1" dirty="0" err="1"/>
              <a:t>chăm</a:t>
            </a:r>
            <a:r>
              <a:rPr lang="en-US" sz="1000" i="1" dirty="0"/>
              <a:t> </a:t>
            </a:r>
            <a:r>
              <a:rPr lang="en-US" sz="1000" i="1" dirty="0" err="1"/>
              <a:t>sóc</a:t>
            </a:r>
            <a:r>
              <a:rPr lang="en-US" sz="1000" i="1" dirty="0"/>
              <a:t> </a:t>
            </a:r>
            <a:r>
              <a:rPr lang="en-US" sz="1000" i="1" dirty="0" err="1"/>
              <a:t>trẻ</a:t>
            </a:r>
            <a:r>
              <a:rPr lang="en-US" sz="1000" i="1" dirty="0"/>
              <a:t> 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làm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nhà</a:t>
            </a:r>
            <a:r>
              <a:rPr lang="en-US" sz="1000" i="1" dirty="0"/>
              <a:t> </a:t>
            </a:r>
            <a:r>
              <a:rPr lang="en-US" sz="1000" i="1" dirty="0" err="1"/>
              <a:t>hàng</a:t>
            </a:r>
            <a:r>
              <a:rPr lang="en-US" sz="1000" i="1" dirty="0"/>
              <a:t> </a:t>
            </a:r>
            <a:r>
              <a:rPr lang="en-US" sz="1000" i="1" dirty="0" err="1"/>
              <a:t>hiện</a:t>
            </a:r>
            <a:r>
              <a:rPr lang="en-US" sz="1000" i="1" dirty="0"/>
              <a:t> nay </a:t>
            </a:r>
            <a:r>
              <a:rPr lang="en-US" sz="1000" i="1" dirty="0" err="1"/>
              <a:t>đã</a:t>
            </a:r>
            <a:r>
              <a:rPr lang="en-US" sz="1000" i="1" dirty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hiệu</a:t>
            </a:r>
            <a:r>
              <a:rPr lang="en-US" sz="1000" i="1" dirty="0"/>
              <a:t> </a:t>
            </a:r>
            <a:r>
              <a:rPr lang="en-US" sz="1000" i="1" dirty="0" err="1" smtClean="0"/>
              <a:t>lực</a:t>
            </a:r>
            <a:r>
              <a:rPr lang="en-US" sz="1000" i="1" dirty="0" smtClean="0"/>
              <a:t>.</a:t>
            </a:r>
            <a:r>
              <a:rPr lang="en-US" sz="1000" i="1" dirty="0"/>
              <a:t> </a:t>
            </a:r>
            <a:r>
              <a:rPr lang="en-US" sz="1000" i="1" dirty="0" err="1" smtClean="0"/>
              <a:t>Anh</a:t>
            </a:r>
            <a:r>
              <a:rPr lang="en-US" sz="1000" i="1" dirty="0" smtClean="0"/>
              <a:t>/</a:t>
            </a:r>
            <a:r>
              <a:rPr lang="en-US" sz="1000" i="1" dirty="0" err="1" smtClean="0"/>
              <a:t>Chị</a:t>
            </a:r>
            <a:r>
              <a:rPr lang="en-US" sz="1000" i="1" dirty="0" smtClean="0"/>
              <a:t>/</a:t>
            </a:r>
            <a:r>
              <a:rPr lang="en-US" sz="1000" i="1" dirty="0" err="1" smtClean="0"/>
              <a:t>Em</a:t>
            </a:r>
            <a:r>
              <a:rPr lang="en-US" sz="1000" i="1" dirty="0" smtClean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hình</a:t>
            </a:r>
            <a:r>
              <a:rPr lang="en-US" sz="1000" i="1" dirty="0"/>
              <a:t> </a:t>
            </a:r>
            <a:r>
              <a:rPr lang="en-US" sz="1000" i="1" dirty="0" err="1"/>
              <a:t>phạt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áp</a:t>
            </a:r>
            <a:r>
              <a:rPr lang="en-US" sz="1000" i="1" dirty="0"/>
              <a:t> </a:t>
            </a:r>
            <a:r>
              <a:rPr lang="en-US" sz="1000" i="1" dirty="0" err="1"/>
              <a:t>dụng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tuân</a:t>
            </a:r>
            <a:r>
              <a:rPr lang="en-US" sz="1000" i="1" dirty="0"/>
              <a:t> </a:t>
            </a:r>
            <a:r>
              <a:rPr lang="en-US" sz="1000" i="1" dirty="0" err="1"/>
              <a:t>theo</a:t>
            </a:r>
            <a:r>
              <a:rPr lang="en-US" sz="1000" i="1" dirty="0"/>
              <a:t> </a:t>
            </a:r>
            <a:r>
              <a:rPr lang="en-US" sz="1000" i="1" dirty="0" err="1"/>
              <a:t>luật</a:t>
            </a:r>
            <a:r>
              <a:rPr lang="en-US" sz="1000" i="1" dirty="0"/>
              <a:t> </a:t>
            </a:r>
            <a:r>
              <a:rPr lang="en-US" sz="1000" i="1" dirty="0" err="1"/>
              <a:t>mới</a:t>
            </a:r>
            <a:r>
              <a:rPr lang="en-US" sz="1000" i="1" dirty="0"/>
              <a:t> </a:t>
            </a:r>
            <a:r>
              <a:rPr lang="en-US" sz="1000" i="1" dirty="0" err="1"/>
              <a:t>này</a:t>
            </a:r>
            <a:r>
              <a:rPr lang="en-US" sz="1000" i="1" dirty="0"/>
              <a:t>? </a:t>
            </a:r>
          </a:p>
        </p:txBody>
      </p: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24901446"/>
              </p:ext>
            </p:extLst>
          </p:nvPr>
        </p:nvGraphicFramePr>
        <p:xfrm>
          <a:off x="2797252" y="1804767"/>
          <a:ext cx="4441747" cy="441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110079" y="1980980"/>
            <a:ext cx="40709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Hiểu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biết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về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mức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phạt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việc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hút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thuốc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lá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những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nơi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công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cộng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trong</a:t>
            </a:r>
            <a:r>
              <a:rPr lang="en-US" sz="1600" b="1" dirty="0" smtClean="0"/>
              <a:t> 2016</a:t>
            </a:r>
            <a:endParaRPr lang="vi-VN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41690" y="629975"/>
            <a:ext cx="928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phạt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cấm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(24%)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quàng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(17%)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" y="1968891"/>
            <a:ext cx="110913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4468338" y="2766079"/>
            <a:ext cx="49371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100" dirty="0" smtClean="0">
                <a:solidFill>
                  <a:srgbClr val="FF0000"/>
                </a:solidFill>
              </a:rPr>
              <a:t>***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7583486" y="4495800"/>
            <a:ext cx="18653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0000"/>
                </a:solidFill>
              </a:rPr>
              <a:t>***: Significant at 99</a:t>
            </a:r>
            <a:r>
              <a:rPr lang="en-US" sz="1100" dirty="0" smtClean="0">
                <a:solidFill>
                  <a:srgbClr val="FF0000"/>
                </a:solidFill>
              </a:rPr>
              <a:t>%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9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3924" y="7879"/>
            <a:ext cx="8915400" cy="382587"/>
          </a:xfrm>
        </p:spPr>
        <p:txBody>
          <a:bodyPr/>
          <a:lstStyle/>
          <a:p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gợi</a:t>
            </a:r>
            <a:r>
              <a:rPr lang="en-US" sz="1600" dirty="0"/>
              <a:t> ý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Mức</a:t>
            </a:r>
            <a:r>
              <a:rPr lang="en-US" sz="1600" dirty="0"/>
              <a:t> </a:t>
            </a:r>
            <a:r>
              <a:rPr lang="en-US" sz="1600" dirty="0" err="1"/>
              <a:t>phạt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Luật</a:t>
            </a:r>
            <a:r>
              <a:rPr lang="en-US" sz="1600" dirty="0"/>
              <a:t> </a:t>
            </a:r>
            <a:r>
              <a:rPr lang="en-US" sz="1600" dirty="0" err="1" smtClean="0"/>
              <a:t>cấm</a:t>
            </a:r>
            <a:r>
              <a:rPr lang="en-US" sz="1600" dirty="0" smtClean="0"/>
              <a:t> </a:t>
            </a:r>
            <a:r>
              <a:rPr lang="en-US" sz="1600" dirty="0" err="1" smtClean="0"/>
              <a:t>hút</a:t>
            </a:r>
            <a:r>
              <a:rPr lang="en-US" sz="1600" dirty="0" smtClean="0"/>
              <a:t> </a:t>
            </a:r>
            <a:r>
              <a:rPr lang="en-US" sz="1600" dirty="0" err="1" smtClean="0"/>
              <a:t>thuốc</a:t>
            </a:r>
            <a:r>
              <a:rPr lang="en-US" sz="1600" dirty="0" smtClean="0"/>
              <a:t> </a:t>
            </a:r>
            <a:r>
              <a:rPr lang="en-US" sz="1600" dirty="0" err="1" smtClean="0"/>
              <a:t>lá</a:t>
            </a:r>
            <a:r>
              <a:rPr lang="en-US" sz="1600" dirty="0" smtClean="0"/>
              <a:t> </a:t>
            </a:r>
            <a:r>
              <a:rPr lang="en-US" sz="1600" dirty="0" err="1" smtClean="0"/>
              <a:t>năm</a:t>
            </a:r>
            <a:r>
              <a:rPr lang="en-US" sz="1600" dirty="0" smtClean="0"/>
              <a:t> 2016 vs. 2014</a:t>
            </a:r>
            <a:endParaRPr lang="vi-VN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74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2" name="Chart 31"/>
          <p:cNvGraphicFramePr/>
          <p:nvPr>
            <p:extLst/>
          </p:nvPr>
        </p:nvGraphicFramePr>
        <p:xfrm>
          <a:off x="5857452" y="2800263"/>
          <a:ext cx="4048548" cy="2772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773765" y="1952769"/>
            <a:ext cx="2751382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Hiểu</a:t>
            </a:r>
            <a:r>
              <a:rPr lang="en-US" sz="1600" b="1" dirty="0" smtClean="0"/>
              <a:t> </a:t>
            </a:r>
            <a:r>
              <a:rPr lang="en-US" sz="1600" b="1" dirty="0" err="1"/>
              <a:t>biết</a:t>
            </a:r>
            <a:r>
              <a:rPr lang="en-US" sz="1600" b="1" dirty="0"/>
              <a:t> </a:t>
            </a:r>
            <a:r>
              <a:rPr lang="en-US" sz="1600" b="1" dirty="0" err="1"/>
              <a:t>về</a:t>
            </a:r>
            <a:r>
              <a:rPr lang="en-US" sz="1600" b="1" dirty="0"/>
              <a:t> </a:t>
            </a:r>
            <a:r>
              <a:rPr lang="en-US" sz="1600" b="1" dirty="0" err="1"/>
              <a:t>mức</a:t>
            </a:r>
            <a:r>
              <a:rPr lang="en-US" sz="1600" b="1" dirty="0"/>
              <a:t> </a:t>
            </a:r>
            <a:r>
              <a:rPr lang="en-US" sz="1600" b="1" dirty="0" err="1"/>
              <a:t>phạt</a:t>
            </a:r>
            <a:r>
              <a:rPr lang="en-US" sz="1600" b="1" dirty="0"/>
              <a:t> </a:t>
            </a:r>
            <a:r>
              <a:rPr lang="en-US" sz="1600" b="1" dirty="0" err="1"/>
              <a:t>cho</a:t>
            </a:r>
            <a:r>
              <a:rPr lang="en-US" sz="1600" b="1" dirty="0"/>
              <a:t> </a:t>
            </a:r>
            <a:r>
              <a:rPr lang="en-US" sz="1600" b="1" dirty="0" err="1"/>
              <a:t>việc</a:t>
            </a:r>
            <a:r>
              <a:rPr lang="en-US" sz="1600" b="1" dirty="0"/>
              <a:t> </a:t>
            </a:r>
            <a:r>
              <a:rPr lang="en-US" sz="1600" b="1" dirty="0" err="1"/>
              <a:t>hút</a:t>
            </a:r>
            <a:r>
              <a:rPr lang="en-US" sz="1600" b="1" dirty="0"/>
              <a:t> </a:t>
            </a:r>
            <a:r>
              <a:rPr lang="en-US" sz="1600" b="1" dirty="0" err="1"/>
              <a:t>thuốc</a:t>
            </a:r>
            <a:r>
              <a:rPr lang="en-US" sz="1600" b="1" dirty="0"/>
              <a:t> </a:t>
            </a:r>
            <a:r>
              <a:rPr lang="en-US" sz="1600" b="1" dirty="0" err="1"/>
              <a:t>nơi</a:t>
            </a:r>
            <a:r>
              <a:rPr lang="en-US" sz="1600" b="1" dirty="0"/>
              <a:t> </a:t>
            </a:r>
            <a:r>
              <a:rPr lang="en-US" sz="1600" b="1" dirty="0" err="1"/>
              <a:t>công</a:t>
            </a:r>
            <a:r>
              <a:rPr lang="en-US" sz="1600" b="1" dirty="0"/>
              <a:t> </a:t>
            </a:r>
            <a:r>
              <a:rPr lang="en-US" sz="1600" b="1" dirty="0" err="1"/>
              <a:t>cộng</a:t>
            </a:r>
            <a:endParaRPr lang="vi-VN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807123" y="2097177"/>
            <a:ext cx="2324100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Hiểu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biết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về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mức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phạt</a:t>
            </a:r>
            <a:endParaRPr lang="vi-VN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6342" y="604160"/>
            <a:ext cx="89824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Tuy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phạt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cụ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thể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tuân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(21%)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 (27%) 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ngay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ban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hành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nhắc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8629" y="2692659"/>
            <a:ext cx="3449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%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3893946"/>
            <a:ext cx="783165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hart 16"/>
          <p:cNvGraphicFramePr/>
          <p:nvPr>
            <p:extLst/>
          </p:nvPr>
        </p:nvGraphicFramePr>
        <p:xfrm>
          <a:off x="1621365" y="2692660"/>
          <a:ext cx="3294856" cy="2717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071592" y="3405699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***</a:t>
            </a:r>
            <a:endParaRPr lang="en-US" sz="1100" dirty="0"/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838200" y="6400579"/>
            <a:ext cx="8796848" cy="39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000" i="1" dirty="0" smtClean="0"/>
              <a:t>Q25: </a:t>
            </a:r>
            <a:r>
              <a:rPr lang="en-US" sz="1000" i="1" dirty="0" err="1" smtClean="0"/>
              <a:t>Luật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cấm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hút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thuốc</a:t>
            </a:r>
            <a:r>
              <a:rPr lang="en-US" sz="1000" i="1" dirty="0" smtClean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tại</a:t>
            </a:r>
            <a:r>
              <a:rPr lang="en-US" sz="1000" i="1" dirty="0"/>
              <a:t> </a:t>
            </a:r>
            <a:r>
              <a:rPr lang="en-US" sz="1000" i="1" dirty="0" err="1"/>
              <a:t>tất</a:t>
            </a:r>
            <a:r>
              <a:rPr lang="en-US" sz="1000" i="1" dirty="0"/>
              <a:t> </a:t>
            </a:r>
            <a:r>
              <a:rPr lang="en-US" sz="1000" i="1" dirty="0" err="1"/>
              <a:t>cả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nhà</a:t>
            </a:r>
            <a:r>
              <a:rPr lang="en-US" sz="1000" i="1" dirty="0"/>
              <a:t> </a:t>
            </a:r>
            <a:r>
              <a:rPr lang="en-US" sz="1000" i="1" dirty="0" err="1"/>
              <a:t>như</a:t>
            </a:r>
            <a:r>
              <a:rPr lang="en-US" sz="1000" i="1" dirty="0"/>
              <a:t> </a:t>
            </a:r>
            <a:r>
              <a:rPr lang="en-US" sz="1000" i="1" dirty="0" err="1"/>
              <a:t>trung</a:t>
            </a:r>
            <a:r>
              <a:rPr lang="en-US" sz="1000" i="1" dirty="0"/>
              <a:t> </a:t>
            </a:r>
            <a:r>
              <a:rPr lang="en-US" sz="1000" i="1" dirty="0" err="1"/>
              <a:t>tâm</a:t>
            </a:r>
            <a:r>
              <a:rPr lang="en-US" sz="1000" i="1" dirty="0"/>
              <a:t> y </a:t>
            </a:r>
            <a:r>
              <a:rPr lang="en-US" sz="1000" i="1" dirty="0" err="1"/>
              <a:t>tế</a:t>
            </a:r>
            <a:r>
              <a:rPr lang="en-US" sz="1000" i="1" dirty="0"/>
              <a:t>, </a:t>
            </a:r>
            <a:r>
              <a:rPr lang="en-US" sz="1000" i="1" dirty="0" err="1"/>
              <a:t>giáo</a:t>
            </a:r>
            <a:r>
              <a:rPr lang="en-US" sz="1000" i="1" dirty="0"/>
              <a:t> </a:t>
            </a:r>
            <a:r>
              <a:rPr lang="en-US" sz="1000" i="1" dirty="0" err="1"/>
              <a:t>dục</a:t>
            </a:r>
            <a:r>
              <a:rPr lang="en-US" sz="1000" i="1" dirty="0"/>
              <a:t>, </a:t>
            </a:r>
            <a:r>
              <a:rPr lang="en-US" sz="1000" i="1" dirty="0" err="1"/>
              <a:t>chăm</a:t>
            </a:r>
            <a:r>
              <a:rPr lang="en-US" sz="1000" i="1" dirty="0"/>
              <a:t> </a:t>
            </a:r>
            <a:r>
              <a:rPr lang="en-US" sz="1000" i="1" dirty="0" err="1"/>
              <a:t>sóc</a:t>
            </a:r>
            <a:r>
              <a:rPr lang="en-US" sz="1000" i="1" dirty="0"/>
              <a:t> </a:t>
            </a:r>
            <a:r>
              <a:rPr lang="en-US" sz="1000" i="1" dirty="0" err="1"/>
              <a:t>trẻ</a:t>
            </a:r>
            <a:r>
              <a:rPr lang="en-US" sz="1000" i="1" dirty="0"/>
              <a:t> </a:t>
            </a:r>
            <a:r>
              <a:rPr lang="en-US" sz="1000" i="1" dirty="0" err="1"/>
              <a:t>em</a:t>
            </a:r>
            <a:r>
              <a:rPr lang="en-US" sz="1000" i="1" dirty="0"/>
              <a:t>,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làm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và</a:t>
            </a:r>
            <a:r>
              <a:rPr lang="en-US" sz="1000" i="1" dirty="0"/>
              <a:t> </a:t>
            </a:r>
            <a:r>
              <a:rPr lang="en-US" sz="1000" i="1" dirty="0" err="1"/>
              <a:t>nhà</a:t>
            </a:r>
            <a:r>
              <a:rPr lang="en-US" sz="1000" i="1" dirty="0"/>
              <a:t> </a:t>
            </a:r>
            <a:r>
              <a:rPr lang="en-US" sz="1000" i="1" dirty="0" err="1"/>
              <a:t>hàng</a:t>
            </a:r>
            <a:r>
              <a:rPr lang="en-US" sz="1000" i="1" dirty="0"/>
              <a:t> </a:t>
            </a:r>
            <a:r>
              <a:rPr lang="en-US" sz="1000" i="1" dirty="0" err="1"/>
              <a:t>hiện</a:t>
            </a:r>
            <a:r>
              <a:rPr lang="en-US" sz="1000" i="1" dirty="0"/>
              <a:t> nay </a:t>
            </a:r>
            <a:r>
              <a:rPr lang="en-US" sz="1000" i="1" dirty="0" err="1"/>
              <a:t>đã</a:t>
            </a:r>
            <a:r>
              <a:rPr lang="en-US" sz="1000" i="1" dirty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hiệu</a:t>
            </a:r>
            <a:r>
              <a:rPr lang="en-US" sz="1000" i="1" dirty="0"/>
              <a:t> </a:t>
            </a:r>
            <a:r>
              <a:rPr lang="en-US" sz="1000" i="1" dirty="0" err="1" smtClean="0"/>
              <a:t>lực</a:t>
            </a:r>
            <a:r>
              <a:rPr lang="en-US" sz="1000" i="1" dirty="0" smtClean="0"/>
              <a:t>.</a:t>
            </a:r>
            <a:r>
              <a:rPr lang="en-US" sz="1000" i="1" dirty="0"/>
              <a:t> </a:t>
            </a:r>
            <a:r>
              <a:rPr lang="en-US" sz="1000" i="1" dirty="0" err="1" smtClean="0"/>
              <a:t>Anh</a:t>
            </a:r>
            <a:r>
              <a:rPr lang="en-US" sz="1000" i="1" dirty="0" smtClean="0"/>
              <a:t>/</a:t>
            </a:r>
            <a:r>
              <a:rPr lang="en-US" sz="1000" i="1" dirty="0" err="1" smtClean="0"/>
              <a:t>Chị</a:t>
            </a:r>
            <a:r>
              <a:rPr lang="en-US" sz="1000" i="1" dirty="0" smtClean="0"/>
              <a:t>/</a:t>
            </a:r>
            <a:r>
              <a:rPr lang="en-US" sz="1000" i="1" dirty="0" err="1" smtClean="0"/>
              <a:t>Em</a:t>
            </a:r>
            <a:r>
              <a:rPr lang="en-US" sz="1000" i="1" dirty="0" smtClean="0"/>
              <a:t> </a:t>
            </a:r>
            <a:r>
              <a:rPr lang="en-US" sz="1000" i="1" dirty="0" err="1"/>
              <a:t>có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hình</a:t>
            </a:r>
            <a:r>
              <a:rPr lang="en-US" sz="1000" i="1" dirty="0"/>
              <a:t> </a:t>
            </a:r>
            <a:r>
              <a:rPr lang="en-US" sz="1000" i="1" dirty="0" err="1"/>
              <a:t>phạt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sẽ</a:t>
            </a:r>
            <a:r>
              <a:rPr lang="en-US" sz="1000" i="1" dirty="0"/>
              <a:t> </a:t>
            </a:r>
            <a:r>
              <a:rPr lang="en-US" sz="1000" i="1" dirty="0" err="1"/>
              <a:t>áp</a:t>
            </a:r>
            <a:r>
              <a:rPr lang="en-US" sz="1000" i="1" dirty="0"/>
              <a:t> </a:t>
            </a:r>
            <a:r>
              <a:rPr lang="en-US" sz="1000" i="1" dirty="0" err="1"/>
              <a:t>dụng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việc</a:t>
            </a:r>
            <a:r>
              <a:rPr lang="en-US" sz="1000" i="1" dirty="0"/>
              <a:t> </a:t>
            </a:r>
            <a:r>
              <a:rPr lang="en-US" sz="1000" i="1" dirty="0" err="1"/>
              <a:t>không</a:t>
            </a:r>
            <a:r>
              <a:rPr lang="en-US" sz="1000" i="1" dirty="0"/>
              <a:t> </a:t>
            </a:r>
            <a:r>
              <a:rPr lang="en-US" sz="1000" i="1" dirty="0" err="1"/>
              <a:t>tuân</a:t>
            </a:r>
            <a:r>
              <a:rPr lang="en-US" sz="1000" i="1" dirty="0"/>
              <a:t> </a:t>
            </a:r>
            <a:r>
              <a:rPr lang="en-US" sz="1000" i="1" dirty="0" err="1"/>
              <a:t>theo</a:t>
            </a:r>
            <a:r>
              <a:rPr lang="en-US" sz="1000" i="1" dirty="0"/>
              <a:t> </a:t>
            </a:r>
            <a:r>
              <a:rPr lang="en-US" sz="1000" i="1" dirty="0" err="1"/>
              <a:t>luật</a:t>
            </a:r>
            <a:r>
              <a:rPr lang="en-US" sz="1000" i="1" dirty="0"/>
              <a:t> </a:t>
            </a:r>
            <a:r>
              <a:rPr lang="en-US" sz="1000" i="1" dirty="0" err="1"/>
              <a:t>mới</a:t>
            </a:r>
            <a:r>
              <a:rPr lang="en-US" sz="1000" i="1" dirty="0"/>
              <a:t> </a:t>
            </a:r>
            <a:r>
              <a:rPr lang="en-US" sz="1000" i="1" dirty="0" err="1"/>
              <a:t>này</a:t>
            </a:r>
            <a:r>
              <a:rPr lang="en-US" sz="1000" i="1" dirty="0"/>
              <a:t>? </a:t>
            </a: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4263607" y="5590401"/>
            <a:ext cx="1865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0000"/>
                </a:solidFill>
              </a:rPr>
              <a:t>***: Significant at 99</a:t>
            </a:r>
            <a:r>
              <a:rPr lang="en-US" sz="1200" dirty="0" smtClean="0">
                <a:solidFill>
                  <a:srgbClr val="FF0000"/>
                </a:solidFill>
              </a:rPr>
              <a:t>%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7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696200" cy="42013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Sự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đồng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tình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với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Luật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cấm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hút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thuốc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lá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nơi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công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cộng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8734652" y="1681696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35099"/>
            <a:ext cx="2133600" cy="1206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75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72671" y="1831976"/>
          <a:ext cx="4343400" cy="39592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4375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375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4375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0052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4375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2072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r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90068"/>
              </p:ext>
            </p:extLst>
          </p:nvPr>
        </p:nvGraphicFramePr>
        <p:xfrm>
          <a:off x="762000" y="6477001"/>
          <a:ext cx="4645024" cy="274638"/>
        </p:xfrm>
        <a:graphic>
          <a:graphicData uri="http://schemas.openxmlformats.org/drawingml/2006/table">
            <a:tbl>
              <a:tblPr/>
              <a:tblGrid>
                <a:gridCol w="1287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8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08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69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Đáp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viên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T: 2030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DX: 1183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CX: 846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27" name="Straight Connector 26"/>
          <p:cNvCxnSpPr/>
          <p:nvPr/>
        </p:nvCxnSpPr>
        <p:spPr>
          <a:xfrm>
            <a:off x="609600" y="4646612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990404"/>
              </p:ext>
            </p:extLst>
          </p:nvPr>
        </p:nvGraphicFramePr>
        <p:xfrm>
          <a:off x="475445" y="1674816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9" name="Straight Connector 28"/>
          <p:cNvCxnSpPr/>
          <p:nvPr/>
        </p:nvCxnSpPr>
        <p:spPr>
          <a:xfrm>
            <a:off x="609600" y="2355842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600" y="2895600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600" y="3503612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9600" y="4038600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5800" y="5181600"/>
            <a:ext cx="8153400" cy="15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3867" y="470181"/>
            <a:ext cx="85344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88%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rằng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cấm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ở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sẽ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lợi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ích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đồng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300" dirty="0" smtClean="0">
                <a:latin typeface="Arial" pitchFamily="34" charset="0"/>
                <a:cs typeface="Arial" pitchFamily="34" charset="0"/>
              </a:rPr>
              <a:t>Người </a:t>
            </a:r>
            <a:r>
              <a:rPr lang="vi-VN" sz="1300" dirty="0">
                <a:latin typeface="Arial" pitchFamily="34" charset="0"/>
                <a:cs typeface="Arial" pitchFamily="34" charset="0"/>
              </a:rPr>
              <a:t>Hút </a:t>
            </a:r>
            <a:r>
              <a:rPr lang="vi-VN" sz="1300" dirty="0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tương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đối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giống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nhau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trừ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i="1" dirty="0">
                <a:latin typeface="Arial" pitchFamily="34" charset="0"/>
                <a:cs typeface="Arial" pitchFamily="34" charset="0"/>
              </a:rPr>
              <a:t>“</a:t>
            </a:r>
            <a:r>
              <a:rPr lang="vi-VN" sz="1300" i="1" dirty="0">
                <a:latin typeface="Arial" pitchFamily="34" charset="0"/>
                <a:cs typeface="Arial" pitchFamily="34" charset="0"/>
              </a:rPr>
              <a:t>Luật cấm hút thuốc ở những nơi công cộng </a:t>
            </a:r>
            <a:r>
              <a:rPr lang="vi-VN" sz="1300" i="1" dirty="0" smtClean="0">
                <a:latin typeface="Arial" pitchFamily="34" charset="0"/>
                <a:cs typeface="Arial" pitchFamily="34" charset="0"/>
              </a:rPr>
              <a:t>là </a:t>
            </a:r>
            <a:r>
              <a:rPr lang="vi-VN" sz="1300" i="1" dirty="0">
                <a:latin typeface="Arial" pitchFamily="34" charset="0"/>
                <a:cs typeface="Arial" pitchFamily="34" charset="0"/>
              </a:rPr>
              <a:t>KHÔNG CÔNG BẰNG đối với những Người Hút Thuốc </a:t>
            </a:r>
            <a:r>
              <a:rPr lang="en-US" sz="1300" i="1" dirty="0">
                <a:latin typeface="Arial" pitchFamily="34" charset="0"/>
                <a:cs typeface="Arial" pitchFamily="34" charset="0"/>
              </a:rPr>
              <a:t>”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ở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hẳn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(44%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37%).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1455442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608887"/>
              </p:ext>
            </p:extLst>
          </p:nvPr>
        </p:nvGraphicFramePr>
        <p:xfrm>
          <a:off x="1066800" y="1907622"/>
          <a:ext cx="4249270" cy="397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92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4578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Quy định cấm hút thuốc ở những nơi công cộng sẽ mang lại lợi ích cho sức khỏe cộng đồng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9955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Luật cấm hút thuốc ở những nơi công cộng là KHÔNG CÔNG BẰNG đối với những </a:t>
                      </a:r>
                      <a:r>
                        <a:rPr lang="vi-VN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Người Hút Thuốc </a:t>
                      </a:r>
                      <a:endParaRPr lang="vi-VN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045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Luật cấm hút thuốc ở những nơi công cộng sẽ giúp những </a:t>
                      </a:r>
                      <a:r>
                        <a:rPr lang="vi-V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Người Hút Thuốc </a:t>
                      </a:r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từ bỏ hút thuốc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9955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Khách hàng, những người ở những nơi công cộng có quyền hít thở không khí sạch, không khói thuốc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3045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Nếu tôi thấy </a:t>
                      </a:r>
                      <a:r>
                        <a:rPr lang="vi-VN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Người Hút Thuốc </a:t>
                      </a:r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 phạm  lệnh cấm hút thuốc, tôi sẽ báo cáo vi phạm cho nhà chức trách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9955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Tôi tin rằng luật cấm hút thuốc sẽ được thực hiện đúng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3847">
                <a:tc>
                  <a:txBody>
                    <a:bodyPr/>
                    <a:lstStyle/>
                    <a:p>
                      <a:pPr algn="r" fontAlgn="t"/>
                      <a:r>
                        <a:rPr lang="vi-V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Tôi tin rằng những người vi phạm luật cấm hút thuốc sẽ bị phạt mức tiền phạt và hình phạt thích đáng</a:t>
                      </a: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019800" y="6248989"/>
            <a:ext cx="3886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/>
              <a:t>Q24:</a:t>
            </a:r>
            <a:r>
              <a:rPr lang="en-US" sz="1000" dirty="0"/>
              <a:t> </a:t>
            </a:r>
            <a:r>
              <a:rPr lang="en-US" sz="1000" dirty="0" err="1"/>
              <a:t>Tôi</a:t>
            </a:r>
            <a:r>
              <a:rPr lang="en-US" sz="1000" dirty="0"/>
              <a:t> </a:t>
            </a:r>
            <a:r>
              <a:rPr lang="en-US" sz="1000" dirty="0" err="1"/>
              <a:t>sẽ</a:t>
            </a:r>
            <a:r>
              <a:rPr lang="en-US" sz="1000" dirty="0"/>
              <a:t> </a:t>
            </a:r>
            <a:r>
              <a:rPr lang="en-US" sz="1000" dirty="0" err="1"/>
              <a:t>đọc</a:t>
            </a:r>
            <a:r>
              <a:rPr lang="en-US" sz="1000" dirty="0"/>
              <a:t> </a:t>
            </a:r>
            <a:r>
              <a:rPr lang="en-US" sz="1000" dirty="0" err="1"/>
              <a:t>lên</a:t>
            </a:r>
            <a:r>
              <a:rPr lang="en-US" sz="1000" dirty="0"/>
              <a:t> </a:t>
            </a:r>
            <a:r>
              <a:rPr lang="en-US" sz="1000" dirty="0" err="1"/>
              <a:t>cho</a:t>
            </a:r>
            <a:r>
              <a:rPr lang="en-US" sz="1000" dirty="0"/>
              <a:t> </a:t>
            </a:r>
            <a:r>
              <a:rPr lang="en-US" sz="1000" dirty="0" err="1"/>
              <a:t>Anh</a:t>
            </a:r>
            <a:r>
              <a:rPr lang="en-US" sz="1000" dirty="0"/>
              <a:t>/ </a:t>
            </a:r>
            <a:r>
              <a:rPr lang="en-US" sz="1000" dirty="0" err="1"/>
              <a:t>Chị</a:t>
            </a:r>
            <a:r>
              <a:rPr lang="en-US" sz="1000" dirty="0"/>
              <a:t>/ </a:t>
            </a:r>
            <a:r>
              <a:rPr lang="en-US" sz="1000" dirty="0" err="1"/>
              <a:t>Em</a:t>
            </a:r>
            <a:r>
              <a:rPr lang="en-US" sz="1000" dirty="0"/>
              <a:t> </a:t>
            </a:r>
            <a:r>
              <a:rPr lang="en-US" sz="1000" dirty="0" err="1"/>
              <a:t>một</a:t>
            </a:r>
            <a:r>
              <a:rPr lang="en-US" sz="1000" dirty="0"/>
              <a:t> </a:t>
            </a:r>
            <a:r>
              <a:rPr lang="en-US" sz="1000" dirty="0" err="1"/>
              <a:t>số</a:t>
            </a:r>
            <a:r>
              <a:rPr lang="en-US" sz="1000" dirty="0"/>
              <a:t> </a:t>
            </a:r>
            <a:r>
              <a:rPr lang="en-US" sz="1000" dirty="0" err="1"/>
              <a:t>câu</a:t>
            </a:r>
            <a:r>
              <a:rPr lang="en-US" sz="1000" dirty="0"/>
              <a:t> </a:t>
            </a:r>
            <a:r>
              <a:rPr lang="en-US" sz="1000" dirty="0" err="1"/>
              <a:t>về</a:t>
            </a:r>
            <a:r>
              <a:rPr lang="en-US" sz="1000" dirty="0"/>
              <a:t> </a:t>
            </a:r>
            <a:r>
              <a:rPr lang="en-US" sz="1000" dirty="0" err="1"/>
              <a:t>luận</a:t>
            </a:r>
            <a:r>
              <a:rPr lang="en-US" sz="1000" dirty="0"/>
              <a:t> </a:t>
            </a:r>
            <a:r>
              <a:rPr lang="en-US" sz="1000" dirty="0" err="1"/>
              <a:t>cấm</a:t>
            </a:r>
            <a:r>
              <a:rPr lang="en-US" sz="1000" dirty="0"/>
              <a:t> </a:t>
            </a:r>
            <a:r>
              <a:rPr lang="en-US" sz="1000" dirty="0" err="1"/>
              <a:t>hút</a:t>
            </a:r>
            <a:r>
              <a:rPr lang="en-US" sz="1000" dirty="0"/>
              <a:t> </a:t>
            </a:r>
            <a:r>
              <a:rPr lang="en-US" sz="1000" dirty="0" err="1"/>
              <a:t>thuốc</a:t>
            </a:r>
            <a:r>
              <a:rPr lang="en-US" sz="1000" dirty="0"/>
              <a:t> ở </a:t>
            </a:r>
            <a:r>
              <a:rPr lang="en-US" sz="1000" dirty="0" err="1"/>
              <a:t>nơi</a:t>
            </a:r>
            <a:r>
              <a:rPr lang="en-US" sz="1000" dirty="0"/>
              <a:t> </a:t>
            </a:r>
            <a:r>
              <a:rPr lang="en-US" sz="1000" dirty="0" err="1"/>
              <a:t>công</a:t>
            </a:r>
            <a:r>
              <a:rPr lang="en-US" sz="1000" dirty="0"/>
              <a:t> </a:t>
            </a:r>
            <a:r>
              <a:rPr lang="en-US" sz="1000" dirty="0" err="1"/>
              <a:t>cộng</a:t>
            </a:r>
            <a:r>
              <a:rPr lang="en-US" sz="1000" dirty="0"/>
              <a:t>. Xin </a:t>
            </a:r>
            <a:r>
              <a:rPr lang="en-US" sz="1000" dirty="0" err="1"/>
              <a:t>cho</a:t>
            </a:r>
            <a:r>
              <a:rPr lang="en-US" sz="1000" dirty="0"/>
              <a:t> </a:t>
            </a:r>
            <a:r>
              <a:rPr lang="en-US" sz="1000" dirty="0" err="1"/>
              <a:t>biết</a:t>
            </a:r>
            <a:r>
              <a:rPr lang="en-US" sz="1000" dirty="0"/>
              <a:t>, </a:t>
            </a:r>
            <a:r>
              <a:rPr lang="en-US" sz="1000" dirty="0" err="1"/>
              <a:t>mức</a:t>
            </a:r>
            <a:r>
              <a:rPr lang="en-US" sz="1000" dirty="0"/>
              <a:t> </a:t>
            </a:r>
            <a:r>
              <a:rPr lang="en-US" sz="1000" dirty="0" err="1"/>
              <a:t>độ</a:t>
            </a:r>
            <a:r>
              <a:rPr lang="en-US" sz="1000" dirty="0"/>
              <a:t> </a:t>
            </a:r>
            <a:r>
              <a:rPr lang="en-US" sz="1000" dirty="0" err="1"/>
              <a:t>đồng</a:t>
            </a:r>
            <a:r>
              <a:rPr lang="en-US" sz="1000" dirty="0"/>
              <a:t> ý/</a:t>
            </a:r>
            <a:r>
              <a:rPr lang="en-US" sz="1000" dirty="0" err="1"/>
              <a:t>không</a:t>
            </a:r>
            <a:r>
              <a:rPr lang="en-US" sz="1000" dirty="0"/>
              <a:t> </a:t>
            </a:r>
            <a:r>
              <a:rPr lang="en-US" sz="1000" dirty="0" err="1"/>
              <a:t>đồng</a:t>
            </a:r>
            <a:r>
              <a:rPr lang="en-US" sz="1000" dirty="0"/>
              <a:t> ý </a:t>
            </a:r>
            <a:r>
              <a:rPr lang="en-US" sz="1000" dirty="0" err="1"/>
              <a:t>của</a:t>
            </a:r>
            <a:r>
              <a:rPr lang="en-US" sz="1000" dirty="0"/>
              <a:t> </a:t>
            </a:r>
            <a:r>
              <a:rPr lang="en-US" sz="1000" dirty="0" err="1"/>
              <a:t>Anh</a:t>
            </a:r>
            <a:r>
              <a:rPr lang="en-US" sz="1000" dirty="0"/>
              <a:t>/</a:t>
            </a:r>
            <a:r>
              <a:rPr lang="en-US" sz="1000" dirty="0" err="1"/>
              <a:t>Chị</a:t>
            </a:r>
            <a:r>
              <a:rPr lang="en-US" sz="1000" dirty="0"/>
              <a:t>/</a:t>
            </a:r>
            <a:r>
              <a:rPr lang="en-US" sz="1000" dirty="0" err="1"/>
              <a:t>Em</a:t>
            </a:r>
            <a:r>
              <a:rPr lang="en-US" sz="1000" dirty="0"/>
              <a:t> </a:t>
            </a:r>
            <a:r>
              <a:rPr lang="en-US" sz="1000" dirty="0" err="1"/>
              <a:t>với</a:t>
            </a:r>
            <a:r>
              <a:rPr lang="en-US" sz="1000" dirty="0"/>
              <a:t> </a:t>
            </a:r>
            <a:r>
              <a:rPr lang="en-US" sz="1000" dirty="0" err="1"/>
              <a:t>từng</a:t>
            </a:r>
            <a:r>
              <a:rPr lang="en-US" sz="1000" dirty="0"/>
              <a:t> </a:t>
            </a:r>
            <a:r>
              <a:rPr lang="en-US" sz="1000" dirty="0" err="1"/>
              <a:t>câu</a:t>
            </a:r>
            <a:r>
              <a:rPr lang="en-US" sz="10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8520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609600" y="-28332"/>
            <a:ext cx="7696200" cy="44070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Ủng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Hộ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vi-VN" sz="1600" dirty="0">
                <a:ea typeface="ＭＳ Ｐゴシック" pitchFamily="34" charset="-128"/>
              </a:rPr>
              <a:t>Luật Cấm Hút Thuốc </a:t>
            </a:r>
            <a:r>
              <a:rPr lang="en-US" sz="1600" dirty="0" err="1" smtClean="0">
                <a:ea typeface="ＭＳ Ｐゴシック" pitchFamily="34" charset="-128"/>
              </a:rPr>
              <a:t>Tại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vi-VN" sz="1600" dirty="0" smtClean="0">
                <a:ea typeface="ＭＳ Ｐゴシック" pitchFamily="34" charset="-128"/>
              </a:rPr>
              <a:t>Những </a:t>
            </a:r>
            <a:r>
              <a:rPr lang="vi-VN" sz="1600" dirty="0">
                <a:ea typeface="ＭＳ Ｐゴシック" pitchFamily="34" charset="-128"/>
              </a:rPr>
              <a:t>Nơi Công Cộng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Trong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Nhà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năm</a:t>
            </a:r>
            <a:r>
              <a:rPr lang="en-US" sz="1600" dirty="0">
                <a:ea typeface="ＭＳ Ｐゴシック" pitchFamily="34" charset="-128"/>
              </a:rPr>
              <a:t> 2016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20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00504"/>
            <a:ext cx="2133600" cy="12064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76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27037" y="1929386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580126"/>
            <a:ext cx="85344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phần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lớn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đáp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biêt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ủng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hộ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cấm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‘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khép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kín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” ở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tất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ngoại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trừ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hàng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bars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1956230"/>
            <a:ext cx="16764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 HỘ</a:t>
            </a:r>
            <a:endParaRPr lang="vi-VN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7812741" y="1929386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graphicFrame>
        <p:nvGraphicFramePr>
          <p:cNvPr id="1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165502"/>
              </p:ext>
            </p:extLst>
          </p:nvPr>
        </p:nvGraphicFramePr>
        <p:xfrm>
          <a:off x="0" y="2083374"/>
          <a:ext cx="8348197" cy="372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90500" y="6427659"/>
            <a:ext cx="4648200" cy="20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 typeface="Times" pitchFamily="18" charset="0"/>
              <a:buNone/>
              <a:defRPr/>
            </a:pP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2016: </a:t>
            </a:r>
            <a:r>
              <a:rPr lang="en-US" sz="1400" dirty="0" err="1" smtClean="0">
                <a:solidFill>
                  <a:srgbClr val="292929"/>
                </a:solidFill>
                <a:latin typeface="+mj-lt"/>
              </a:rPr>
              <a:t>Tổng</a:t>
            </a:r>
            <a:r>
              <a:rPr lang="en-US" sz="1400" dirty="0" smtClean="0">
                <a:solidFill>
                  <a:srgbClr val="292929"/>
                </a:solidFill>
                <a:latin typeface="+mj-lt"/>
              </a:rPr>
              <a:t>: 2030 (NHẬN BIẾT: 1184; KHÔNG NHẬN BIẾT: 846)</a:t>
            </a:r>
            <a:endParaRPr lang="en-US" sz="1400" dirty="0">
              <a:solidFill>
                <a:srgbClr val="292929"/>
              </a:solidFill>
              <a:latin typeface="+mj-lt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67177" y="6213728"/>
            <a:ext cx="418841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n-US" sz="1000" i="1" dirty="0"/>
              <a:t>Q23: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ủng</a:t>
            </a:r>
            <a:r>
              <a:rPr lang="en-US" sz="1000" i="1" dirty="0"/>
              <a:t> </a:t>
            </a:r>
            <a:r>
              <a:rPr lang="en-US" sz="1000" i="1" dirty="0" err="1"/>
              <a:t>hộ</a:t>
            </a:r>
            <a:r>
              <a:rPr lang="en-US" sz="1000" i="1" dirty="0"/>
              <a:t> hay </a:t>
            </a:r>
            <a:r>
              <a:rPr lang="en-US" sz="1000" i="1" dirty="0" err="1"/>
              <a:t>phản</a:t>
            </a:r>
            <a:r>
              <a:rPr lang="en-US" sz="1000" i="1" dirty="0"/>
              <a:t>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luật</a:t>
            </a:r>
            <a:r>
              <a:rPr lang="en-US" sz="1000" i="1" dirty="0"/>
              <a:t> </a:t>
            </a:r>
            <a:r>
              <a:rPr lang="en-US" sz="1000" i="1" dirty="0" err="1"/>
              <a:t>cấm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hoàn</a:t>
            </a:r>
            <a:r>
              <a:rPr lang="en-US" sz="1000" i="1" dirty="0"/>
              <a:t> </a:t>
            </a:r>
            <a:r>
              <a:rPr lang="en-US" sz="1000" i="1" dirty="0" err="1"/>
              <a:t>toàn</a:t>
            </a:r>
            <a:r>
              <a:rPr lang="en-US" sz="1000" i="1" dirty="0"/>
              <a:t> </a:t>
            </a:r>
            <a:r>
              <a:rPr lang="en-US" sz="1000" b="1" i="1" dirty="0" err="1"/>
              <a:t>bên</a:t>
            </a:r>
            <a:r>
              <a:rPr lang="en-US" sz="1000" b="1" i="1" dirty="0"/>
              <a:t> </a:t>
            </a:r>
            <a:r>
              <a:rPr lang="en-US" sz="1000" b="1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2120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228600" y="-28332"/>
            <a:ext cx="8610600" cy="440708"/>
          </a:xfrm>
        </p:spPr>
        <p:txBody>
          <a:bodyPr>
            <a:noAutofit/>
          </a:bodyPr>
          <a:lstStyle/>
          <a:p>
            <a:pPr eaLnBrk="1" hangingPunct="1"/>
            <a:r>
              <a:rPr lang="en-US" sz="1600" dirty="0" err="1" smtClean="0">
                <a:ea typeface="ＭＳ Ｐゴシック" pitchFamily="34" charset="-128"/>
              </a:rPr>
              <a:t>Ủng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Hộ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vi-VN" sz="1600" dirty="0" smtClean="0">
                <a:ea typeface="ＭＳ Ｐゴシック" pitchFamily="34" charset="-128"/>
              </a:rPr>
              <a:t>Luật Cấm Hút Thuốc </a:t>
            </a:r>
            <a:r>
              <a:rPr lang="en-US" sz="1600" dirty="0" err="1" smtClean="0">
                <a:ea typeface="ＭＳ Ｐゴシック" pitchFamily="34" charset="-128"/>
              </a:rPr>
              <a:t>Tại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vi-VN" sz="1600" dirty="0" smtClean="0">
                <a:ea typeface="ＭＳ Ｐゴシック" pitchFamily="34" charset="-128"/>
              </a:rPr>
              <a:t>Những Nơi Công Cộng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Trong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Nhà</a:t>
            </a:r>
            <a:r>
              <a:rPr lang="en-US" sz="1600" dirty="0" smtClean="0">
                <a:ea typeface="ＭＳ Ｐゴシック" pitchFamily="34" charset="-128"/>
              </a:rPr>
              <a:t> 2016 </a:t>
            </a:r>
            <a:r>
              <a:rPr lang="en-US" sz="1600" dirty="0" err="1" smtClean="0">
                <a:ea typeface="ＭＳ Ｐゴシック" pitchFamily="34" charset="-128"/>
              </a:rPr>
              <a:t>v.s</a:t>
            </a:r>
            <a:r>
              <a:rPr lang="en-US" sz="1600" dirty="0" smtClean="0">
                <a:ea typeface="ＭＳ Ｐゴシック" pitchFamily="34" charset="-128"/>
              </a:rPr>
              <a:t>. 2014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4800600" y="1673455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20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600504"/>
            <a:ext cx="2133600" cy="12064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77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27037" y="1488123"/>
            <a:ext cx="1096963" cy="346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27846"/>
              </p:ext>
            </p:extLst>
          </p:nvPr>
        </p:nvGraphicFramePr>
        <p:xfrm>
          <a:off x="0" y="1834198"/>
          <a:ext cx="8318679" cy="4011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" y="511335"/>
            <a:ext cx="8534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lượng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1300" dirty="0" smtClean="0">
                <a:latin typeface="Arial" pitchFamily="34" charset="0"/>
                <a:cs typeface="Arial" pitchFamily="34" charset="0"/>
              </a:rPr>
              <a:t>ủng hộ 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“L</a:t>
            </a:r>
            <a:r>
              <a:rPr lang="vi-VN" sz="1300" dirty="0" smtClean="0">
                <a:latin typeface="Arial" pitchFamily="34" charset="0"/>
                <a:cs typeface="Arial" pitchFamily="34" charset="0"/>
              </a:rPr>
              <a:t>uật cấm hút thuốc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” ở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hầu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hết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ban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hành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6682" y="1518366"/>
            <a:ext cx="16764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	</a:t>
            </a:r>
            <a:endParaRPr lang="vi-VN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00200" y="6213728"/>
            <a:ext cx="3657600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91426" tIns="45713" rIns="91426" bIns="45713">
            <a:spAutoFit/>
          </a:bodyPr>
          <a:lstStyle/>
          <a:p>
            <a:pPr>
              <a:buFont typeface="Times" pitchFamily="18" charset="0"/>
              <a:buNone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2014: N= 2,018</a:t>
            </a:r>
          </a:p>
          <a:p>
            <a:pPr>
              <a:tabLst>
                <a:tab pos="1262063" algn="l"/>
              </a:tabLs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2016: N= 2,030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667177" y="6213728"/>
            <a:ext cx="418841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n-US" sz="1000" i="1" dirty="0"/>
              <a:t>Q23: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ủng</a:t>
            </a:r>
            <a:r>
              <a:rPr lang="en-US" sz="1000" i="1" dirty="0"/>
              <a:t> </a:t>
            </a:r>
            <a:r>
              <a:rPr lang="en-US" sz="1000" i="1" dirty="0" err="1"/>
              <a:t>hộ</a:t>
            </a:r>
            <a:r>
              <a:rPr lang="en-US" sz="1000" i="1" dirty="0"/>
              <a:t> hay </a:t>
            </a:r>
            <a:r>
              <a:rPr lang="en-US" sz="1000" i="1" dirty="0" err="1"/>
              <a:t>phản</a:t>
            </a:r>
            <a:r>
              <a:rPr lang="en-US" sz="1000" i="1" dirty="0"/>
              <a:t>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luật</a:t>
            </a:r>
            <a:r>
              <a:rPr lang="en-US" sz="1000" i="1" dirty="0"/>
              <a:t> </a:t>
            </a:r>
            <a:r>
              <a:rPr lang="en-US" sz="1000" i="1" dirty="0" err="1"/>
              <a:t>cấm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hoàn</a:t>
            </a:r>
            <a:r>
              <a:rPr lang="en-US" sz="1000" i="1" dirty="0"/>
              <a:t> </a:t>
            </a:r>
            <a:r>
              <a:rPr lang="en-US" sz="1000" i="1" dirty="0" err="1"/>
              <a:t>toàn</a:t>
            </a:r>
            <a:r>
              <a:rPr lang="en-US" sz="1000" i="1" dirty="0"/>
              <a:t> </a:t>
            </a:r>
            <a:r>
              <a:rPr lang="en-US" sz="1000" b="1" i="1" dirty="0" err="1"/>
              <a:t>bên</a:t>
            </a:r>
            <a:r>
              <a:rPr lang="en-US" sz="1000" b="1" i="1" dirty="0"/>
              <a:t> </a:t>
            </a:r>
            <a:r>
              <a:rPr lang="en-US" sz="1000" b="1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9778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696200" cy="42862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Ủng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Hộ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vi-VN" sz="1600" dirty="0">
                <a:ea typeface="ＭＳ Ｐゴシック" pitchFamily="34" charset="-128"/>
              </a:rPr>
              <a:t>Luật Cấm Hút Thuốc </a:t>
            </a:r>
            <a:r>
              <a:rPr lang="en-US" sz="1600" dirty="0" err="1" smtClean="0">
                <a:ea typeface="ＭＳ Ｐゴシック" pitchFamily="34" charset="-128"/>
              </a:rPr>
              <a:t>Tại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vi-VN" sz="1600" dirty="0" smtClean="0">
                <a:ea typeface="ＭＳ Ｐゴシック" pitchFamily="34" charset="-128"/>
              </a:rPr>
              <a:t>Những </a:t>
            </a:r>
            <a:r>
              <a:rPr lang="vi-VN" sz="1600" dirty="0">
                <a:ea typeface="ＭＳ Ｐゴシック" pitchFamily="34" charset="-128"/>
              </a:rPr>
              <a:t>Nơi Công </a:t>
            </a:r>
            <a:r>
              <a:rPr lang="vi-VN" sz="1600" dirty="0" smtClean="0">
                <a:ea typeface="ＭＳ Ｐゴシック" pitchFamily="34" charset="-128"/>
              </a:rPr>
              <a:t>Cộng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Khép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ea typeface="ＭＳ Ｐゴシック" pitchFamily="34" charset="-128"/>
              </a:rPr>
              <a:t>Kín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8935254" y="2133600"/>
            <a:ext cx="36114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29" y="655040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78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929" y="1367984"/>
            <a:ext cx="1368911" cy="344648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51529" y="6349321"/>
            <a:ext cx="1367307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630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62063" algn="l"/>
              </a:tabLst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6998328"/>
              </p:ext>
            </p:extLst>
          </p:nvPr>
        </p:nvGraphicFramePr>
        <p:xfrm>
          <a:off x="-685800" y="2391596"/>
          <a:ext cx="6096000" cy="3555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715000" y="1937897"/>
            <a:ext cx="0" cy="340440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899911" y="6320149"/>
            <a:ext cx="1367307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62063" algn="l"/>
              </a:tabLst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734" y="488161"/>
            <a:ext cx="85344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Nhìn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chung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vẫn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mức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ủng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hộ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quảng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cáo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Tuy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nhiên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sự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ủng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hộ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cấm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thấp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so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2014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ít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như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Đại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13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5334000" y="2130425"/>
            <a:ext cx="36114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4801" y="3284535"/>
            <a:ext cx="5125254" cy="1135065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72985" y="1420244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020925"/>
              </p:ext>
            </p:extLst>
          </p:nvPr>
        </p:nvGraphicFramePr>
        <p:xfrm>
          <a:off x="2102734" y="2287042"/>
          <a:ext cx="7010400" cy="36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3349468" y="1912391"/>
            <a:ext cx="1225864" cy="399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 BIẾT 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33730" y="1896695"/>
            <a:ext cx="1724470" cy="399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 NHẬN BIẾT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7481345" y="5931434"/>
            <a:ext cx="242207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n-US" sz="1000" i="1" dirty="0"/>
              <a:t>Q23: </a:t>
            </a:r>
            <a:r>
              <a:rPr lang="en-US" sz="1000" i="1" dirty="0" err="1"/>
              <a:t>Vui</a:t>
            </a:r>
            <a:r>
              <a:rPr lang="en-US" sz="1000" i="1" dirty="0"/>
              <a:t> </a:t>
            </a:r>
            <a:r>
              <a:rPr lang="en-US" sz="1000" i="1" dirty="0" err="1"/>
              <a:t>lòng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tôi</a:t>
            </a:r>
            <a:r>
              <a:rPr lang="en-US" sz="1000" i="1" dirty="0"/>
              <a:t> </a:t>
            </a:r>
            <a:r>
              <a:rPr lang="en-US" sz="1000" i="1" dirty="0" err="1"/>
              <a:t>biết</a:t>
            </a:r>
            <a:r>
              <a:rPr lang="en-US" sz="1000" i="1" dirty="0"/>
              <a:t> </a:t>
            </a:r>
            <a:r>
              <a:rPr lang="en-US" sz="1000" i="1" dirty="0" err="1"/>
              <a:t>mức</a:t>
            </a:r>
            <a:r>
              <a:rPr lang="en-US" sz="1000" i="1" dirty="0"/>
              <a:t> </a:t>
            </a:r>
            <a:r>
              <a:rPr lang="en-US" sz="1000" i="1" dirty="0" err="1"/>
              <a:t>độ</a:t>
            </a:r>
            <a:r>
              <a:rPr lang="en-US" sz="1000" i="1" dirty="0"/>
              <a:t> </a:t>
            </a:r>
            <a:r>
              <a:rPr lang="en-US" sz="1000" i="1" dirty="0" err="1"/>
              <a:t>ủng</a:t>
            </a:r>
            <a:r>
              <a:rPr lang="en-US" sz="1000" i="1" dirty="0"/>
              <a:t> </a:t>
            </a:r>
            <a:r>
              <a:rPr lang="en-US" sz="1000" i="1" dirty="0" err="1"/>
              <a:t>hộ</a:t>
            </a:r>
            <a:r>
              <a:rPr lang="en-US" sz="1000" i="1" dirty="0"/>
              <a:t> hay </a:t>
            </a:r>
            <a:r>
              <a:rPr lang="en-US" sz="1000" i="1" dirty="0" err="1"/>
              <a:t>phản</a:t>
            </a:r>
            <a:r>
              <a:rPr lang="en-US" sz="1000" i="1" dirty="0"/>
              <a:t>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 </a:t>
            </a:r>
            <a:r>
              <a:rPr lang="en-US" sz="1000" i="1" dirty="0" err="1"/>
              <a:t>đối</a:t>
            </a:r>
            <a:r>
              <a:rPr lang="en-US" sz="1000" i="1" dirty="0"/>
              <a:t> </a:t>
            </a:r>
            <a:r>
              <a:rPr lang="en-US" sz="1000" i="1" dirty="0" err="1"/>
              <a:t>với</a:t>
            </a:r>
            <a:r>
              <a:rPr lang="en-US" sz="1000" i="1" dirty="0"/>
              <a:t> </a:t>
            </a:r>
            <a:r>
              <a:rPr lang="en-US" sz="1000" i="1" dirty="0" err="1"/>
              <a:t>luật</a:t>
            </a:r>
            <a:r>
              <a:rPr lang="en-US" sz="1000" i="1" dirty="0"/>
              <a:t> </a:t>
            </a:r>
            <a:r>
              <a:rPr lang="en-US" sz="1000" i="1" dirty="0" err="1"/>
              <a:t>cấm</a:t>
            </a:r>
            <a:r>
              <a:rPr lang="en-US" sz="1000" i="1" dirty="0"/>
              <a:t> </a:t>
            </a:r>
            <a:r>
              <a:rPr lang="en-US" sz="1000" i="1" dirty="0" err="1"/>
              <a:t>hút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hoàn</a:t>
            </a:r>
            <a:r>
              <a:rPr lang="en-US" sz="1000" i="1" dirty="0"/>
              <a:t> </a:t>
            </a:r>
            <a:r>
              <a:rPr lang="en-US" sz="1000" i="1" dirty="0" err="1"/>
              <a:t>toàn</a:t>
            </a:r>
            <a:r>
              <a:rPr lang="en-US" sz="1000" i="1" dirty="0"/>
              <a:t> </a:t>
            </a:r>
            <a:r>
              <a:rPr lang="en-US" sz="1000" b="1" i="1" dirty="0" err="1"/>
              <a:t>bên</a:t>
            </a:r>
            <a:r>
              <a:rPr lang="en-US" sz="1000" b="1" i="1" dirty="0"/>
              <a:t> </a:t>
            </a:r>
            <a:r>
              <a:rPr lang="en-US" sz="1000" b="1" i="1" dirty="0" err="1"/>
              <a:t>trong</a:t>
            </a:r>
            <a:r>
              <a:rPr lang="en-US" sz="1000" i="1" dirty="0"/>
              <a:t> </a:t>
            </a:r>
            <a:r>
              <a:rPr lang="en-US" sz="1000" i="1" dirty="0" err="1"/>
              <a:t>những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sau</a:t>
            </a:r>
            <a:r>
              <a:rPr lang="en-US" sz="1000" i="1" dirty="0"/>
              <a:t> </a:t>
            </a:r>
            <a:r>
              <a:rPr lang="en-US" sz="1000" i="1" dirty="0" err="1"/>
              <a:t>đây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7486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696200" cy="42862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600" dirty="0" err="1">
                <a:ea typeface="ＭＳ Ｐゴシック" pitchFamily="34" charset="-128"/>
              </a:rPr>
              <a:t>Ủng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en-US" sz="1600" dirty="0" err="1">
                <a:ea typeface="ＭＳ Ｐゴシック" pitchFamily="34" charset="-128"/>
              </a:rPr>
              <a:t>Hộ</a:t>
            </a:r>
            <a:r>
              <a:rPr lang="en-US" sz="1600" dirty="0">
                <a:ea typeface="ＭＳ Ｐゴシック" pitchFamily="34" charset="-128"/>
              </a:rPr>
              <a:t> </a:t>
            </a:r>
            <a:r>
              <a:rPr lang="vi-VN" sz="1600" dirty="0">
                <a:ea typeface="ＭＳ Ｐゴシック" pitchFamily="34" charset="-128"/>
              </a:rPr>
              <a:t>Luật Cấm Hút Thuốc </a:t>
            </a:r>
            <a:r>
              <a:rPr lang="vi-VN" sz="1600" dirty="0" smtClean="0">
                <a:ea typeface="ＭＳ Ｐゴシック" pitchFamily="34" charset="-128"/>
              </a:rPr>
              <a:t>Lá Ở Những </a:t>
            </a:r>
            <a:r>
              <a:rPr lang="vi-VN" sz="1600" dirty="0">
                <a:ea typeface="ＭＳ Ｐゴシック" pitchFamily="34" charset="-128"/>
              </a:rPr>
              <a:t>Nơi Công </a:t>
            </a:r>
            <a:r>
              <a:rPr lang="vi-VN" sz="1600" dirty="0" smtClean="0">
                <a:ea typeface="ＭＳ Ｐゴシック" pitchFamily="34" charset="-128"/>
              </a:rPr>
              <a:t>Cộng Khép Kín</a:t>
            </a:r>
            <a:endParaRPr lang="en-US" sz="1600" dirty="0" smtClean="0">
              <a:ea typeface="ＭＳ Ｐゴシック" pitchFamily="34" charset="-128"/>
            </a:endParaRP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8839200" y="6547227"/>
            <a:ext cx="936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hangingPunct="0"/>
            <a:r>
              <a:rPr lang="en-US" sz="1200" dirty="0"/>
              <a:t>Q23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8698697" y="2221414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25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7929" y="6550401"/>
            <a:ext cx="2133600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CE69D1-3A33-4074-AD28-A73AD182FFA7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79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429" y="1367984"/>
            <a:ext cx="2002971" cy="338236"/>
          </a:xfrm>
          <a:prstGeom prst="roundRect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KHÔNG HÚT THUỐC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51529" y="6349321"/>
            <a:ext cx="1367307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62063" algn="l"/>
              </a:tabLst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585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072734"/>
              </p:ext>
            </p:extLst>
          </p:nvPr>
        </p:nvGraphicFramePr>
        <p:xfrm>
          <a:off x="-621496" y="2383291"/>
          <a:ext cx="6096000" cy="3555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509643"/>
              </p:ext>
            </p:extLst>
          </p:nvPr>
        </p:nvGraphicFramePr>
        <p:xfrm>
          <a:off x="2578904" y="2295704"/>
          <a:ext cx="6412696" cy="36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703104" y="2089533"/>
            <a:ext cx="0" cy="415886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349468" y="1912391"/>
            <a:ext cx="1225864" cy="399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NHẬN BIẾT 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33730" y="1896695"/>
            <a:ext cx="1724470" cy="3990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 NHẬN BIẾT</a:t>
            </a:r>
            <a:endParaRPr lang="en-US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899911" y="6320149"/>
            <a:ext cx="1367307" cy="4616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pPr>
              <a:buFont typeface="Times" pitchFamily="18" charset="0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363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62063" algn="l"/>
              </a:tabLst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N=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0" y="5865084"/>
            <a:ext cx="1822135" cy="508889"/>
            <a:chOff x="8229600" y="2999601"/>
            <a:chExt cx="1857869" cy="627271"/>
          </a:xfrm>
        </p:grpSpPr>
        <p:sp>
          <p:nvSpPr>
            <p:cNvPr id="2" name="Rectangle 1"/>
            <p:cNvSpPr/>
            <p:nvPr/>
          </p:nvSpPr>
          <p:spPr>
            <a:xfrm>
              <a:off x="8229600" y="3074419"/>
              <a:ext cx="129038" cy="1290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246772" y="2999601"/>
              <a:ext cx="1840697" cy="627271"/>
              <a:chOff x="8229600" y="2999601"/>
              <a:chExt cx="1905000" cy="62727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393897" y="2999601"/>
                <a:ext cx="1740703" cy="322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 smtClean="0"/>
                  <a:t>Sau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chiến</a:t>
                </a:r>
                <a:r>
                  <a:rPr lang="en-US" sz="1100" dirty="0" smtClean="0"/>
                  <a:t> </a:t>
                </a:r>
                <a:r>
                  <a:rPr lang="en-US" sz="1100" dirty="0" err="1" smtClean="0"/>
                  <a:t>dịch</a:t>
                </a:r>
                <a:r>
                  <a:rPr lang="en-US" sz="1100" dirty="0" smtClean="0"/>
                  <a:t> 2014</a:t>
                </a:r>
                <a:endParaRPr lang="en-US" sz="11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229600" y="3379219"/>
                <a:ext cx="129038" cy="129038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393898" y="3304404"/>
                <a:ext cx="1740702" cy="322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err="1"/>
                  <a:t>Sau</a:t>
                </a:r>
                <a:r>
                  <a:rPr lang="en-US" sz="1100" dirty="0"/>
                  <a:t> </a:t>
                </a:r>
                <a:r>
                  <a:rPr lang="en-US" sz="1100" dirty="0" err="1"/>
                  <a:t>chiến</a:t>
                </a:r>
                <a:r>
                  <a:rPr lang="en-US" sz="1100" dirty="0"/>
                  <a:t> </a:t>
                </a:r>
                <a:r>
                  <a:rPr lang="en-US" sz="1100" dirty="0" err="1"/>
                  <a:t>dịch</a:t>
                </a:r>
                <a:r>
                  <a:rPr lang="en-US" sz="1100" dirty="0"/>
                  <a:t> </a:t>
                </a:r>
                <a:r>
                  <a:rPr lang="en-US" sz="1100" dirty="0" smtClean="0"/>
                  <a:t>2016</a:t>
                </a:r>
                <a:endParaRPr lang="en-US" sz="11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573741" y="580126"/>
            <a:ext cx="8534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Mức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ủng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hộ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Luật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cấm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cộng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không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hút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thuốc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2016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vẫn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khá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nhất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quán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2014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0" y="1413832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4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altLang="zh-CN" dirty="0" err="1" smtClean="0">
                <a:ea typeface="宋体" pitchFamily="-109" charset="-122"/>
              </a:rPr>
              <a:t>Mô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tả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kế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hoạch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lấy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mẫu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có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hệ</a:t>
            </a:r>
            <a:r>
              <a:rPr lang="en-US" altLang="zh-CN" dirty="0" smtClean="0">
                <a:ea typeface="宋体" pitchFamily="-109" charset="-122"/>
              </a:rPr>
              <a:t> </a:t>
            </a:r>
            <a:r>
              <a:rPr lang="en-US" altLang="zh-CN" dirty="0" err="1" smtClean="0">
                <a:ea typeface="宋体" pitchFamily="-109" charset="-122"/>
              </a:rPr>
              <a:t>thống</a:t>
            </a:r>
            <a:endParaRPr lang="en-US" b="1" dirty="0">
              <a:latin typeface="Arial" pitchFamily="34" charset="0"/>
              <a:ea typeface="Arial" pitchFamily="-112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609600"/>
            <a:ext cx="8031389" cy="47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71464" indent="-371464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804838" indent="-309553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8212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33497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228781" indent="-247642" algn="l" defTabSz="49528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7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72406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495285" rtl="0" eaLnBrk="1" latinLnBrk="0" hangingPunct="1">
              <a:spcBef>
                <a:spcPct val="20000"/>
              </a:spcBef>
              <a:buFont typeface="Arial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6056" lvl="1" indent="-343662" algn="just">
              <a:lnSpc>
                <a:spcPct val="90000"/>
              </a:lnSpc>
              <a:buNone/>
            </a:pPr>
            <a:r>
              <a:rPr lang="en-US" altLang="zh-CN" sz="1400" dirty="0" err="1" smtClean="0">
                <a:ea typeface="宋体" pitchFamily="-109" charset="-122"/>
              </a:rPr>
              <a:t>Kế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>
                <a:ea typeface="宋体" pitchFamily="-109" charset="-122"/>
              </a:rPr>
              <a:t>hoạch</a:t>
            </a:r>
            <a:r>
              <a:rPr lang="en-US" altLang="zh-CN" sz="1400" dirty="0">
                <a:ea typeface="宋体" pitchFamily="-109" charset="-122"/>
              </a:rPr>
              <a:t> </a:t>
            </a:r>
            <a:r>
              <a:rPr lang="en-US" altLang="zh-CN" sz="1400" dirty="0" err="1">
                <a:ea typeface="宋体" pitchFamily="-109" charset="-122"/>
              </a:rPr>
              <a:t>lấy</a:t>
            </a:r>
            <a:r>
              <a:rPr lang="en-US" altLang="zh-CN" sz="1400" dirty="0">
                <a:ea typeface="宋体" pitchFamily="-109" charset="-122"/>
              </a:rPr>
              <a:t> </a:t>
            </a:r>
            <a:r>
              <a:rPr lang="en-US" altLang="zh-CN" sz="1400" dirty="0" err="1">
                <a:ea typeface="宋体" pitchFamily="-109" charset="-122"/>
              </a:rPr>
              <a:t>mẫu</a:t>
            </a:r>
            <a:r>
              <a:rPr lang="en-US" altLang="zh-CN" sz="1400" dirty="0">
                <a:ea typeface="宋体" pitchFamily="-109" charset="-122"/>
              </a:rPr>
              <a:t> </a:t>
            </a:r>
            <a:r>
              <a:rPr lang="en-US" altLang="zh-CN" sz="1400" dirty="0" err="1">
                <a:ea typeface="宋体" pitchFamily="-109" charset="-122"/>
              </a:rPr>
              <a:t>có</a:t>
            </a:r>
            <a:r>
              <a:rPr lang="en-US" altLang="zh-CN" sz="1400" dirty="0">
                <a:ea typeface="宋体" pitchFamily="-109" charset="-122"/>
              </a:rPr>
              <a:t> </a:t>
            </a:r>
            <a:r>
              <a:rPr lang="en-US" altLang="zh-CN" sz="1400" dirty="0" err="1">
                <a:ea typeface="宋体" pitchFamily="-109" charset="-122"/>
              </a:rPr>
              <a:t>hệ</a:t>
            </a:r>
            <a:r>
              <a:rPr lang="en-US" altLang="zh-CN" sz="1400" dirty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thống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bao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gồm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những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bước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sau</a:t>
            </a:r>
            <a:r>
              <a:rPr lang="en-US" altLang="zh-CN" sz="1400" dirty="0" smtClean="0">
                <a:ea typeface="宋体" pitchFamily="-109" charset="-122"/>
              </a:rPr>
              <a:t>: </a:t>
            </a:r>
          </a:p>
          <a:p>
            <a:pPr marL="756056" lvl="1" indent="-343662" algn="just">
              <a:lnSpc>
                <a:spcPct val="90000"/>
              </a:lnSpc>
              <a:buFontTx/>
              <a:buChar char="•"/>
            </a:pPr>
            <a:r>
              <a:rPr lang="en-US" altLang="zh-CN" sz="1400" dirty="0" err="1" smtClean="0">
                <a:ea typeface="宋体" pitchFamily="-109" charset="-122"/>
              </a:rPr>
              <a:t>Chuẩn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bị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một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bản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đồ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thành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phố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có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đủ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hết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tất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cả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các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quận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và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huyện</a:t>
            </a:r>
            <a:r>
              <a:rPr lang="en-US" altLang="zh-CN" sz="1400" dirty="0" smtClean="0">
                <a:ea typeface="宋体" pitchFamily="-109" charset="-122"/>
              </a:rPr>
              <a:t> (</a:t>
            </a:r>
            <a:r>
              <a:rPr lang="en-US" altLang="zh-CN" sz="1400" dirty="0" err="1" smtClean="0">
                <a:ea typeface="宋体" pitchFamily="-109" charset="-122"/>
              </a:rPr>
              <a:t>dùng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bản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đồ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được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cập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nhật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mới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nhất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từ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trang</a:t>
            </a:r>
            <a:r>
              <a:rPr lang="en-US" altLang="zh-CN" sz="1400" dirty="0" smtClean="0">
                <a:ea typeface="宋体" pitchFamily="-109" charset="-122"/>
              </a:rPr>
              <a:t> web </a:t>
            </a:r>
            <a:r>
              <a:rPr lang="en-US" altLang="zh-CN" sz="1400" dirty="0" smtClean="0">
                <a:ea typeface="宋体" pitchFamily="-109" charset="-122"/>
                <a:hlinkClick r:id="rId3"/>
              </a:rPr>
              <a:t>www.hochiminh.gov.vn</a:t>
            </a:r>
            <a:r>
              <a:rPr lang="en-US" altLang="zh-CN" sz="1400" dirty="0" smtClean="0">
                <a:ea typeface="宋体" pitchFamily="-109" charset="-122"/>
              </a:rPr>
              <a:t>)</a:t>
            </a:r>
          </a:p>
          <a:p>
            <a:pPr marL="756056" lvl="1" indent="-343662" algn="just">
              <a:lnSpc>
                <a:spcPct val="90000"/>
              </a:lnSpc>
              <a:buFontTx/>
              <a:buChar char="•"/>
            </a:pPr>
            <a:r>
              <a:rPr lang="en-US" altLang="zh-CN" sz="1400" dirty="0" smtClean="0">
                <a:ea typeface="宋体" pitchFamily="-109" charset="-122"/>
              </a:rPr>
              <a:t>Chia </a:t>
            </a:r>
            <a:r>
              <a:rPr lang="en-US" altLang="zh-CN" sz="1400" dirty="0" err="1" smtClean="0">
                <a:ea typeface="宋体" pitchFamily="-109" charset="-122"/>
              </a:rPr>
              <a:t>các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huyện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thành</a:t>
            </a:r>
            <a:r>
              <a:rPr lang="en-US" altLang="zh-CN" sz="1400" dirty="0" smtClean="0">
                <a:ea typeface="宋体" pitchFamily="-109" charset="-122"/>
              </a:rPr>
              <a:t> </a:t>
            </a:r>
            <a:r>
              <a:rPr lang="en-US" altLang="zh-CN" sz="1400" dirty="0" err="1" smtClean="0">
                <a:ea typeface="宋体" pitchFamily="-109" charset="-122"/>
              </a:rPr>
              <a:t>những</a:t>
            </a:r>
            <a:r>
              <a:rPr lang="en-US" altLang="zh-CN" sz="1400" dirty="0" smtClean="0">
                <a:ea typeface="宋体" pitchFamily="-109" charset="-122"/>
              </a:rPr>
              <a:t> block </a:t>
            </a:r>
            <a:r>
              <a:rPr lang="en-US" altLang="zh-CN" sz="1400" dirty="0" err="1" smtClean="0">
                <a:ea typeface="宋体" pitchFamily="-109" charset="-122"/>
              </a:rPr>
              <a:t>nhỏ</a:t>
            </a:r>
            <a:endParaRPr lang="en-US" sz="1400" dirty="0" smtClean="0"/>
          </a:p>
          <a:p>
            <a:endParaRPr lang="en-US" sz="1400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00200"/>
            <a:ext cx="40055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TanDinh-DaKa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828800"/>
            <a:ext cx="4538286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0699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6072" y="53790"/>
            <a:ext cx="8403213" cy="304799"/>
          </a:xfrm>
        </p:spPr>
        <p:txBody>
          <a:bodyPr/>
          <a:lstStyle/>
          <a:p>
            <a:r>
              <a:rPr lang="en-US" sz="1600" dirty="0" err="1" smtClean="0"/>
              <a:t>Ủng</a:t>
            </a:r>
            <a:r>
              <a:rPr lang="en-US" sz="1600" dirty="0" smtClean="0"/>
              <a:t> </a:t>
            </a:r>
            <a:r>
              <a:rPr lang="en-US" sz="1600" dirty="0" err="1" smtClean="0"/>
              <a:t>hộ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chiến</a:t>
            </a:r>
            <a:r>
              <a:rPr lang="en-US" sz="1600" dirty="0" smtClean="0"/>
              <a:t> </a:t>
            </a:r>
            <a:r>
              <a:rPr lang="en-US" sz="1600" dirty="0" err="1" smtClean="0"/>
              <a:t>dịch</a:t>
            </a:r>
            <a:r>
              <a:rPr lang="en-US" sz="1600" dirty="0" smtClean="0"/>
              <a:t> </a:t>
            </a:r>
            <a:r>
              <a:rPr lang="en-US" sz="1600" dirty="0" err="1" smtClean="0"/>
              <a:t>tuyên</a:t>
            </a:r>
            <a:r>
              <a:rPr lang="en-US" sz="1600" dirty="0" smtClean="0"/>
              <a:t> </a:t>
            </a:r>
            <a:r>
              <a:rPr lang="en-US" sz="1600" dirty="0" err="1" smtClean="0"/>
              <a:t>truyền</a:t>
            </a:r>
            <a:r>
              <a:rPr lang="en-US" sz="1600" dirty="0" smtClean="0"/>
              <a:t> </a:t>
            </a:r>
            <a:r>
              <a:rPr lang="en-US" sz="1600" dirty="0" err="1" smtClean="0"/>
              <a:t>chống</a:t>
            </a:r>
            <a:r>
              <a:rPr lang="en-US" sz="1600" dirty="0" smtClean="0"/>
              <a:t> </a:t>
            </a:r>
            <a:r>
              <a:rPr lang="en-US" sz="1600" dirty="0" err="1" smtClean="0"/>
              <a:t>hút</a:t>
            </a:r>
            <a:r>
              <a:rPr lang="en-US" sz="1600" dirty="0" smtClean="0"/>
              <a:t> </a:t>
            </a:r>
            <a:r>
              <a:rPr lang="en-US" sz="1600" dirty="0" err="1" smtClean="0"/>
              <a:t>thuốc</a:t>
            </a:r>
            <a:r>
              <a:rPr lang="en-US" sz="1600" dirty="0" smtClean="0"/>
              <a:t> </a:t>
            </a:r>
            <a:r>
              <a:rPr lang="en-US" sz="1600" dirty="0" err="1" smtClean="0"/>
              <a:t>lá</a:t>
            </a:r>
            <a:r>
              <a:rPr lang="en-US" sz="1600" dirty="0" smtClean="0"/>
              <a:t>*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-8965" y="6592221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C2B6B6-4442-4679-B294-4FB5DE2CDB7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defRPr/>
              </a:pPr>
              <a:t>80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384082"/>
              </p:ext>
            </p:extLst>
          </p:nvPr>
        </p:nvGraphicFramePr>
        <p:xfrm>
          <a:off x="1085926" y="1185258"/>
          <a:ext cx="7630942" cy="464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Straight Connector 14"/>
          <p:cNvCxnSpPr/>
          <p:nvPr/>
        </p:nvCxnSpPr>
        <p:spPr>
          <a:xfrm>
            <a:off x="4800600" y="2057400"/>
            <a:ext cx="0" cy="300275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685800" y="6592221"/>
            <a:ext cx="4800600" cy="25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100" dirty="0" smtClean="0"/>
              <a:t>*</a:t>
            </a:r>
            <a:r>
              <a:rPr lang="en-US" sz="1100" i="1" dirty="0" err="1" smtClean="0"/>
              <a:t>Câu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hỏi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này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không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được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đưa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vào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bảng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câu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hỏi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năm</a:t>
            </a:r>
            <a:r>
              <a:rPr lang="en-US" sz="1100" i="1" dirty="0" smtClean="0"/>
              <a:t> 2014</a:t>
            </a:r>
            <a:endParaRPr lang="en-US" sz="1100" i="1" dirty="0"/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491070" y="538234"/>
            <a:ext cx="895554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vi-VN" sz="1300" dirty="0"/>
              <a:t>Trong năm 2016, 50% số </a:t>
            </a:r>
            <a:r>
              <a:rPr lang="en-US" sz="1300" dirty="0" err="1" smtClean="0"/>
              <a:t>đáp</a:t>
            </a:r>
            <a:r>
              <a:rPr lang="en-US" sz="1300" dirty="0" smtClean="0"/>
              <a:t> </a:t>
            </a:r>
            <a:r>
              <a:rPr lang="en-US" sz="1300" dirty="0" err="1" smtClean="0"/>
              <a:t>viên</a:t>
            </a:r>
            <a:r>
              <a:rPr lang="vi-VN" sz="1300" dirty="0" smtClean="0"/>
              <a:t> </a:t>
            </a:r>
            <a:r>
              <a:rPr lang="vi-VN" sz="1300" dirty="0"/>
              <a:t>ủng hộ chính phủ trong </a:t>
            </a:r>
            <a:r>
              <a:rPr lang="vi-VN" sz="1300" dirty="0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thực</a:t>
            </a:r>
            <a:r>
              <a:rPr lang="en-US" sz="1300" dirty="0" smtClean="0"/>
              <a:t> </a:t>
            </a:r>
            <a:r>
              <a:rPr lang="en-US" sz="1300" dirty="0" err="1" smtClean="0"/>
              <a:t>hiện</a:t>
            </a:r>
            <a:r>
              <a:rPr lang="en-US" sz="1300" dirty="0" smtClean="0"/>
              <a:t> </a:t>
            </a:r>
            <a:r>
              <a:rPr lang="en-US" sz="1300" dirty="0" err="1" smtClean="0"/>
              <a:t>các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thông</a:t>
            </a:r>
            <a:r>
              <a:rPr lang="en-US" sz="1300" dirty="0" smtClean="0"/>
              <a:t> tin </a:t>
            </a:r>
            <a:r>
              <a:rPr lang="en-US" sz="1300" dirty="0" err="1" smtClean="0"/>
              <a:t>công</a:t>
            </a:r>
            <a:r>
              <a:rPr lang="en-US" sz="1300" dirty="0" smtClean="0"/>
              <a:t> </a:t>
            </a:r>
            <a:r>
              <a:rPr lang="en-US" sz="1300" dirty="0" err="1" smtClean="0"/>
              <a:t>cộng</a:t>
            </a:r>
            <a:r>
              <a:rPr lang="en-US" sz="1300" dirty="0" smtClean="0"/>
              <a:t> </a:t>
            </a:r>
            <a:r>
              <a:rPr lang="en-US" sz="1300" dirty="0" err="1" smtClean="0"/>
              <a:t>về</a:t>
            </a:r>
            <a:r>
              <a:rPr lang="en-US" sz="1300" dirty="0" smtClean="0"/>
              <a:t> </a:t>
            </a:r>
            <a:r>
              <a:rPr lang="en-US" sz="1300" dirty="0" err="1" smtClean="0"/>
              <a:t>ảnh</a:t>
            </a:r>
            <a:r>
              <a:rPr lang="en-US" sz="1300" dirty="0" smtClean="0"/>
              <a:t> </a:t>
            </a:r>
            <a:r>
              <a:rPr lang="en-US" sz="1300" dirty="0" err="1" smtClean="0"/>
              <a:t>hưởng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 smtClean="0"/>
              <a:t>việc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lá</a:t>
            </a:r>
            <a:r>
              <a:rPr lang="en-US" sz="1300" dirty="0" smtClean="0"/>
              <a:t> </a:t>
            </a:r>
            <a:r>
              <a:rPr lang="en-US" sz="1300" dirty="0" err="1" smtClean="0"/>
              <a:t>lên</a:t>
            </a:r>
            <a:r>
              <a:rPr lang="en-US" sz="1300" dirty="0" smtClean="0"/>
              <a:t> </a:t>
            </a:r>
            <a:r>
              <a:rPr lang="en-US" sz="1300" dirty="0" err="1" smtClean="0"/>
              <a:t>sức</a:t>
            </a:r>
            <a:r>
              <a:rPr lang="en-US" sz="1300" dirty="0" smtClean="0"/>
              <a:t> </a:t>
            </a:r>
            <a:r>
              <a:rPr lang="en-US" sz="1300" dirty="0" err="1" smtClean="0"/>
              <a:t>khỏe</a:t>
            </a:r>
            <a:r>
              <a:rPr lang="en-US" sz="1300" dirty="0" smtClean="0"/>
              <a:t>. </a:t>
            </a:r>
            <a:r>
              <a:rPr lang="en-US" sz="1300" dirty="0" err="1" smtClean="0"/>
              <a:t>Tỷ</a:t>
            </a:r>
            <a:r>
              <a:rPr lang="en-US" sz="1300" dirty="0" smtClean="0"/>
              <a:t> </a:t>
            </a:r>
            <a:r>
              <a:rPr lang="en-US" sz="1300" dirty="0" err="1" smtClean="0"/>
              <a:t>lệ</a:t>
            </a:r>
            <a:r>
              <a:rPr lang="en-US" sz="1300" dirty="0" smtClean="0"/>
              <a:t> </a:t>
            </a:r>
            <a:r>
              <a:rPr lang="en-US" sz="1300" dirty="0" err="1" smtClean="0"/>
              <a:t>phần</a:t>
            </a:r>
            <a:r>
              <a:rPr lang="en-US" sz="1300" dirty="0" smtClean="0"/>
              <a:t> </a:t>
            </a:r>
            <a:r>
              <a:rPr lang="en-US" sz="1300" dirty="0" err="1" smtClean="0"/>
              <a:t>trăm</a:t>
            </a:r>
            <a:r>
              <a:rPr lang="en-US" sz="1300" dirty="0" smtClean="0"/>
              <a:t> </a:t>
            </a:r>
            <a:r>
              <a:rPr lang="en-US" sz="1300" dirty="0" err="1" smtClean="0"/>
              <a:t>của</a:t>
            </a:r>
            <a:r>
              <a:rPr lang="en-US" sz="1300" dirty="0" smtClean="0"/>
              <a:t> </a:t>
            </a:r>
            <a:r>
              <a:rPr lang="en-US" sz="1300" dirty="0" err="1" smtClean="0"/>
              <a:t>người</a:t>
            </a:r>
            <a:r>
              <a:rPr lang="en-US" sz="1300" dirty="0" smtClean="0"/>
              <a:t> </a:t>
            </a:r>
            <a:r>
              <a:rPr lang="en-US" sz="1300" dirty="0" err="1" smtClean="0"/>
              <a:t>không</a:t>
            </a:r>
            <a:r>
              <a:rPr lang="en-US" sz="1300" dirty="0" smtClean="0"/>
              <a:t> </a:t>
            </a:r>
            <a:r>
              <a:rPr lang="en-US" sz="1300" dirty="0" err="1" smtClean="0"/>
              <a:t>hút</a:t>
            </a:r>
            <a:r>
              <a:rPr lang="en-US" sz="1300" dirty="0" smtClean="0"/>
              <a:t> </a:t>
            </a:r>
            <a:r>
              <a:rPr lang="en-US" sz="1300" dirty="0" err="1" smtClean="0"/>
              <a:t>thuốc</a:t>
            </a:r>
            <a:r>
              <a:rPr lang="en-US" sz="1300" dirty="0" smtClean="0"/>
              <a:t> </a:t>
            </a:r>
            <a:r>
              <a:rPr lang="en-US" sz="1300" dirty="0" err="1" smtClean="0"/>
              <a:t>ủng</a:t>
            </a:r>
            <a:r>
              <a:rPr lang="en-US" sz="1300" dirty="0" smtClean="0"/>
              <a:t> </a:t>
            </a:r>
            <a:r>
              <a:rPr lang="en-US" sz="1300" dirty="0" err="1" smtClean="0"/>
              <a:t>hộ</a:t>
            </a:r>
            <a:r>
              <a:rPr lang="en-US" sz="1300" dirty="0" smtClean="0"/>
              <a:t> </a:t>
            </a:r>
            <a:r>
              <a:rPr lang="en-US" sz="1300" dirty="0" err="1" smtClean="0"/>
              <a:t>chiến</a:t>
            </a:r>
            <a:r>
              <a:rPr lang="en-US" sz="1300" dirty="0" smtClean="0"/>
              <a:t> </a:t>
            </a:r>
            <a:r>
              <a:rPr lang="en-US" sz="1300" dirty="0" err="1" smtClean="0"/>
              <a:t>dịch</a:t>
            </a:r>
            <a:r>
              <a:rPr lang="en-US" sz="1300" dirty="0" smtClean="0"/>
              <a:t> </a:t>
            </a:r>
            <a:r>
              <a:rPr lang="en-US" sz="1300" dirty="0" err="1" smtClean="0"/>
              <a:t>như</a:t>
            </a:r>
            <a:r>
              <a:rPr lang="en-US" sz="1300" dirty="0" smtClean="0"/>
              <a:t> </a:t>
            </a:r>
            <a:r>
              <a:rPr lang="en-US" sz="1300" dirty="0" err="1" smtClean="0"/>
              <a:t>thế</a:t>
            </a:r>
            <a:r>
              <a:rPr lang="en-US" sz="1300" dirty="0" smtClean="0"/>
              <a:t> </a:t>
            </a:r>
            <a:r>
              <a:rPr lang="en-US" sz="1300" dirty="0" err="1" smtClean="0"/>
              <a:t>này</a:t>
            </a:r>
            <a:r>
              <a:rPr lang="en-US" sz="1300" dirty="0" smtClean="0"/>
              <a:t> </a:t>
            </a:r>
            <a:r>
              <a:rPr lang="en-US" sz="1300" dirty="0" err="1" smtClean="0"/>
              <a:t>đạt</a:t>
            </a:r>
            <a:r>
              <a:rPr lang="en-US" sz="1300" dirty="0" smtClean="0"/>
              <a:t> 63%, </a:t>
            </a:r>
            <a:r>
              <a:rPr lang="en-US" sz="1300" dirty="0" err="1" smtClean="0"/>
              <a:t>cao</a:t>
            </a:r>
            <a:r>
              <a:rPr lang="en-US" sz="1300" dirty="0" smtClean="0"/>
              <a:t> </a:t>
            </a:r>
            <a:r>
              <a:rPr lang="en-US" sz="1300" dirty="0" err="1" smtClean="0"/>
              <a:t>hơn</a:t>
            </a:r>
            <a:r>
              <a:rPr lang="en-US" sz="1300" dirty="0" smtClean="0"/>
              <a:t> </a:t>
            </a:r>
            <a:r>
              <a:rPr lang="en-US" sz="1300" dirty="0" err="1" smtClean="0"/>
              <a:t>rất</a:t>
            </a:r>
            <a:r>
              <a:rPr lang="en-US" sz="1300" dirty="0" smtClean="0"/>
              <a:t> </a:t>
            </a:r>
            <a:r>
              <a:rPr lang="en-US" sz="1300" dirty="0" err="1" smtClean="0"/>
              <a:t>nhiều</a:t>
            </a:r>
            <a:r>
              <a:rPr lang="en-US" sz="1300" dirty="0" smtClean="0"/>
              <a:t> so </a:t>
            </a:r>
            <a:r>
              <a:rPr lang="en-US" sz="1300" dirty="0" err="1" smtClean="0"/>
              <a:t>với</a:t>
            </a:r>
            <a:r>
              <a:rPr lang="en-US" sz="1300" dirty="0" smtClean="0"/>
              <a:t> </a:t>
            </a:r>
            <a:r>
              <a:rPr lang="vi-VN" sz="1300" dirty="0" smtClean="0"/>
              <a:t>Người Hút Thuốc</a:t>
            </a:r>
            <a:r>
              <a:rPr lang="en-US" sz="1300" dirty="0" smtClean="0"/>
              <a:t> </a:t>
            </a:r>
            <a:r>
              <a:rPr lang="en-US" sz="1300" dirty="0"/>
              <a:t>(</a:t>
            </a:r>
            <a:r>
              <a:rPr lang="en-US" sz="1300" dirty="0" smtClean="0"/>
              <a:t>38%).</a:t>
            </a:r>
            <a:endParaRPr lang="en-US" sz="1300" dirty="0"/>
          </a:p>
        </p:txBody>
      </p:sp>
      <p:sp>
        <p:nvSpPr>
          <p:cNvPr id="9" name="TextBox 8"/>
          <p:cNvSpPr txBox="1"/>
          <p:nvPr/>
        </p:nvSpPr>
        <p:spPr>
          <a:xfrm>
            <a:off x="247726" y="1533554"/>
            <a:ext cx="1676400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86400" y="6266823"/>
            <a:ext cx="441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Q63: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</a:t>
            </a:r>
            <a:r>
              <a:rPr lang="en-US" sz="1000" i="1" dirty="0" err="1"/>
              <a:t>như</a:t>
            </a:r>
            <a:r>
              <a:rPr lang="en-US" sz="1000" i="1" dirty="0"/>
              <a:t> </a:t>
            </a:r>
            <a:r>
              <a:rPr lang="en-US" sz="1000" i="1" dirty="0" err="1"/>
              <a:t>thế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nếu</a:t>
            </a:r>
            <a:r>
              <a:rPr lang="en-US" sz="1000" i="1" dirty="0"/>
              <a:t> </a:t>
            </a:r>
            <a:r>
              <a:rPr lang="en-US" sz="1000" i="1" dirty="0" err="1"/>
              <a:t>Chính</a:t>
            </a:r>
            <a:r>
              <a:rPr lang="en-US" sz="1000" i="1" dirty="0"/>
              <a:t> </a:t>
            </a:r>
            <a:r>
              <a:rPr lang="en-US" sz="1000" i="1" dirty="0" err="1"/>
              <a:t>phủ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phép</a:t>
            </a:r>
            <a:r>
              <a:rPr lang="en-US" sz="1000" i="1" dirty="0"/>
              <a:t> </a:t>
            </a:r>
            <a:r>
              <a:rPr lang="en-US" sz="1000" i="1" dirty="0" err="1"/>
              <a:t>tuyên</a:t>
            </a:r>
            <a:r>
              <a:rPr lang="en-US" sz="1000" i="1" dirty="0"/>
              <a:t> </a:t>
            </a:r>
            <a:r>
              <a:rPr lang="en-US" sz="1000" i="1" dirty="0" err="1"/>
              <a:t>truyền</a:t>
            </a:r>
            <a:r>
              <a:rPr lang="en-US" sz="1000" i="1" dirty="0"/>
              <a:t>/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bá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chiến</a:t>
            </a:r>
            <a:r>
              <a:rPr lang="en-US" sz="1000" i="1" dirty="0"/>
              <a:t> </a:t>
            </a:r>
            <a:r>
              <a:rPr lang="en-US" sz="1000" i="1" dirty="0" err="1"/>
              <a:t>dịch</a:t>
            </a:r>
            <a:r>
              <a:rPr lang="en-US" sz="1000" i="1" dirty="0"/>
              <a:t> </a:t>
            </a:r>
            <a:r>
              <a:rPr lang="en-US" sz="1000" i="1" dirty="0" err="1"/>
              <a:t>truyền</a:t>
            </a:r>
            <a:r>
              <a:rPr lang="en-US" sz="1000" i="1" dirty="0"/>
              <a:t> </a:t>
            </a:r>
            <a:r>
              <a:rPr lang="en-US" sz="1000" i="1" dirty="0" err="1"/>
              <a:t>thông</a:t>
            </a:r>
            <a:r>
              <a:rPr lang="en-US" sz="1000" i="1" dirty="0"/>
              <a:t> </a:t>
            </a:r>
            <a:r>
              <a:rPr lang="en-US" sz="1000" i="1" dirty="0" err="1"/>
              <a:t>tại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ảnh</a:t>
            </a:r>
            <a:r>
              <a:rPr lang="en-US" sz="1000" i="1" dirty="0"/>
              <a:t> </a:t>
            </a:r>
            <a:r>
              <a:rPr lang="en-US" sz="1000" i="1" dirty="0" err="1"/>
              <a:t>hưởng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sức</a:t>
            </a:r>
            <a:r>
              <a:rPr lang="en-US" sz="1000" i="1" dirty="0"/>
              <a:t> </a:t>
            </a:r>
            <a:r>
              <a:rPr lang="en-US" sz="1000" i="1" dirty="0" err="1"/>
              <a:t>khỏe</a:t>
            </a:r>
            <a:r>
              <a:rPr lang="en-US" sz="1000" i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0519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0646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 err="1"/>
              <a:t>Ủng</a:t>
            </a:r>
            <a:r>
              <a:rPr lang="en-US" sz="1600" dirty="0"/>
              <a:t> </a:t>
            </a:r>
            <a:r>
              <a:rPr lang="en-US" sz="1600" dirty="0" err="1" smtClean="0"/>
              <a:t>hộ</a:t>
            </a:r>
            <a:r>
              <a:rPr lang="en-US" sz="1600" dirty="0" smtClean="0"/>
              <a:t> </a:t>
            </a:r>
            <a:r>
              <a:rPr lang="en-US" sz="1600" dirty="0" err="1"/>
              <a:t>chiến</a:t>
            </a:r>
            <a:r>
              <a:rPr lang="en-US" sz="1600" dirty="0"/>
              <a:t> </a:t>
            </a:r>
            <a:r>
              <a:rPr lang="en-US" sz="1600" dirty="0" err="1"/>
              <a:t>dịch</a:t>
            </a:r>
            <a:r>
              <a:rPr lang="en-US" sz="1600" dirty="0"/>
              <a:t> </a:t>
            </a:r>
            <a:r>
              <a:rPr lang="en-US" sz="1600" dirty="0" err="1"/>
              <a:t>tuyên</a:t>
            </a:r>
            <a:r>
              <a:rPr lang="en-US" sz="1600" dirty="0"/>
              <a:t> </a:t>
            </a:r>
            <a:r>
              <a:rPr lang="en-US" sz="1600" dirty="0" err="1"/>
              <a:t>truyền</a:t>
            </a:r>
            <a:r>
              <a:rPr lang="en-US" sz="1600" dirty="0"/>
              <a:t> </a:t>
            </a:r>
            <a:r>
              <a:rPr lang="en-US" sz="1600" dirty="0" err="1"/>
              <a:t>chống</a:t>
            </a:r>
            <a:r>
              <a:rPr lang="en-US" sz="1600" dirty="0"/>
              <a:t> </a:t>
            </a:r>
            <a:r>
              <a:rPr lang="en-US" sz="1600" dirty="0" err="1"/>
              <a:t>hút</a:t>
            </a:r>
            <a:r>
              <a:rPr lang="en-US" sz="1600" dirty="0"/>
              <a:t> </a:t>
            </a:r>
            <a:r>
              <a:rPr lang="en-US" sz="1600" dirty="0" err="1"/>
              <a:t>thuốc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81</a:t>
            </a:fld>
            <a:endParaRPr lang="en-US" alt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091726"/>
              </p:ext>
            </p:extLst>
          </p:nvPr>
        </p:nvGraphicFramePr>
        <p:xfrm>
          <a:off x="1586561" y="1598419"/>
          <a:ext cx="7630942" cy="464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32"/>
          <p:cNvSpPr txBox="1">
            <a:spLocks noChangeArrowheads="1"/>
          </p:cNvSpPr>
          <p:nvPr/>
        </p:nvSpPr>
        <p:spPr bwMode="auto">
          <a:xfrm>
            <a:off x="596153" y="6538433"/>
            <a:ext cx="4800600" cy="25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479" tIns="41239" rIns="82479" bIns="41239">
            <a:spAutoFit/>
          </a:bodyPr>
          <a:lstStyle/>
          <a:p>
            <a:r>
              <a:rPr lang="en-US" sz="1100" dirty="0" smtClean="0"/>
              <a:t>*</a:t>
            </a:r>
            <a:r>
              <a:rPr lang="en-US" sz="1100" i="1" dirty="0" err="1" smtClean="0"/>
              <a:t>Câu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hỏi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này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không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được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đưa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vào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bảng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câu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hỏi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năm</a:t>
            </a:r>
            <a:r>
              <a:rPr lang="en-US" sz="1100" i="1" dirty="0" smtClean="0"/>
              <a:t> 2014</a:t>
            </a:r>
            <a:endParaRPr lang="en-US" sz="11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355265" y="1372272"/>
            <a:ext cx="1086117" cy="292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 HỘ</a:t>
            </a:r>
            <a:endParaRPr lang="vi-VN" sz="1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7625168" y="2321280"/>
            <a:ext cx="25908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>
                <a:latin typeface="+mj-lt"/>
              </a:rPr>
              <a:t>%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0557" y="1342406"/>
            <a:ext cx="1005840" cy="3657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TÔNG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6324600"/>
            <a:ext cx="441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/>
              <a:t>Q63: </a:t>
            </a:r>
            <a:r>
              <a:rPr lang="en-US" sz="1000" i="1" dirty="0" err="1"/>
              <a:t>Anh</a:t>
            </a:r>
            <a:r>
              <a:rPr lang="en-US" sz="1000" i="1" dirty="0"/>
              <a:t>/</a:t>
            </a:r>
            <a:r>
              <a:rPr lang="en-US" sz="1000" i="1" dirty="0" err="1"/>
              <a:t>Chị</a:t>
            </a:r>
            <a:r>
              <a:rPr lang="en-US" sz="1000" i="1" dirty="0"/>
              <a:t>/</a:t>
            </a:r>
            <a:r>
              <a:rPr lang="en-US" sz="1000" i="1" dirty="0" err="1"/>
              <a:t>Em</a:t>
            </a:r>
            <a:r>
              <a:rPr lang="en-US" sz="1000" i="1" dirty="0"/>
              <a:t> </a:t>
            </a:r>
            <a:r>
              <a:rPr lang="en-US" sz="1000" i="1" dirty="0" err="1"/>
              <a:t>đồng</a:t>
            </a:r>
            <a:r>
              <a:rPr lang="en-US" sz="1000" i="1" dirty="0"/>
              <a:t> ý </a:t>
            </a:r>
            <a:r>
              <a:rPr lang="en-US" sz="1000" i="1" dirty="0" err="1"/>
              <a:t>như</a:t>
            </a:r>
            <a:r>
              <a:rPr lang="en-US" sz="1000" i="1" dirty="0"/>
              <a:t> </a:t>
            </a:r>
            <a:r>
              <a:rPr lang="en-US" sz="1000" i="1" dirty="0" err="1"/>
              <a:t>thế</a:t>
            </a:r>
            <a:r>
              <a:rPr lang="en-US" sz="1000" i="1" dirty="0"/>
              <a:t> </a:t>
            </a:r>
            <a:r>
              <a:rPr lang="en-US" sz="1000" i="1" dirty="0" err="1"/>
              <a:t>nào</a:t>
            </a:r>
            <a:r>
              <a:rPr lang="en-US" sz="1000" i="1" dirty="0"/>
              <a:t> </a:t>
            </a:r>
            <a:r>
              <a:rPr lang="en-US" sz="1000" i="1" dirty="0" err="1"/>
              <a:t>nếu</a:t>
            </a:r>
            <a:r>
              <a:rPr lang="en-US" sz="1000" i="1" dirty="0"/>
              <a:t> </a:t>
            </a:r>
            <a:r>
              <a:rPr lang="en-US" sz="1000" i="1" dirty="0" err="1"/>
              <a:t>Chính</a:t>
            </a:r>
            <a:r>
              <a:rPr lang="en-US" sz="1000" i="1" dirty="0"/>
              <a:t> </a:t>
            </a:r>
            <a:r>
              <a:rPr lang="en-US" sz="1000" i="1" dirty="0" err="1"/>
              <a:t>phủ</a:t>
            </a:r>
            <a:r>
              <a:rPr lang="en-US" sz="1000" i="1" dirty="0"/>
              <a:t> </a:t>
            </a:r>
            <a:r>
              <a:rPr lang="en-US" sz="1000" i="1" dirty="0" err="1"/>
              <a:t>cho</a:t>
            </a:r>
            <a:r>
              <a:rPr lang="en-US" sz="1000" i="1" dirty="0"/>
              <a:t> </a:t>
            </a:r>
            <a:r>
              <a:rPr lang="en-US" sz="1000" i="1" dirty="0" err="1"/>
              <a:t>phép</a:t>
            </a:r>
            <a:r>
              <a:rPr lang="en-US" sz="1000" i="1" dirty="0"/>
              <a:t> </a:t>
            </a:r>
            <a:r>
              <a:rPr lang="en-US" sz="1000" i="1" dirty="0" err="1"/>
              <a:t>tuyên</a:t>
            </a:r>
            <a:r>
              <a:rPr lang="en-US" sz="1000" i="1" dirty="0"/>
              <a:t> </a:t>
            </a:r>
            <a:r>
              <a:rPr lang="en-US" sz="1000" i="1" dirty="0" err="1"/>
              <a:t>truyền</a:t>
            </a:r>
            <a:r>
              <a:rPr lang="en-US" sz="1000" i="1" dirty="0"/>
              <a:t>/ </a:t>
            </a:r>
            <a:r>
              <a:rPr lang="en-US" sz="1000" i="1" dirty="0" err="1"/>
              <a:t>quảng</a:t>
            </a:r>
            <a:r>
              <a:rPr lang="en-US" sz="1000" i="1" dirty="0"/>
              <a:t> </a:t>
            </a:r>
            <a:r>
              <a:rPr lang="en-US" sz="1000" i="1" dirty="0" err="1"/>
              <a:t>bá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chiến</a:t>
            </a:r>
            <a:r>
              <a:rPr lang="en-US" sz="1000" i="1" dirty="0"/>
              <a:t> </a:t>
            </a:r>
            <a:r>
              <a:rPr lang="en-US" sz="1000" i="1" dirty="0" err="1"/>
              <a:t>dịch</a:t>
            </a:r>
            <a:r>
              <a:rPr lang="en-US" sz="1000" i="1" dirty="0"/>
              <a:t> </a:t>
            </a:r>
            <a:r>
              <a:rPr lang="en-US" sz="1000" i="1" dirty="0" err="1"/>
              <a:t>truyền</a:t>
            </a:r>
            <a:r>
              <a:rPr lang="en-US" sz="1000" i="1" dirty="0"/>
              <a:t> </a:t>
            </a:r>
            <a:r>
              <a:rPr lang="en-US" sz="1000" i="1" dirty="0" err="1"/>
              <a:t>thông</a:t>
            </a:r>
            <a:r>
              <a:rPr lang="en-US" sz="1000" i="1" dirty="0"/>
              <a:t> </a:t>
            </a:r>
            <a:r>
              <a:rPr lang="en-US" sz="1000" i="1" dirty="0" err="1"/>
              <a:t>tại</a:t>
            </a:r>
            <a:r>
              <a:rPr lang="en-US" sz="1000" i="1" dirty="0"/>
              <a:t> </a:t>
            </a:r>
            <a:r>
              <a:rPr lang="en-US" sz="1000" i="1" dirty="0" err="1"/>
              <a:t>các</a:t>
            </a:r>
            <a:r>
              <a:rPr lang="en-US" sz="1000" i="1" dirty="0"/>
              <a:t> </a:t>
            </a:r>
            <a:r>
              <a:rPr lang="en-US" sz="1000" i="1" dirty="0" err="1"/>
              <a:t>nơi</a:t>
            </a:r>
            <a:r>
              <a:rPr lang="en-US" sz="1000" i="1" dirty="0"/>
              <a:t> </a:t>
            </a:r>
            <a:r>
              <a:rPr lang="en-US" sz="1000" i="1" dirty="0" err="1"/>
              <a:t>công</a:t>
            </a:r>
            <a:r>
              <a:rPr lang="en-US" sz="1000" i="1" dirty="0"/>
              <a:t> </a:t>
            </a:r>
            <a:r>
              <a:rPr lang="en-US" sz="1000" i="1" dirty="0" err="1"/>
              <a:t>cộng</a:t>
            </a:r>
            <a:r>
              <a:rPr lang="en-US" sz="1000" i="1" dirty="0"/>
              <a:t> </a:t>
            </a:r>
            <a:r>
              <a:rPr lang="en-US" sz="1000" i="1" dirty="0" err="1"/>
              <a:t>về</a:t>
            </a:r>
            <a:r>
              <a:rPr lang="en-US" sz="1000" i="1" dirty="0"/>
              <a:t> </a:t>
            </a:r>
            <a:r>
              <a:rPr lang="en-US" sz="1000" i="1" dirty="0" err="1"/>
              <a:t>ảnh</a:t>
            </a:r>
            <a:r>
              <a:rPr lang="en-US" sz="1000" i="1" dirty="0"/>
              <a:t> </a:t>
            </a:r>
            <a:r>
              <a:rPr lang="en-US" sz="1000" i="1" dirty="0" err="1"/>
              <a:t>hưởng</a:t>
            </a:r>
            <a:r>
              <a:rPr lang="en-US" sz="1000" i="1" dirty="0"/>
              <a:t> </a:t>
            </a:r>
            <a:r>
              <a:rPr lang="en-US" sz="1000" i="1" dirty="0" err="1"/>
              <a:t>của</a:t>
            </a:r>
            <a:r>
              <a:rPr lang="en-US" sz="1000" i="1" dirty="0"/>
              <a:t> </a:t>
            </a:r>
            <a:r>
              <a:rPr lang="en-US" sz="1000" i="1" dirty="0" err="1"/>
              <a:t>thuốc</a:t>
            </a:r>
            <a:r>
              <a:rPr lang="en-US" sz="1000" i="1" dirty="0"/>
              <a:t> </a:t>
            </a:r>
            <a:r>
              <a:rPr lang="en-US" sz="1000" i="1" dirty="0" err="1"/>
              <a:t>lá</a:t>
            </a:r>
            <a:r>
              <a:rPr lang="en-US" sz="1000" i="1" dirty="0"/>
              <a:t> </a:t>
            </a:r>
            <a:r>
              <a:rPr lang="en-US" sz="1000" i="1" dirty="0" err="1"/>
              <a:t>đến</a:t>
            </a:r>
            <a:r>
              <a:rPr lang="en-US" sz="1000" i="1" dirty="0"/>
              <a:t> </a:t>
            </a:r>
            <a:r>
              <a:rPr lang="en-US" sz="1000" i="1" dirty="0" err="1"/>
              <a:t>sức</a:t>
            </a:r>
            <a:r>
              <a:rPr lang="en-US" sz="1000" i="1" dirty="0"/>
              <a:t> </a:t>
            </a:r>
            <a:r>
              <a:rPr lang="en-US" sz="1000" i="1" dirty="0" err="1"/>
              <a:t>khỏe</a:t>
            </a:r>
            <a:r>
              <a:rPr lang="en-US" sz="1000" i="1" dirty="0"/>
              <a:t>? </a:t>
            </a:r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491070" y="602903"/>
            <a:ext cx="8955544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err="1" smtClean="0">
                <a:solidFill>
                  <a:srgbClr val="000000"/>
                </a:solidFill>
              </a:rPr>
              <a:t>Những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đáp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viên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có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nhận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biết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về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chiến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dịch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quảng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cáo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trong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năm</a:t>
            </a:r>
            <a:r>
              <a:rPr lang="en-US" sz="1300" dirty="0" smtClean="0">
                <a:solidFill>
                  <a:srgbClr val="000000"/>
                </a:solidFill>
              </a:rPr>
              <a:t> 2016 </a:t>
            </a:r>
            <a:r>
              <a:rPr lang="en-US" sz="1300" dirty="0" err="1" smtClean="0">
                <a:solidFill>
                  <a:srgbClr val="000000"/>
                </a:solidFill>
              </a:rPr>
              <a:t>ủng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hộ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chiến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dịch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giáo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dục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cộng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đồng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nhiều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hơn</a:t>
            </a:r>
            <a:r>
              <a:rPr lang="en-US" sz="1300" dirty="0" smtClean="0">
                <a:solidFill>
                  <a:srgbClr val="000000"/>
                </a:solidFill>
              </a:rPr>
              <a:t> so </a:t>
            </a:r>
            <a:r>
              <a:rPr lang="en-US" sz="1300" dirty="0" err="1" smtClean="0">
                <a:solidFill>
                  <a:srgbClr val="000000"/>
                </a:solidFill>
              </a:rPr>
              <a:t>với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những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đáp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viên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không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nhận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biết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về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chiến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dịch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quảng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err="1" smtClean="0">
                <a:solidFill>
                  <a:srgbClr val="000000"/>
                </a:solidFill>
              </a:rPr>
              <a:t>cáo</a:t>
            </a:r>
            <a:r>
              <a:rPr lang="en-US" sz="1300" dirty="0" smtClean="0">
                <a:solidFill>
                  <a:srgbClr val="000000"/>
                </a:solidFill>
              </a:rPr>
              <a:t> 2016</a:t>
            </a:r>
          </a:p>
          <a:p>
            <a:pPr algn="just"/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1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TỔNG KẾT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2133600" cy="228600"/>
          </a:xfrm>
        </p:spPr>
        <p:txBody>
          <a:bodyPr/>
          <a:lstStyle/>
          <a:p>
            <a:fld id="{2EB8DD06-0AEF-4941-8E6B-AC6AA18518D2}" type="slidenum">
              <a:rPr lang="en-US" altLang="en-US" smtClean="0"/>
              <a:pPr/>
              <a:t>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974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smtClean="0"/>
              <a:t>Top line </a:t>
            </a:r>
            <a:r>
              <a:rPr lang="en-US" sz="1600"/>
              <a:t>s</a:t>
            </a:r>
            <a:r>
              <a:rPr lang="en-US" sz="1600" smtClean="0"/>
              <a:t>ummary for </a:t>
            </a:r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31159" y="609600"/>
            <a:ext cx="8953500" cy="53779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b="1" u="sng" dirty="0" err="1"/>
              <a:t>Nhận</a:t>
            </a:r>
            <a:r>
              <a:rPr lang="en-US" sz="1400" b="1" u="sng" dirty="0"/>
              <a:t> </a:t>
            </a:r>
            <a:r>
              <a:rPr lang="en-US" sz="1400" b="1" u="sng" dirty="0" err="1"/>
              <a:t>biết</a:t>
            </a:r>
            <a:r>
              <a:rPr lang="en-US" sz="1400" b="1" u="sng" dirty="0"/>
              <a:t> </a:t>
            </a:r>
            <a:r>
              <a:rPr lang="en-US" sz="1400" b="1" u="sng" dirty="0" err="1"/>
              <a:t>quảng</a:t>
            </a:r>
            <a:r>
              <a:rPr lang="en-US" sz="1400" b="1" u="sng" dirty="0"/>
              <a:t> </a:t>
            </a:r>
            <a:r>
              <a:rPr lang="en-US" sz="1400" b="1" u="sng" dirty="0" err="1"/>
              <a:t>cáo</a:t>
            </a:r>
            <a:r>
              <a:rPr lang="en-US" sz="1400" b="1" u="sng" dirty="0"/>
              <a:t> &amp; </a:t>
            </a:r>
            <a:r>
              <a:rPr lang="en-US" sz="1400" b="1" u="sng" dirty="0" err="1"/>
              <a:t>thông</a:t>
            </a:r>
            <a:r>
              <a:rPr lang="en-US" sz="1400" b="1" u="sng" dirty="0"/>
              <a:t> </a:t>
            </a:r>
            <a:r>
              <a:rPr lang="en-US" sz="1400" b="1" u="sng" dirty="0" err="1"/>
              <a:t>điệp</a:t>
            </a:r>
            <a:r>
              <a:rPr lang="en-US" sz="1400" b="1" u="sng" dirty="0"/>
              <a:t> </a:t>
            </a:r>
            <a:r>
              <a:rPr lang="en-US" sz="1400" b="1" u="sng" dirty="0" err="1" smtClean="0"/>
              <a:t>quảng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cáo</a:t>
            </a:r>
            <a:r>
              <a:rPr lang="en-US" sz="1400" b="1" u="sng" dirty="0" smtClean="0"/>
              <a:t>:</a:t>
            </a:r>
            <a:endParaRPr lang="en-US" sz="1400" b="1" u="sng" dirty="0"/>
          </a:p>
          <a:p>
            <a:pPr marL="182880" lvl="0" indent="-182880">
              <a:spcBef>
                <a:spcPts val="1200"/>
              </a:spcBef>
            </a:pP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về</a:t>
            </a:r>
            <a:r>
              <a:rPr lang="en-US" sz="1400" dirty="0"/>
              <a:t> </a:t>
            </a:r>
            <a:r>
              <a:rPr lang="en-US" sz="1400" dirty="0" err="1"/>
              <a:t>các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tuyên</a:t>
            </a:r>
            <a:r>
              <a:rPr lang="en-US" sz="1400" dirty="0"/>
              <a:t> </a:t>
            </a:r>
            <a:r>
              <a:rPr lang="en-US" sz="1400" dirty="0" err="1"/>
              <a:t>truyền</a:t>
            </a:r>
            <a:r>
              <a:rPr lang="en-US" sz="1400" dirty="0"/>
              <a:t> </a:t>
            </a:r>
            <a:r>
              <a:rPr lang="en-US" sz="1400" dirty="0" err="1"/>
              <a:t>chống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lá</a:t>
            </a:r>
            <a:r>
              <a:rPr lang="en-US" sz="1400" dirty="0"/>
              <a:t> </a:t>
            </a:r>
            <a:r>
              <a:rPr lang="en-US" sz="1400" dirty="0" err="1"/>
              <a:t>vẫn</a:t>
            </a:r>
            <a:r>
              <a:rPr lang="en-US" sz="1400" dirty="0"/>
              <a:t> </a:t>
            </a:r>
            <a:r>
              <a:rPr lang="en-US" sz="1400" dirty="0" err="1"/>
              <a:t>tương</a:t>
            </a:r>
            <a:r>
              <a:rPr lang="en-US" sz="1400" dirty="0"/>
              <a:t> </a:t>
            </a:r>
            <a:r>
              <a:rPr lang="en-US" sz="1400" dirty="0" err="1"/>
              <a:t>tự</a:t>
            </a:r>
            <a:r>
              <a:rPr lang="en-US" sz="1400" dirty="0"/>
              <a:t> </a:t>
            </a:r>
            <a:r>
              <a:rPr lang="en-US" sz="1400" dirty="0" err="1"/>
              <a:t>như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2014. </a:t>
            </a:r>
          </a:p>
          <a:p>
            <a:pPr marL="182880" lvl="0" indent="-182880">
              <a:spcBef>
                <a:spcPts val="1200"/>
              </a:spcBef>
            </a:pP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số</a:t>
            </a:r>
            <a:r>
              <a:rPr lang="en-US" sz="1400" dirty="0"/>
              <a:t> 6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, </a:t>
            </a:r>
            <a:r>
              <a:rPr lang="en-US" sz="1400" b="1" dirty="0"/>
              <a:t>“Economic Costs” </a:t>
            </a:r>
            <a:r>
              <a:rPr lang="en-US" sz="1400" dirty="0" err="1"/>
              <a:t>được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cao</a:t>
            </a:r>
            <a:r>
              <a:rPr lang="en-US" sz="1400" dirty="0"/>
              <a:t> </a:t>
            </a:r>
            <a:r>
              <a:rPr lang="en-US" sz="1400" dirty="0" err="1"/>
              <a:t>nhất</a:t>
            </a:r>
            <a:r>
              <a:rPr lang="en-US" sz="1400" dirty="0"/>
              <a:t> (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gợi</a:t>
            </a:r>
            <a:r>
              <a:rPr lang="en-US" sz="1400" dirty="0"/>
              <a:t> ý &amp; </a:t>
            </a:r>
            <a:r>
              <a:rPr lang="en-US" sz="1400" dirty="0" err="1"/>
              <a:t>có</a:t>
            </a:r>
            <a:r>
              <a:rPr lang="en-US" sz="1400" dirty="0"/>
              <a:t> </a:t>
            </a:r>
            <a:r>
              <a:rPr lang="en-US" sz="1400" dirty="0" err="1"/>
              <a:t>gợi</a:t>
            </a:r>
            <a:r>
              <a:rPr lang="en-US" sz="1400" dirty="0"/>
              <a:t> ý). </a:t>
            </a:r>
            <a:r>
              <a:rPr lang="en-US" sz="1400" dirty="0" err="1"/>
              <a:t>Tuy</a:t>
            </a:r>
            <a:r>
              <a:rPr lang="en-US" sz="1400" dirty="0"/>
              <a:t> </a:t>
            </a:r>
            <a:r>
              <a:rPr lang="en-US" sz="1400" dirty="0" err="1"/>
              <a:t>nhiên</a:t>
            </a:r>
            <a:r>
              <a:rPr lang="en-US" sz="1400" dirty="0"/>
              <a:t>, </a:t>
            </a:r>
            <a:r>
              <a:rPr lang="en-US" sz="1400" dirty="0" err="1"/>
              <a:t>nó</a:t>
            </a:r>
            <a:r>
              <a:rPr lang="en-US" sz="1400" dirty="0"/>
              <a:t> </a:t>
            </a:r>
            <a:r>
              <a:rPr lang="en-US" sz="1400" dirty="0" err="1"/>
              <a:t>chỉ</a:t>
            </a:r>
            <a:r>
              <a:rPr lang="en-US" sz="1400" dirty="0"/>
              <a:t> </a:t>
            </a:r>
            <a:r>
              <a:rPr lang="en-US" sz="1400" dirty="0" err="1"/>
              <a:t>được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bởi</a:t>
            </a:r>
            <a:r>
              <a:rPr lang="en-US" sz="1400" dirty="0"/>
              <a:t> 14% </a:t>
            </a:r>
            <a:r>
              <a:rPr lang="en-US" sz="1400" dirty="0" err="1"/>
              <a:t>số</a:t>
            </a:r>
            <a:r>
              <a:rPr lang="en-US" sz="1400" dirty="0"/>
              <a:t> </a:t>
            </a:r>
            <a:r>
              <a:rPr lang="en-US" sz="1400" dirty="0" err="1"/>
              <a:t>đáp</a:t>
            </a:r>
            <a:r>
              <a:rPr lang="en-US" sz="1400" dirty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(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gợi</a:t>
            </a:r>
            <a:r>
              <a:rPr lang="en-US" sz="1400" dirty="0" smtClean="0"/>
              <a:t> ý) </a:t>
            </a:r>
            <a:r>
              <a:rPr lang="en-US" sz="1400" dirty="0" err="1" smtClean="0"/>
              <a:t>và</a:t>
            </a:r>
            <a:r>
              <a:rPr lang="en-US" sz="1400" dirty="0" smtClean="0"/>
              <a:t> 32%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đáp</a:t>
            </a:r>
            <a:r>
              <a:rPr lang="en-US" sz="1400" dirty="0" smtClean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(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gợi</a:t>
            </a:r>
            <a:r>
              <a:rPr lang="en-US" sz="1400" dirty="0" smtClean="0"/>
              <a:t> ý),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/>
              <a:t>một</a:t>
            </a:r>
            <a:r>
              <a:rPr lang="en-US" sz="1400" dirty="0"/>
              <a:t> </a:t>
            </a:r>
            <a:r>
              <a:rPr lang="en-US" sz="1400" dirty="0" err="1"/>
              <a:t>nửa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‘Alive’ </a:t>
            </a:r>
            <a:r>
              <a:rPr lang="en-US" sz="1400" dirty="0" err="1"/>
              <a:t>một</a:t>
            </a:r>
            <a:r>
              <a:rPr lang="en-US" sz="1400" dirty="0"/>
              <a:t> </a:t>
            </a:r>
            <a:r>
              <a:rPr lang="en-US" sz="1400" dirty="0" err="1"/>
              <a:t>chút</a:t>
            </a:r>
            <a:r>
              <a:rPr lang="en-US" sz="1400" dirty="0"/>
              <a:t> (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/>
              <a:t>nhiều</a:t>
            </a:r>
            <a:r>
              <a:rPr lang="en-US" sz="1400" dirty="0"/>
              <a:t> </a:t>
            </a:r>
            <a:r>
              <a:rPr lang="en-US" sz="1400" dirty="0" err="1"/>
              <a:t>nhất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2014). </a:t>
            </a:r>
            <a:r>
              <a:rPr lang="en-US" sz="1400" dirty="0" err="1"/>
              <a:t>Mức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còn</a:t>
            </a:r>
            <a:r>
              <a:rPr lang="en-US" sz="1400" dirty="0"/>
              <a:t> </a:t>
            </a:r>
            <a:r>
              <a:rPr lang="en-US" sz="1400" dirty="0" err="1"/>
              <a:t>lại</a:t>
            </a:r>
            <a:r>
              <a:rPr lang="en-US" sz="1400" dirty="0"/>
              <a:t> </a:t>
            </a:r>
            <a:r>
              <a:rPr lang="en-US" sz="1400" dirty="0" err="1" smtClean="0"/>
              <a:t>thấp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. </a:t>
            </a:r>
            <a:endParaRPr lang="en-US" sz="1400" dirty="0"/>
          </a:p>
          <a:p>
            <a:pPr marL="182880" lvl="0" indent="-182880">
              <a:spcBef>
                <a:spcPts val="1200"/>
              </a:spcBef>
            </a:pPr>
            <a:r>
              <a:rPr lang="en-US" sz="1400" dirty="0" err="1"/>
              <a:t>Tỷ</a:t>
            </a:r>
            <a:r>
              <a:rPr lang="en-US" sz="1400" dirty="0"/>
              <a:t> </a:t>
            </a:r>
            <a:r>
              <a:rPr lang="en-US" sz="1400" dirty="0" err="1"/>
              <a:t>lệ</a:t>
            </a:r>
            <a:r>
              <a:rPr lang="en-US" sz="1400" dirty="0"/>
              <a:t> </a:t>
            </a:r>
            <a:r>
              <a:rPr lang="en-US" sz="1400" dirty="0" err="1"/>
              <a:t>phần</a:t>
            </a:r>
            <a:r>
              <a:rPr lang="en-US" sz="1400" dirty="0"/>
              <a:t> </a:t>
            </a:r>
            <a:r>
              <a:rPr lang="en-US" sz="1400" dirty="0" err="1"/>
              <a:t>trăm</a:t>
            </a:r>
            <a:r>
              <a:rPr lang="en-US" sz="1400" dirty="0"/>
              <a:t> </a:t>
            </a:r>
            <a:r>
              <a:rPr lang="en-US" sz="1400" dirty="0" err="1"/>
              <a:t>số</a:t>
            </a:r>
            <a:r>
              <a:rPr lang="en-US" sz="1400" dirty="0"/>
              <a:t> </a:t>
            </a:r>
            <a:r>
              <a:rPr lang="en-US" sz="1400" dirty="0" err="1"/>
              <a:t>đáp</a:t>
            </a:r>
            <a:r>
              <a:rPr lang="en-US" sz="1400" dirty="0"/>
              <a:t> </a:t>
            </a:r>
            <a:r>
              <a:rPr lang="en-US" sz="1400" dirty="0" err="1"/>
              <a:t>viên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gợi</a:t>
            </a:r>
            <a:r>
              <a:rPr lang="en-US" sz="1400" dirty="0"/>
              <a:t> ý </a:t>
            </a:r>
            <a:r>
              <a:rPr lang="en-US" sz="1400" dirty="0" err="1"/>
              <a:t>được</a:t>
            </a:r>
            <a:r>
              <a:rPr lang="en-US" sz="1400" dirty="0"/>
              <a:t> </a:t>
            </a:r>
            <a:r>
              <a:rPr lang="en-US" sz="1400" dirty="0" err="1" smtClean="0"/>
              <a:t>ít</a:t>
            </a:r>
            <a:r>
              <a:rPr lang="en-US" sz="1400" dirty="0" smtClean="0"/>
              <a:t> </a:t>
            </a:r>
            <a:r>
              <a:rPr lang="en-US" sz="1400" dirty="0" err="1" smtClean="0"/>
              <a:t>nhất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số</a:t>
            </a:r>
            <a:r>
              <a:rPr lang="en-US" sz="1400" dirty="0"/>
              <a:t> </a:t>
            </a:r>
            <a:r>
              <a:rPr lang="en-US" sz="1400" dirty="0" err="1"/>
              <a:t>tất</a:t>
            </a:r>
            <a:r>
              <a:rPr lang="en-US" sz="1400" dirty="0"/>
              <a:t> </a:t>
            </a:r>
            <a:r>
              <a:rPr lang="en-US" sz="1400" dirty="0" err="1"/>
              <a:t>cả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 smtClean="0"/>
              <a:t>giảm</a:t>
            </a:r>
            <a:r>
              <a:rPr lang="en-US" sz="1400" dirty="0" smtClean="0"/>
              <a:t>. </a:t>
            </a:r>
            <a:r>
              <a:rPr lang="en-US" sz="1400" dirty="0" err="1" smtClean="0"/>
              <a:t>Tình</a:t>
            </a:r>
            <a:r>
              <a:rPr lang="en-US" sz="1400" dirty="0" smtClean="0"/>
              <a:t> </a:t>
            </a:r>
            <a:r>
              <a:rPr lang="en-US" sz="1400" dirty="0" err="1" smtClean="0"/>
              <a:t>trạng</a:t>
            </a:r>
            <a:r>
              <a:rPr lang="en-US" sz="1400" dirty="0" smtClean="0"/>
              <a:t> </a:t>
            </a:r>
            <a:r>
              <a:rPr lang="en-US" sz="1400" dirty="0" err="1" smtClean="0"/>
              <a:t>tương</a:t>
            </a:r>
            <a:r>
              <a:rPr lang="en-US" sz="1400" dirty="0" smtClean="0"/>
              <a:t> </a:t>
            </a:r>
            <a:r>
              <a:rPr lang="en-US" sz="1400" dirty="0" err="1" smtClean="0"/>
              <a:t>tự</a:t>
            </a:r>
            <a:r>
              <a:rPr lang="en-US" sz="1400" dirty="0" smtClean="0"/>
              <a:t> </a:t>
            </a:r>
            <a:r>
              <a:rPr lang="en-US" sz="1400" dirty="0" err="1" smtClean="0"/>
              <a:t>cũng</a:t>
            </a:r>
            <a:r>
              <a:rPr lang="en-US" sz="1400" dirty="0" smtClean="0"/>
              <a:t> </a:t>
            </a:r>
            <a:r>
              <a:rPr lang="en-US" sz="1400" dirty="0" err="1" smtClean="0"/>
              <a:t>xảy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gợi</a:t>
            </a:r>
            <a:r>
              <a:rPr lang="en-US" sz="1400" dirty="0" smtClean="0"/>
              <a:t> ý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 so </a:t>
            </a:r>
            <a:r>
              <a:rPr lang="en-US" sz="1400" dirty="0" err="1"/>
              <a:t>với</a:t>
            </a:r>
            <a:r>
              <a:rPr lang="en-US" sz="1400" dirty="0"/>
              <a:t> 2014.</a:t>
            </a:r>
          </a:p>
          <a:p>
            <a:pPr marL="182880" lvl="0" indent="-182880">
              <a:spcBef>
                <a:spcPts val="1200"/>
              </a:spcBef>
            </a:pPr>
            <a:r>
              <a:rPr lang="en-US" sz="1400" dirty="0" err="1"/>
              <a:t>Thông</a:t>
            </a:r>
            <a:r>
              <a:rPr lang="en-US" sz="1400" dirty="0"/>
              <a:t> </a:t>
            </a:r>
            <a:r>
              <a:rPr lang="en-US" sz="1400" dirty="0" err="1"/>
              <a:t>điệp</a:t>
            </a:r>
            <a:r>
              <a:rPr lang="en-US" sz="1400" dirty="0"/>
              <a:t> </a:t>
            </a:r>
            <a:r>
              <a:rPr lang="en-US" sz="1400" dirty="0" err="1"/>
              <a:t>được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nhiều</a:t>
            </a:r>
            <a:r>
              <a:rPr lang="en-US" sz="1400" dirty="0"/>
              <a:t> </a:t>
            </a:r>
            <a:r>
              <a:rPr lang="en-US" sz="1400" dirty="0" err="1"/>
              <a:t>nhất</a:t>
            </a:r>
            <a:r>
              <a:rPr lang="en-US" sz="1400" dirty="0"/>
              <a:t>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 </a:t>
            </a:r>
            <a:r>
              <a:rPr lang="en-US" sz="1400" dirty="0" err="1"/>
              <a:t>là</a:t>
            </a:r>
            <a:r>
              <a:rPr lang="en-US" sz="1400" i="1" dirty="0"/>
              <a:t> </a:t>
            </a:r>
            <a:r>
              <a:rPr lang="en-US" sz="1400" b="1" i="1" dirty="0"/>
              <a:t>“</a:t>
            </a:r>
            <a:r>
              <a:rPr lang="en-US" sz="1400" b="1" i="1" dirty="0" err="1"/>
              <a:t>Trong</a:t>
            </a:r>
            <a:r>
              <a:rPr lang="en-US" sz="1400" b="1" i="1" dirty="0"/>
              <a:t> </a:t>
            </a:r>
            <a:r>
              <a:rPr lang="en-US" sz="1400" b="1" i="1" dirty="0" err="1"/>
              <a:t>khói</a:t>
            </a:r>
            <a:r>
              <a:rPr lang="en-US" sz="1400" b="1" i="1" dirty="0"/>
              <a:t> </a:t>
            </a:r>
            <a:r>
              <a:rPr lang="en-US" sz="1400" b="1" i="1" dirty="0" err="1"/>
              <a:t>thuốc</a:t>
            </a:r>
            <a:r>
              <a:rPr lang="en-US" sz="1400" b="1" i="1" dirty="0"/>
              <a:t> </a:t>
            </a:r>
            <a:r>
              <a:rPr lang="en-US" sz="1400" b="1" i="1" dirty="0" err="1"/>
              <a:t>lá</a:t>
            </a:r>
            <a:r>
              <a:rPr lang="en-US" sz="1400" b="1" i="1" dirty="0"/>
              <a:t> </a:t>
            </a:r>
            <a:r>
              <a:rPr lang="en-US" sz="1400" b="1" i="1" dirty="0" err="1"/>
              <a:t>có</a:t>
            </a:r>
            <a:r>
              <a:rPr lang="en-US" sz="1400" b="1" i="1" dirty="0"/>
              <a:t> </a:t>
            </a:r>
            <a:r>
              <a:rPr lang="en-US" sz="1400" b="1" i="1" dirty="0" err="1"/>
              <a:t>hàng</a:t>
            </a:r>
            <a:r>
              <a:rPr lang="en-US" sz="1400" b="1" i="1" dirty="0"/>
              <a:t> </a:t>
            </a:r>
            <a:r>
              <a:rPr lang="en-US" sz="1400" b="1" i="1" dirty="0" err="1"/>
              <a:t>ngàn</a:t>
            </a:r>
            <a:r>
              <a:rPr lang="en-US" sz="1400" b="1" i="1" dirty="0"/>
              <a:t> </a:t>
            </a:r>
            <a:r>
              <a:rPr lang="en-US" sz="1400" b="1" i="1" dirty="0" err="1"/>
              <a:t>chất</a:t>
            </a:r>
            <a:r>
              <a:rPr lang="en-US" sz="1400" b="1" i="1" dirty="0"/>
              <a:t> </a:t>
            </a:r>
            <a:r>
              <a:rPr lang="en-US" sz="1400" b="1" i="1" dirty="0" err="1"/>
              <a:t>độc</a:t>
            </a:r>
            <a:r>
              <a:rPr lang="en-US" sz="1400" b="1" i="1" dirty="0"/>
              <a:t> </a:t>
            </a:r>
            <a:r>
              <a:rPr lang="en-US" sz="1400" b="1" i="1" dirty="0" err="1"/>
              <a:t>hại</a:t>
            </a:r>
            <a:r>
              <a:rPr lang="en-US" sz="1400" b="1" i="1" dirty="0"/>
              <a:t>”,</a:t>
            </a:r>
            <a:r>
              <a:rPr lang="en-US" sz="1400" i="1" dirty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/>
              <a:t>theo</a:t>
            </a:r>
            <a:r>
              <a:rPr lang="en-US" sz="1400" dirty="0"/>
              <a:t> </a:t>
            </a:r>
            <a:r>
              <a:rPr lang="en-US" sz="1400" dirty="0" err="1"/>
              <a:t>sau</a:t>
            </a:r>
            <a:r>
              <a:rPr lang="en-US" sz="1400" dirty="0"/>
              <a:t> </a:t>
            </a:r>
            <a:r>
              <a:rPr lang="en-US" sz="1400" dirty="0" err="1"/>
              <a:t>đó</a:t>
            </a:r>
            <a:r>
              <a:rPr lang="en-US" sz="1400" dirty="0"/>
              <a:t> </a:t>
            </a:r>
            <a:r>
              <a:rPr lang="en-US" sz="1400" dirty="0" err="1"/>
              <a:t>là</a:t>
            </a:r>
            <a:r>
              <a:rPr lang="en-US" sz="1400" dirty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</a:t>
            </a:r>
            <a:r>
              <a:rPr lang="en-US" sz="1400" dirty="0" err="1" smtClean="0"/>
              <a:t>điệp</a:t>
            </a:r>
            <a:r>
              <a:rPr lang="en-US" sz="1400" dirty="0" smtClean="0"/>
              <a:t> </a:t>
            </a:r>
            <a:r>
              <a:rPr lang="en-US" sz="1400" b="1" i="1" dirty="0" smtClean="0"/>
              <a:t>“</a:t>
            </a:r>
            <a:r>
              <a:rPr lang="en-US" sz="1400" b="1" i="1" dirty="0" err="1" smtClean="0"/>
              <a:t>Không</a:t>
            </a:r>
            <a:r>
              <a:rPr lang="en-US" sz="1400" b="1" i="1" dirty="0" smtClean="0"/>
              <a:t> </a:t>
            </a:r>
            <a:r>
              <a:rPr lang="en-US" sz="1400" b="1" i="1" dirty="0" err="1"/>
              <a:t>hút</a:t>
            </a:r>
            <a:r>
              <a:rPr lang="en-US" sz="1400" b="1" i="1" dirty="0"/>
              <a:t> </a:t>
            </a:r>
            <a:r>
              <a:rPr lang="en-US" sz="1400" b="1" i="1" dirty="0" err="1"/>
              <a:t>thuốc</a:t>
            </a:r>
            <a:r>
              <a:rPr lang="en-US" sz="1400" b="1" i="1" dirty="0"/>
              <a:t> </a:t>
            </a:r>
            <a:r>
              <a:rPr lang="en-US" sz="1400" b="1" i="1" dirty="0" err="1"/>
              <a:t>nơi</a:t>
            </a:r>
            <a:r>
              <a:rPr lang="en-US" sz="1400" b="1" i="1" dirty="0"/>
              <a:t> </a:t>
            </a:r>
            <a:r>
              <a:rPr lang="en-US" sz="1400" b="1" i="1" dirty="0" err="1"/>
              <a:t>công</a:t>
            </a:r>
            <a:r>
              <a:rPr lang="en-US" sz="1400" b="1" i="1" dirty="0"/>
              <a:t> </a:t>
            </a:r>
            <a:r>
              <a:rPr lang="en-US" sz="1400" b="1" i="1" dirty="0" err="1"/>
              <a:t>cộng</a:t>
            </a:r>
            <a:r>
              <a:rPr lang="en-US" sz="1400" i="1" dirty="0"/>
              <a:t>”. </a:t>
            </a:r>
            <a:r>
              <a:rPr lang="en-US" sz="1400" dirty="0"/>
              <a:t>Hai </a:t>
            </a:r>
            <a:r>
              <a:rPr lang="en-US" sz="1400" dirty="0" err="1"/>
              <a:t>thông</a:t>
            </a:r>
            <a:r>
              <a:rPr lang="en-US" sz="1400" dirty="0"/>
              <a:t> </a:t>
            </a:r>
            <a:r>
              <a:rPr lang="en-US" sz="1400" dirty="0" err="1"/>
              <a:t>điệp</a:t>
            </a:r>
            <a:r>
              <a:rPr lang="en-US" sz="1400" dirty="0"/>
              <a:t> </a:t>
            </a:r>
            <a:r>
              <a:rPr lang="en-US" sz="1400" dirty="0" err="1"/>
              <a:t>này</a:t>
            </a:r>
            <a:r>
              <a:rPr lang="en-US" sz="1400" dirty="0"/>
              <a:t> </a:t>
            </a:r>
            <a:r>
              <a:rPr lang="en-US" sz="1400" dirty="0" err="1"/>
              <a:t>được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cao</a:t>
            </a:r>
            <a:r>
              <a:rPr lang="en-US" sz="1400" dirty="0"/>
              <a:t> </a:t>
            </a:r>
            <a:r>
              <a:rPr lang="en-US" sz="1400" dirty="0" err="1"/>
              <a:t>hơn</a:t>
            </a:r>
            <a:r>
              <a:rPr lang="en-US" sz="1400" dirty="0"/>
              <a:t> </a:t>
            </a:r>
            <a:r>
              <a:rPr lang="en-US" sz="1400" dirty="0" err="1"/>
              <a:t>hẳn</a:t>
            </a:r>
            <a:r>
              <a:rPr lang="en-US" sz="1400" dirty="0"/>
              <a:t>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 so </a:t>
            </a:r>
            <a:r>
              <a:rPr lang="en-US" sz="1400" dirty="0" err="1"/>
              <a:t>với</a:t>
            </a:r>
            <a:r>
              <a:rPr lang="en-US" sz="1400" dirty="0"/>
              <a:t> 2014.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400" b="1" u="sng" dirty="0" err="1" smtClean="0"/>
              <a:t>Tác</a:t>
            </a:r>
            <a:r>
              <a:rPr lang="en-US" sz="1400" b="1" u="sng" dirty="0" smtClean="0"/>
              <a:t> </a:t>
            </a:r>
            <a:r>
              <a:rPr lang="en-US" sz="1400" b="1" u="sng" dirty="0" err="1"/>
              <a:t>động</a:t>
            </a:r>
            <a:r>
              <a:rPr lang="en-US" sz="1400" b="1" u="sng" dirty="0"/>
              <a:t> </a:t>
            </a:r>
            <a:r>
              <a:rPr lang="en-US" sz="1400" b="1" u="sng" dirty="0" err="1"/>
              <a:t>lên</a:t>
            </a:r>
            <a:r>
              <a:rPr lang="en-US" sz="1400" b="1" u="sng" dirty="0"/>
              <a:t> </a:t>
            </a:r>
            <a:r>
              <a:rPr lang="en-US" sz="1400" b="1" u="sng" dirty="0" err="1"/>
              <a:t>Thái</a:t>
            </a:r>
            <a:r>
              <a:rPr lang="en-US" sz="1400" b="1" u="sng" dirty="0"/>
              <a:t> </a:t>
            </a:r>
            <a:r>
              <a:rPr lang="en-US" sz="1400" b="1" u="sng" dirty="0" err="1"/>
              <a:t>Độ</a:t>
            </a:r>
            <a:r>
              <a:rPr lang="en-US" sz="1400" b="1" u="sng" dirty="0"/>
              <a:t> </a:t>
            </a:r>
            <a:r>
              <a:rPr lang="en-US" sz="1400" b="1" u="sng" dirty="0" err="1"/>
              <a:t>và</a:t>
            </a:r>
            <a:r>
              <a:rPr lang="en-US" sz="1400" b="1" u="sng" dirty="0"/>
              <a:t> </a:t>
            </a:r>
            <a:r>
              <a:rPr lang="en-US" sz="1400" b="1" u="sng" dirty="0" err="1"/>
              <a:t>Hiểu</a:t>
            </a:r>
            <a:r>
              <a:rPr lang="en-US" sz="1400" b="1" u="sng" dirty="0"/>
              <a:t> </a:t>
            </a:r>
            <a:r>
              <a:rPr lang="en-US" sz="1400" b="1" u="sng" dirty="0" err="1"/>
              <a:t>Biết</a:t>
            </a:r>
            <a:r>
              <a:rPr lang="en-US" sz="1400" b="1" u="sng" dirty="0"/>
              <a:t>:</a:t>
            </a:r>
          </a:p>
          <a:p>
            <a:pPr marL="182880" indent="-182880">
              <a:spcBef>
                <a:spcPts val="1200"/>
              </a:spcBef>
            </a:pPr>
            <a:r>
              <a:rPr lang="en-US" sz="1400" b="1" dirty="0" err="1"/>
              <a:t>Đối</a:t>
            </a:r>
            <a:r>
              <a:rPr lang="en-US" sz="1400" b="1" dirty="0"/>
              <a:t> </a:t>
            </a:r>
            <a:r>
              <a:rPr lang="en-US" sz="1400" b="1" dirty="0" err="1"/>
              <a:t>với</a:t>
            </a:r>
            <a:r>
              <a:rPr lang="en-US" sz="1400" b="1" dirty="0"/>
              <a:t> </a:t>
            </a:r>
            <a:r>
              <a:rPr lang="vi-VN" sz="1400" b="1" dirty="0"/>
              <a:t>Người Hút Thuốc</a:t>
            </a:r>
            <a:r>
              <a:rPr lang="en-US" sz="1400" b="1" dirty="0"/>
              <a:t>:</a:t>
            </a:r>
            <a:r>
              <a:rPr lang="en-US" sz="1400" dirty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hiểu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</a:t>
            </a:r>
            <a:r>
              <a:rPr lang="en-US" sz="1400" dirty="0" err="1" smtClean="0"/>
              <a:t>thấp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2014. </a:t>
            </a:r>
            <a:r>
              <a:rPr lang="en-US" sz="1400" dirty="0" err="1" smtClean="0"/>
              <a:t>Tuy</a:t>
            </a:r>
            <a:r>
              <a:rPr lang="en-US" sz="1400" dirty="0" smtClean="0"/>
              <a:t> </a:t>
            </a:r>
            <a:r>
              <a:rPr lang="en-US" sz="1400" dirty="0" err="1" smtClean="0"/>
              <a:t>nhiên</a:t>
            </a:r>
            <a:r>
              <a:rPr lang="en-US" sz="1400" dirty="0" smtClean="0"/>
              <a:t>,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thay</a:t>
            </a:r>
            <a:r>
              <a:rPr lang="en-US" sz="1400" dirty="0" smtClean="0"/>
              <a:t> </a:t>
            </a:r>
            <a:r>
              <a:rPr lang="en-US" sz="1400" dirty="0" err="1" smtClean="0"/>
              <a:t>đổi</a:t>
            </a:r>
            <a:r>
              <a:rPr lang="en-US" sz="1400" dirty="0" smtClean="0"/>
              <a:t> </a:t>
            </a:r>
            <a:r>
              <a:rPr lang="en-US" sz="1400" dirty="0" err="1" smtClean="0"/>
              <a:t>đáng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thái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.</a:t>
            </a:r>
            <a:endParaRPr lang="en-US" sz="1400" dirty="0"/>
          </a:p>
          <a:p>
            <a:pPr marL="182880" indent="-182880">
              <a:spcBef>
                <a:spcPts val="1200"/>
              </a:spcBef>
            </a:pPr>
            <a:r>
              <a:rPr lang="en-US" sz="1400" b="1" dirty="0" err="1"/>
              <a:t>Đối</a:t>
            </a:r>
            <a:r>
              <a:rPr lang="en-US" sz="1400" b="1" dirty="0"/>
              <a:t> </a:t>
            </a:r>
            <a:r>
              <a:rPr lang="en-US" sz="1400" b="1" dirty="0" err="1"/>
              <a:t>với</a:t>
            </a:r>
            <a:r>
              <a:rPr lang="en-US" sz="1400" b="1" dirty="0"/>
              <a:t> </a:t>
            </a:r>
            <a:r>
              <a:rPr lang="vi-VN" sz="1400" b="1" dirty="0"/>
              <a:t>Người</a:t>
            </a:r>
            <a:r>
              <a:rPr lang="en-US" sz="1400" b="1" dirty="0"/>
              <a:t> </a:t>
            </a:r>
            <a:r>
              <a:rPr lang="en-US" sz="1400" b="1" dirty="0" err="1"/>
              <a:t>Không</a:t>
            </a:r>
            <a:r>
              <a:rPr lang="vi-VN" sz="1400" b="1" dirty="0"/>
              <a:t> Hút Thuốc</a:t>
            </a:r>
            <a:r>
              <a:rPr lang="en-US" sz="1400" b="1" dirty="0"/>
              <a:t>:</a:t>
            </a:r>
            <a:r>
              <a:rPr lang="en-US" sz="1400" dirty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hiểu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nhất</a:t>
            </a:r>
            <a:r>
              <a:rPr lang="en-US" sz="1400" dirty="0" smtClean="0"/>
              <a:t> </a:t>
            </a:r>
            <a:r>
              <a:rPr lang="en-US" sz="1400" dirty="0" err="1" smtClean="0"/>
              <a:t>quán</a:t>
            </a:r>
            <a:r>
              <a:rPr lang="en-US" sz="1400" dirty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2014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thay</a:t>
            </a:r>
            <a:r>
              <a:rPr lang="en-US" sz="1400" dirty="0" smtClean="0"/>
              <a:t> </a:t>
            </a:r>
            <a:r>
              <a:rPr lang="en-US" sz="1400" dirty="0" err="1" smtClean="0"/>
              <a:t>đổi</a:t>
            </a:r>
            <a:r>
              <a:rPr lang="en-US" sz="1400" dirty="0" smtClean="0"/>
              <a:t> </a:t>
            </a:r>
            <a:r>
              <a:rPr lang="en-US" sz="1400" dirty="0" err="1" smtClean="0"/>
              <a:t>đáng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thái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83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343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smtClean="0"/>
              <a:t>Top line </a:t>
            </a:r>
            <a:r>
              <a:rPr lang="en-US" sz="1600"/>
              <a:t>s</a:t>
            </a:r>
            <a:r>
              <a:rPr lang="en-US" sz="1600" smtClean="0"/>
              <a:t>ummary for </a:t>
            </a:r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531159" y="609600"/>
            <a:ext cx="8953500" cy="5377935"/>
          </a:xfrm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1200"/>
              </a:spcBef>
              <a:buNone/>
            </a:pPr>
            <a:r>
              <a:rPr lang="en-US" sz="1400" b="1" u="sng" dirty="0" err="1" smtClean="0"/>
              <a:t>Thói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quen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hút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thuốc</a:t>
            </a:r>
            <a:r>
              <a:rPr lang="en-US" sz="1400" b="1" u="sng" dirty="0" smtClean="0"/>
              <a:t>:</a:t>
            </a:r>
          </a:p>
          <a:p>
            <a:pPr marL="0" lvl="0" indent="0">
              <a:lnSpc>
                <a:spcPts val="2000"/>
              </a:lnSpc>
              <a:spcBef>
                <a:spcPts val="1200"/>
              </a:spcBef>
              <a:buNone/>
            </a:pPr>
            <a:r>
              <a:rPr lang="en-US" sz="1400" dirty="0"/>
              <a:t>52.6%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nhãn</a:t>
            </a:r>
            <a:r>
              <a:rPr lang="en-US" sz="1400" dirty="0" smtClean="0"/>
              <a:t> </a:t>
            </a:r>
            <a:r>
              <a:rPr lang="en-US" sz="1400" dirty="0" err="1" smtClean="0"/>
              <a:t>hiệu</a:t>
            </a:r>
            <a:r>
              <a:rPr lang="en-US" sz="1400" dirty="0" smtClean="0"/>
              <a:t> </a:t>
            </a:r>
            <a:r>
              <a:rPr lang="en-US" sz="1400" dirty="0" err="1" smtClean="0"/>
              <a:t>mỗi</a:t>
            </a:r>
            <a:r>
              <a:rPr lang="en-US" sz="1400" dirty="0" smtClean="0"/>
              <a:t> </a:t>
            </a:r>
            <a:r>
              <a:rPr lang="en-US" sz="1400" dirty="0" err="1" smtClean="0"/>
              <a:t>ngày</a:t>
            </a:r>
            <a:r>
              <a:rPr lang="en-US" sz="1400" dirty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từ</a:t>
            </a:r>
            <a:r>
              <a:rPr lang="en-US" sz="1400" dirty="0" smtClean="0"/>
              <a:t> </a:t>
            </a:r>
            <a:r>
              <a:rPr lang="en-US" sz="1400" dirty="0"/>
              <a:t>1 – 10 </a:t>
            </a:r>
            <a:r>
              <a:rPr lang="en-US" sz="1400" dirty="0" err="1" smtClean="0"/>
              <a:t>điếu</a:t>
            </a:r>
            <a:r>
              <a:rPr lang="en-US" sz="1400" dirty="0"/>
              <a:t> </a:t>
            </a:r>
            <a:r>
              <a:rPr lang="en-US" sz="1400" dirty="0" err="1" smtClean="0"/>
              <a:t>mỗi</a:t>
            </a:r>
            <a:r>
              <a:rPr lang="en-US" sz="1400" dirty="0" smtClean="0"/>
              <a:t> </a:t>
            </a:r>
            <a:r>
              <a:rPr lang="en-US" sz="1400" dirty="0" err="1" smtClean="0"/>
              <a:t>ngày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/>
              <a:t>43.4%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từng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/>
              <a:t>11 – 20 </a:t>
            </a:r>
            <a:r>
              <a:rPr lang="en-US" sz="1400" dirty="0" err="1" smtClean="0"/>
              <a:t>điếu</a:t>
            </a:r>
            <a:r>
              <a:rPr lang="en-US" sz="1400" dirty="0" smtClean="0"/>
              <a:t> </a:t>
            </a:r>
            <a:r>
              <a:rPr lang="en-US" sz="1400" dirty="0" err="1" smtClean="0"/>
              <a:t>mỗi</a:t>
            </a:r>
            <a:r>
              <a:rPr lang="en-US" sz="1400" dirty="0" smtClean="0"/>
              <a:t> </a:t>
            </a:r>
            <a:r>
              <a:rPr lang="en-US" sz="1400" dirty="0" err="1" smtClean="0"/>
              <a:t>ngày</a:t>
            </a:r>
            <a:r>
              <a:rPr lang="en-US" sz="1400" dirty="0" smtClean="0"/>
              <a:t>. </a:t>
            </a:r>
          </a:p>
          <a:p>
            <a:pPr marL="548640" lvl="1" indent="-18288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20</a:t>
            </a:r>
            <a:r>
              <a:rPr lang="en-US" sz="1400" dirty="0"/>
              <a:t>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, </a:t>
            </a:r>
            <a:r>
              <a:rPr lang="en-US" sz="1400" b="1" i="1" dirty="0" err="1" smtClean="0"/>
              <a:t>sẽ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hút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ít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hơn</a:t>
            </a:r>
            <a:r>
              <a:rPr lang="en-US" sz="1400" b="1" i="1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chỉ</a:t>
            </a:r>
            <a:r>
              <a:rPr lang="en-US" sz="1400" dirty="0" smtClean="0"/>
              <a:t> </a:t>
            </a:r>
            <a:r>
              <a:rPr lang="en-US" sz="1400" dirty="0"/>
              <a:t>17%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</a:t>
            </a:r>
            <a:r>
              <a:rPr lang="en-US" sz="1400" dirty="0" err="1" smtClean="0"/>
              <a:t>như</a:t>
            </a:r>
            <a:r>
              <a:rPr lang="en-US" sz="1400" dirty="0" smtClean="0"/>
              <a:t> </a:t>
            </a:r>
            <a:r>
              <a:rPr lang="en-US" sz="1400" dirty="0" err="1" smtClean="0"/>
              <a:t>vậy</a:t>
            </a:r>
            <a:r>
              <a:rPr lang="en-US" sz="1400" dirty="0" smtClean="0"/>
              <a:t>.</a:t>
            </a:r>
          </a:p>
          <a:p>
            <a:pPr marL="548640" lvl="1" indent="-18288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59%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dự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định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sẽ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bỏ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thuốc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trong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vòng</a:t>
            </a:r>
            <a:r>
              <a:rPr lang="en-US" sz="1400" b="1" i="1" dirty="0" smtClean="0"/>
              <a:t> 12 </a:t>
            </a:r>
            <a:r>
              <a:rPr lang="en-US" sz="1400" b="1" i="1" dirty="0" err="1" smtClean="0"/>
              <a:t>tháng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tới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chỉ</a:t>
            </a:r>
            <a:r>
              <a:rPr lang="en-US" sz="1400" dirty="0" smtClean="0"/>
              <a:t> </a:t>
            </a:r>
            <a:r>
              <a:rPr lang="en-US" sz="1400" dirty="0"/>
              <a:t>50</a:t>
            </a:r>
            <a:r>
              <a:rPr lang="en-US" sz="1400" dirty="0" smtClean="0"/>
              <a:t>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</a:t>
            </a:r>
            <a:r>
              <a:rPr lang="en-US" sz="1400" dirty="0" err="1" smtClean="0"/>
              <a:t>như</a:t>
            </a:r>
            <a:r>
              <a:rPr lang="en-US" sz="1400" dirty="0" smtClean="0"/>
              <a:t> </a:t>
            </a:r>
            <a:r>
              <a:rPr lang="en-US" sz="1400" dirty="0" err="1" smtClean="0"/>
              <a:t>vậy</a:t>
            </a:r>
            <a:r>
              <a:rPr lang="en-US" sz="1400" dirty="0" smtClean="0"/>
              <a:t>.</a:t>
            </a:r>
          </a:p>
          <a:p>
            <a:pPr marL="548640" indent="-182880" algn="just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44%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nghĩ</a:t>
            </a:r>
            <a:r>
              <a:rPr lang="en-US" sz="1400" dirty="0" smtClean="0"/>
              <a:t> </a:t>
            </a:r>
            <a:r>
              <a:rPr lang="en-US" sz="1400" dirty="0" err="1" smtClean="0"/>
              <a:t>rằng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rất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có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khả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năng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hoặc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chắc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chắn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sẽ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bệnh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nếu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mà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họ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tiếp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tục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hút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chỉ</a:t>
            </a:r>
            <a:r>
              <a:rPr lang="en-US" sz="1400" dirty="0" smtClean="0"/>
              <a:t> </a:t>
            </a:r>
            <a:r>
              <a:rPr lang="en-US" sz="1400" dirty="0"/>
              <a:t>35%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làm</a:t>
            </a:r>
            <a:r>
              <a:rPr lang="en-US" sz="1400" dirty="0" smtClean="0"/>
              <a:t> </a:t>
            </a:r>
            <a:r>
              <a:rPr lang="en-US" sz="1400" dirty="0" err="1" smtClean="0"/>
              <a:t>như</a:t>
            </a:r>
            <a:r>
              <a:rPr lang="en-US" sz="1400" dirty="0" smtClean="0"/>
              <a:t> </a:t>
            </a:r>
            <a:r>
              <a:rPr lang="en-US" sz="1400" dirty="0" err="1" smtClean="0"/>
              <a:t>vậy</a:t>
            </a:r>
            <a:endParaRPr lang="en-US" sz="1400" dirty="0"/>
          </a:p>
          <a:p>
            <a:pPr marL="548640" indent="-182880" algn="just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54%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cảm</a:t>
            </a:r>
            <a:r>
              <a:rPr lang="en-US" sz="1400" dirty="0" smtClean="0"/>
              <a:t> </a:t>
            </a:r>
            <a:r>
              <a:rPr lang="en-US" sz="1400" dirty="0" err="1" smtClean="0"/>
              <a:t>thấy</a:t>
            </a:r>
            <a:r>
              <a:rPr lang="en-US" sz="1400" dirty="0" smtClean="0"/>
              <a:t> </a:t>
            </a:r>
            <a:r>
              <a:rPr lang="en-US" sz="1400" b="1" i="1" dirty="0" err="1" smtClean="0"/>
              <a:t>hút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thuốc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lá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đã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gây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hại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đến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cơ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thể</a:t>
            </a:r>
            <a:r>
              <a:rPr lang="en-US" sz="1400" b="1" i="1" dirty="0" smtClean="0"/>
              <a:t> </a:t>
            </a:r>
            <a:r>
              <a:rPr lang="en-US" sz="1400" b="1" i="1" dirty="0" err="1" smtClean="0"/>
              <a:t>họ</a:t>
            </a:r>
            <a:r>
              <a:rPr lang="en-US" sz="1400" dirty="0" smtClean="0"/>
              <a:t>,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chỉ</a:t>
            </a:r>
            <a:r>
              <a:rPr lang="en-US" sz="1400" dirty="0" smtClean="0"/>
              <a:t> </a:t>
            </a:r>
            <a:r>
              <a:rPr lang="en-US" sz="1400" dirty="0"/>
              <a:t>44%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cùng</a:t>
            </a:r>
            <a:r>
              <a:rPr lang="en-US" sz="1400" dirty="0" smtClean="0"/>
              <a:t> </a:t>
            </a:r>
            <a:r>
              <a:rPr lang="en-US" sz="1400" dirty="0" err="1" smtClean="0"/>
              <a:t>suy</a:t>
            </a:r>
            <a:r>
              <a:rPr lang="en-US" sz="1400" dirty="0" smtClean="0"/>
              <a:t> </a:t>
            </a:r>
            <a:r>
              <a:rPr lang="en-US" sz="1400" dirty="0" err="1" smtClean="0"/>
              <a:t>nghĩ</a:t>
            </a:r>
            <a:r>
              <a:rPr lang="en-US" sz="1400" dirty="0" smtClean="0"/>
              <a:t> </a:t>
            </a:r>
            <a:r>
              <a:rPr lang="en-US" sz="1400" dirty="0" err="1" smtClean="0"/>
              <a:t>như</a:t>
            </a:r>
            <a:r>
              <a:rPr lang="en-US" sz="1400" dirty="0" smtClean="0"/>
              <a:t> </a:t>
            </a:r>
            <a:r>
              <a:rPr lang="en-US" sz="1400" dirty="0" err="1" smtClean="0"/>
              <a:t>vậy</a:t>
            </a:r>
            <a:r>
              <a:rPr lang="en-US" sz="1400" dirty="0" smtClean="0"/>
              <a:t>.</a:t>
            </a:r>
          </a:p>
          <a:p>
            <a:pPr marL="0" indent="0" algn="just">
              <a:lnSpc>
                <a:spcPts val="2000"/>
              </a:lnSpc>
              <a:spcBef>
                <a:spcPts val="1200"/>
              </a:spcBef>
              <a:buNone/>
            </a:pPr>
            <a:r>
              <a:rPr lang="en-US" sz="1400" dirty="0" err="1" smtClean="0"/>
              <a:t>Chỉ</a:t>
            </a:r>
            <a:r>
              <a:rPr lang="en-US" sz="1400" dirty="0" smtClean="0"/>
              <a:t> </a:t>
            </a:r>
            <a:r>
              <a:rPr lang="en-US" sz="1400" dirty="0"/>
              <a:t>12%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đáp</a:t>
            </a:r>
            <a:r>
              <a:rPr lang="en-US" sz="1400" dirty="0" smtClean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/>
              <a:t> </a:t>
            </a:r>
            <a:r>
              <a:rPr lang="en-US" sz="1400" dirty="0" err="1" smtClean="0"/>
              <a:t>thấy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hoặc</a:t>
            </a:r>
            <a:r>
              <a:rPr lang="en-US" sz="1400" dirty="0" smtClean="0"/>
              <a:t> </a:t>
            </a:r>
            <a:r>
              <a:rPr lang="en-US" sz="1400" dirty="0" err="1" smtClean="0"/>
              <a:t>biển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</a:t>
            </a:r>
            <a:r>
              <a:rPr lang="en-US" sz="1400" dirty="0"/>
              <a:t>. </a:t>
            </a:r>
            <a:r>
              <a:rPr lang="en-US" sz="1400" dirty="0" err="1" smtClean="0"/>
              <a:t>Hầu</a:t>
            </a:r>
            <a:r>
              <a:rPr lang="en-US" sz="1400" dirty="0" smtClean="0"/>
              <a:t> </a:t>
            </a:r>
            <a:r>
              <a:rPr lang="en-US" sz="1400" dirty="0" err="1" smtClean="0"/>
              <a:t>hết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nhìn</a:t>
            </a:r>
            <a:r>
              <a:rPr lang="en-US" sz="1400" dirty="0" smtClean="0"/>
              <a:t> </a:t>
            </a:r>
            <a:r>
              <a:rPr lang="en-US" sz="1400" dirty="0" err="1" smtClean="0"/>
              <a:t>thấy</a:t>
            </a:r>
            <a:r>
              <a:rPr lang="en-US" sz="1400" dirty="0" smtClean="0"/>
              <a:t> ở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quầy</a:t>
            </a:r>
            <a:r>
              <a:rPr lang="en-US" sz="1400" dirty="0" smtClean="0"/>
              <a:t> </a:t>
            </a:r>
            <a:r>
              <a:rPr lang="en-US" sz="1400" dirty="0" err="1" smtClean="0"/>
              <a:t>bán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dạo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đường</a:t>
            </a:r>
            <a:r>
              <a:rPr lang="en-US" sz="1400" dirty="0" smtClean="0"/>
              <a:t>,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sau</a:t>
            </a:r>
            <a:r>
              <a:rPr lang="en-US" sz="1400" dirty="0" smtClean="0"/>
              <a:t> </a:t>
            </a:r>
            <a:r>
              <a:rPr lang="en-US" sz="1400" dirty="0" err="1" smtClean="0"/>
              <a:t>đó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quán</a:t>
            </a:r>
            <a:r>
              <a:rPr lang="en-US" sz="1400" dirty="0" smtClean="0"/>
              <a:t> cafe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tiệm</a:t>
            </a:r>
            <a:r>
              <a:rPr lang="en-US" sz="1400" dirty="0" smtClean="0"/>
              <a:t> </a:t>
            </a:r>
            <a:r>
              <a:rPr lang="en-US" sz="1400" dirty="0" err="1" smtClean="0"/>
              <a:t>tạp</a:t>
            </a:r>
            <a:r>
              <a:rPr lang="en-US" sz="1400" dirty="0" smtClean="0"/>
              <a:t> </a:t>
            </a:r>
            <a:r>
              <a:rPr lang="en-US" sz="1400" dirty="0" err="1" smtClean="0"/>
              <a:t>hóa</a:t>
            </a:r>
            <a:r>
              <a:rPr lang="en-US" sz="1400" dirty="0" smtClean="0"/>
              <a:t>.</a:t>
            </a:r>
            <a:endParaRPr lang="en-US" sz="1400" dirty="0"/>
          </a:p>
          <a:p>
            <a:pPr marL="182880" lvl="0" indent="-182880">
              <a:lnSpc>
                <a:spcPts val="2000"/>
              </a:lnSpc>
              <a:spcBef>
                <a:spcPts val="1200"/>
              </a:spcBef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84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44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/>
              <a:t>Top line summary for 2016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565665"/>
            <a:ext cx="8953500" cy="58579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400" b="1" u="sng" dirty="0" err="1"/>
              <a:t>Hiệu</a:t>
            </a:r>
            <a:r>
              <a:rPr lang="en-US" sz="1400" b="1" u="sng" dirty="0"/>
              <a:t> </a:t>
            </a:r>
            <a:r>
              <a:rPr lang="en-US" sz="1400" b="1" u="sng" dirty="0" err="1"/>
              <a:t>quả</a:t>
            </a:r>
            <a:r>
              <a:rPr lang="en-US" sz="1400" b="1" u="sng" dirty="0"/>
              <a:t> </a:t>
            </a:r>
            <a:r>
              <a:rPr lang="en-US" sz="1400" b="1" u="sng" dirty="0" err="1"/>
              <a:t>và</a:t>
            </a:r>
            <a:r>
              <a:rPr lang="en-US" sz="1400" b="1" u="sng" dirty="0"/>
              <a:t> </a:t>
            </a:r>
            <a:r>
              <a:rPr lang="en-US" sz="1400" b="1" u="sng" dirty="0" err="1"/>
              <a:t>sức</a:t>
            </a:r>
            <a:r>
              <a:rPr lang="en-US" sz="1400" b="1" u="sng" dirty="0"/>
              <a:t> </a:t>
            </a:r>
            <a:r>
              <a:rPr lang="en-US" sz="1400" b="1" u="sng" dirty="0" err="1"/>
              <a:t>thuyết</a:t>
            </a:r>
            <a:r>
              <a:rPr lang="en-US" sz="1400" b="1" u="sng" dirty="0"/>
              <a:t> </a:t>
            </a:r>
            <a:r>
              <a:rPr lang="en-US" sz="1400" b="1" u="sng" dirty="0" err="1"/>
              <a:t>phục</a:t>
            </a:r>
            <a:r>
              <a:rPr lang="en-US" sz="1400" b="1" u="sng" dirty="0"/>
              <a:t> </a:t>
            </a:r>
            <a:r>
              <a:rPr lang="en-US" sz="1400" b="1" u="sng" dirty="0" err="1"/>
              <a:t>của</a:t>
            </a:r>
            <a:r>
              <a:rPr lang="en-US" sz="1400" b="1" u="sng" dirty="0"/>
              <a:t> </a:t>
            </a:r>
            <a:r>
              <a:rPr lang="en-US" sz="1400" b="1" u="sng" dirty="0" err="1"/>
              <a:t>quảng</a:t>
            </a:r>
            <a:r>
              <a:rPr lang="en-US" sz="1400" b="1" u="sng" dirty="0"/>
              <a:t> </a:t>
            </a:r>
            <a:r>
              <a:rPr lang="en-US" sz="1400" b="1" u="sng" dirty="0" err="1"/>
              <a:t>cáo</a:t>
            </a:r>
            <a:r>
              <a:rPr lang="en-US" sz="1400" b="1" u="sng" dirty="0"/>
              <a:t>:</a:t>
            </a:r>
            <a:endParaRPr lang="en-US" sz="1400" u="sng" dirty="0"/>
          </a:p>
          <a:p>
            <a:pPr marL="182880" lvl="0" indent="-182880"/>
            <a:r>
              <a:rPr lang="en-US" sz="1400" dirty="0" err="1"/>
              <a:t>Mức</a:t>
            </a:r>
            <a:r>
              <a:rPr lang="en-US" sz="1400" dirty="0"/>
              <a:t> </a:t>
            </a:r>
            <a:r>
              <a:rPr lang="en-US" sz="1400" dirty="0" err="1"/>
              <a:t>độ</a:t>
            </a:r>
            <a:r>
              <a:rPr lang="en-US" sz="1400" dirty="0"/>
              <a:t> </a:t>
            </a:r>
            <a:r>
              <a:rPr lang="en-US" sz="1400" dirty="0" err="1"/>
              <a:t>nhận</a:t>
            </a:r>
            <a:r>
              <a:rPr lang="en-US" sz="1400" dirty="0"/>
              <a:t> </a:t>
            </a:r>
            <a:r>
              <a:rPr lang="en-US" sz="1400" dirty="0" err="1"/>
              <a:t>biết</a:t>
            </a:r>
            <a:r>
              <a:rPr lang="en-US" sz="1400" dirty="0"/>
              <a:t> </a:t>
            </a:r>
            <a:r>
              <a:rPr lang="en-US" sz="1400" dirty="0" err="1"/>
              <a:t>về</a:t>
            </a:r>
            <a:r>
              <a:rPr lang="en-US" sz="1400" dirty="0"/>
              <a:t> </a:t>
            </a:r>
            <a:r>
              <a:rPr lang="en-US" sz="1400" dirty="0" err="1"/>
              <a:t>mức</a:t>
            </a:r>
            <a:r>
              <a:rPr lang="en-US" sz="1400" dirty="0"/>
              <a:t> </a:t>
            </a:r>
            <a:r>
              <a:rPr lang="en-US" sz="1400" dirty="0" err="1"/>
              <a:t>phạt</a:t>
            </a:r>
            <a:r>
              <a:rPr lang="en-US" sz="1400" dirty="0"/>
              <a:t> </a:t>
            </a:r>
            <a:r>
              <a:rPr lang="en-US" sz="1400" dirty="0" err="1"/>
              <a:t>áp</a:t>
            </a:r>
            <a:r>
              <a:rPr lang="en-US" sz="1400" dirty="0"/>
              <a:t> </a:t>
            </a:r>
            <a:r>
              <a:rPr lang="en-US" sz="1400" dirty="0" err="1"/>
              <a:t>dụng</a:t>
            </a:r>
            <a:r>
              <a:rPr lang="en-US" sz="1400" dirty="0"/>
              <a:t> </a:t>
            </a:r>
            <a:r>
              <a:rPr lang="en-US" sz="1400" dirty="0" err="1"/>
              <a:t>cho</a:t>
            </a:r>
            <a:r>
              <a:rPr lang="en-US" sz="1400" dirty="0"/>
              <a:t> </a:t>
            </a:r>
            <a:r>
              <a:rPr lang="en-US" sz="1400" dirty="0" err="1"/>
              <a:t>việc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ở </a:t>
            </a:r>
            <a:r>
              <a:rPr lang="en-US" sz="1400" dirty="0" err="1"/>
              <a:t>nhưng</a:t>
            </a:r>
            <a:r>
              <a:rPr lang="en-US" sz="1400" dirty="0"/>
              <a:t> </a:t>
            </a:r>
            <a:r>
              <a:rPr lang="en-US" sz="1400" dirty="0" err="1"/>
              <a:t>nơi</a:t>
            </a:r>
            <a:r>
              <a:rPr lang="en-US" sz="1400" dirty="0"/>
              <a:t> </a:t>
            </a:r>
            <a:r>
              <a:rPr lang="en-US" sz="1400" dirty="0" err="1"/>
              <a:t>cấm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dưới</a:t>
            </a:r>
            <a:r>
              <a:rPr lang="en-US" sz="1400" dirty="0"/>
              <a:t> </a:t>
            </a:r>
            <a:r>
              <a:rPr lang="en-US" sz="1400" dirty="0" err="1"/>
              <a:t>luật</a:t>
            </a:r>
            <a:r>
              <a:rPr lang="en-US" sz="1400" dirty="0"/>
              <a:t> </a:t>
            </a:r>
            <a:r>
              <a:rPr lang="en-US" sz="1400" dirty="0" err="1"/>
              <a:t>cấm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 smtClean="0"/>
              <a:t>giảm</a:t>
            </a:r>
            <a:r>
              <a:rPr lang="en-US" sz="1400" dirty="0" smtClean="0"/>
              <a:t> </a:t>
            </a:r>
            <a:r>
              <a:rPr lang="en-US" sz="1400" dirty="0" err="1" smtClean="0"/>
              <a:t>từ</a:t>
            </a:r>
            <a:r>
              <a:rPr lang="en-US" sz="1400" dirty="0" smtClean="0"/>
              <a:t> </a:t>
            </a:r>
            <a:r>
              <a:rPr lang="en-US" sz="1400" dirty="0"/>
              <a:t>27%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2014 </a:t>
            </a:r>
            <a:r>
              <a:rPr lang="en-US" sz="1400" dirty="0" err="1"/>
              <a:t>xuống</a:t>
            </a:r>
            <a:r>
              <a:rPr lang="en-US" sz="1400" dirty="0"/>
              <a:t> 21%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2016.  </a:t>
            </a:r>
          </a:p>
          <a:p>
            <a:pPr marL="182880" lvl="0" indent="-182880">
              <a:spcBef>
                <a:spcPts val="1200"/>
              </a:spcBef>
            </a:pPr>
            <a:r>
              <a:rPr lang="en-US" sz="1400" b="1" dirty="0"/>
              <a:t>“SF Home – Child”</a:t>
            </a:r>
            <a:r>
              <a:rPr lang="en-US" sz="1400" dirty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hiệu</a:t>
            </a:r>
            <a:r>
              <a:rPr lang="en-US" sz="1400" dirty="0"/>
              <a:t> </a:t>
            </a:r>
            <a:r>
              <a:rPr lang="en-US" sz="1400" dirty="0" err="1"/>
              <a:t>quả</a:t>
            </a:r>
            <a:r>
              <a:rPr lang="en-US" sz="1400" dirty="0"/>
              <a:t> </a:t>
            </a:r>
            <a:r>
              <a:rPr lang="en-US" sz="1400" dirty="0" err="1"/>
              <a:t>nhất</a:t>
            </a:r>
            <a:r>
              <a:rPr lang="en-US" sz="1400" dirty="0"/>
              <a:t> </a:t>
            </a:r>
            <a:r>
              <a:rPr lang="en-US" sz="1400" dirty="0" err="1"/>
              <a:t>về</a:t>
            </a:r>
            <a:r>
              <a:rPr lang="en-US" sz="1400" dirty="0"/>
              <a:t> </a:t>
            </a:r>
            <a:r>
              <a:rPr lang="en-US" sz="1400" dirty="0" err="1"/>
              <a:t>việc</a:t>
            </a:r>
            <a:r>
              <a:rPr lang="en-US" sz="1400" dirty="0"/>
              <a:t> </a:t>
            </a:r>
            <a:r>
              <a:rPr lang="en-US" sz="1400" dirty="0" err="1"/>
              <a:t>khiến</a:t>
            </a:r>
            <a:r>
              <a:rPr lang="en-US" sz="1400" dirty="0"/>
              <a:t> </a:t>
            </a:r>
            <a:r>
              <a:rPr lang="vi-VN" sz="1400" dirty="0"/>
              <a:t>Người Hút Thuốc</a:t>
            </a:r>
            <a:r>
              <a:rPr lang="en-US" sz="1400" dirty="0"/>
              <a:t> </a:t>
            </a:r>
            <a:r>
              <a:rPr lang="en-US" sz="1400" dirty="0" err="1"/>
              <a:t>có</a:t>
            </a:r>
            <a:r>
              <a:rPr lang="en-US" sz="1400" dirty="0"/>
              <a:t> </a:t>
            </a:r>
            <a:r>
              <a:rPr lang="en-US" sz="1400" dirty="0" err="1"/>
              <a:t>khả</a:t>
            </a:r>
            <a:r>
              <a:rPr lang="en-US" sz="1400" dirty="0"/>
              <a:t> </a:t>
            </a:r>
            <a:r>
              <a:rPr lang="en-US" sz="1400" dirty="0" err="1"/>
              <a:t>năng</a:t>
            </a:r>
            <a:r>
              <a:rPr lang="en-US" sz="1400" dirty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lá</a:t>
            </a:r>
            <a:r>
              <a:rPr lang="en-US" sz="1400" dirty="0"/>
              <a:t> (67%), </a:t>
            </a:r>
            <a:r>
              <a:rPr lang="en-US" sz="1400" dirty="0" err="1"/>
              <a:t>tiếp</a:t>
            </a:r>
            <a:r>
              <a:rPr lang="en-US" sz="1400" dirty="0"/>
              <a:t> </a:t>
            </a:r>
            <a:r>
              <a:rPr lang="en-US" sz="1400" dirty="0" err="1"/>
              <a:t>sau</a:t>
            </a:r>
            <a:r>
              <a:rPr lang="en-US" sz="1400" dirty="0"/>
              <a:t> </a:t>
            </a:r>
            <a:r>
              <a:rPr lang="en-US" sz="1400" dirty="0" err="1"/>
              <a:t>đó</a:t>
            </a:r>
            <a:r>
              <a:rPr lang="en-US" sz="1400" dirty="0"/>
              <a:t> </a:t>
            </a:r>
            <a:r>
              <a:rPr lang="en-US" sz="1400" dirty="0" err="1"/>
              <a:t>là</a:t>
            </a:r>
            <a:r>
              <a:rPr lang="en-US" sz="1400" dirty="0"/>
              <a:t> </a:t>
            </a:r>
            <a:r>
              <a:rPr lang="en-US" sz="1400" b="1" dirty="0"/>
              <a:t>“Invisible Killer - Office”</a:t>
            </a:r>
            <a:r>
              <a:rPr lang="en-US" sz="1400" dirty="0"/>
              <a:t> &amp; </a:t>
            </a:r>
            <a:r>
              <a:rPr lang="en-US" sz="1400" b="1" dirty="0"/>
              <a:t>“Economic Costs” </a:t>
            </a:r>
            <a:r>
              <a:rPr lang="en-US" sz="1400" dirty="0"/>
              <a:t>(</a:t>
            </a:r>
            <a:r>
              <a:rPr lang="en-US" sz="1400" dirty="0" err="1"/>
              <a:t>cả</a:t>
            </a:r>
            <a:r>
              <a:rPr lang="en-US" sz="1400" dirty="0"/>
              <a:t> </a:t>
            </a:r>
            <a:r>
              <a:rPr lang="en-US" sz="1400" dirty="0" err="1"/>
              <a:t>hai</a:t>
            </a:r>
            <a:r>
              <a:rPr lang="en-US" sz="1400" dirty="0"/>
              <a:t> </a:t>
            </a:r>
            <a:r>
              <a:rPr lang="en-US" sz="1400" dirty="0" err="1"/>
              <a:t>đều</a:t>
            </a:r>
            <a:r>
              <a:rPr lang="en-US" sz="1400" dirty="0"/>
              <a:t> </a:t>
            </a:r>
            <a:r>
              <a:rPr lang="en-US" sz="1400" dirty="0" err="1" smtClean="0"/>
              <a:t>đạt</a:t>
            </a:r>
            <a:r>
              <a:rPr lang="en-US" sz="1400" dirty="0" smtClean="0"/>
              <a:t> 62</a:t>
            </a:r>
            <a:r>
              <a:rPr lang="en-US" sz="1400" dirty="0"/>
              <a:t>%) .</a:t>
            </a:r>
          </a:p>
          <a:p>
            <a:pPr marL="182880" indent="-182880"/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2016, </a:t>
            </a:r>
            <a:r>
              <a:rPr lang="en-US" sz="1400" dirty="0" err="1"/>
              <a:t>chiến</a:t>
            </a:r>
            <a:r>
              <a:rPr lang="en-US" sz="1400" dirty="0"/>
              <a:t> </a:t>
            </a:r>
            <a:r>
              <a:rPr lang="en-US" sz="1400" dirty="0" err="1"/>
              <a:t>dịch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đã</a:t>
            </a:r>
            <a:r>
              <a:rPr lang="en-US" sz="1400" dirty="0"/>
              <a:t> </a:t>
            </a:r>
            <a:r>
              <a:rPr lang="en-US" sz="1400" dirty="0" err="1"/>
              <a:t>khiến</a:t>
            </a:r>
            <a:r>
              <a:rPr lang="en-US" sz="1400" dirty="0"/>
              <a:t> </a:t>
            </a:r>
            <a:r>
              <a:rPr lang="en-US" sz="1400" b="1" dirty="0" err="1"/>
              <a:t>Người</a:t>
            </a:r>
            <a:r>
              <a:rPr lang="en-US" sz="1400" b="1" dirty="0"/>
              <a:t> </a:t>
            </a:r>
            <a:r>
              <a:rPr lang="en-US" sz="1400" b="1" dirty="0" err="1"/>
              <a:t>Không</a:t>
            </a:r>
            <a:r>
              <a:rPr lang="en-US" sz="1400" b="1" dirty="0"/>
              <a:t> </a:t>
            </a:r>
            <a:r>
              <a:rPr lang="en-US" sz="1400" b="1" dirty="0" err="1"/>
              <a:t>Hút</a:t>
            </a:r>
            <a:r>
              <a:rPr lang="en-US" sz="1400" b="1" dirty="0"/>
              <a:t> </a:t>
            </a:r>
            <a:r>
              <a:rPr lang="en-US" sz="1400" b="1" dirty="0" err="1"/>
              <a:t>Thuốc</a:t>
            </a:r>
            <a:r>
              <a:rPr lang="en-US" sz="1400" b="1" dirty="0"/>
              <a:t> </a:t>
            </a:r>
            <a:r>
              <a:rPr lang="en-US" sz="1400" b="1" dirty="0" err="1" smtClean="0"/>
              <a:t>có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nhiều</a:t>
            </a:r>
            <a:r>
              <a:rPr lang="en-US" sz="1400" b="1" dirty="0" smtClean="0"/>
              <a:t> </a:t>
            </a:r>
            <a:r>
              <a:rPr lang="en-US" sz="1400" b="1" dirty="0" err="1"/>
              <a:t>khả</a:t>
            </a:r>
            <a:r>
              <a:rPr lang="en-US" sz="1400" b="1" dirty="0"/>
              <a:t> </a:t>
            </a:r>
            <a:r>
              <a:rPr lang="en-US" sz="1400" b="1" dirty="0" err="1"/>
              <a:t>năng</a:t>
            </a:r>
            <a:r>
              <a:rPr lang="en-US" sz="1400" b="1" dirty="0"/>
              <a:t> than </a:t>
            </a:r>
            <a:r>
              <a:rPr lang="en-US" sz="1400" b="1" dirty="0" err="1"/>
              <a:t>phiền</a:t>
            </a:r>
            <a:r>
              <a:rPr lang="en-US" sz="1400" b="1" dirty="0"/>
              <a:t> </a:t>
            </a:r>
            <a:r>
              <a:rPr lang="en-US" sz="1400" b="1" dirty="0" err="1"/>
              <a:t>hơn</a:t>
            </a:r>
            <a:r>
              <a:rPr lang="en-US" sz="1400" b="1" dirty="0"/>
              <a:t> </a:t>
            </a:r>
            <a:r>
              <a:rPr lang="en-US" sz="1400" b="1" dirty="0" err="1"/>
              <a:t>về</a:t>
            </a:r>
            <a:r>
              <a:rPr lang="en-US" sz="1400" b="1" dirty="0"/>
              <a:t> </a:t>
            </a:r>
            <a:r>
              <a:rPr lang="en-US" sz="1400" b="1" dirty="0" err="1"/>
              <a:t>việc</a:t>
            </a:r>
            <a:r>
              <a:rPr lang="en-US" sz="1400" b="1" dirty="0"/>
              <a:t> </a:t>
            </a:r>
            <a:r>
              <a:rPr lang="en-US" sz="1400" b="1" dirty="0" err="1"/>
              <a:t>hít</a:t>
            </a:r>
            <a:r>
              <a:rPr lang="en-US" sz="1400" b="1" dirty="0"/>
              <a:t> </a:t>
            </a:r>
            <a:r>
              <a:rPr lang="en-US" sz="1400" b="1" dirty="0" err="1"/>
              <a:t>phải</a:t>
            </a:r>
            <a:r>
              <a:rPr lang="en-US" sz="1400" b="1" dirty="0"/>
              <a:t> </a:t>
            </a:r>
            <a:r>
              <a:rPr lang="en-US" sz="1400" b="1" dirty="0" err="1"/>
              <a:t>khói</a:t>
            </a:r>
            <a:r>
              <a:rPr lang="en-US" sz="1400" b="1" dirty="0"/>
              <a:t> </a:t>
            </a:r>
            <a:r>
              <a:rPr lang="en-US" sz="1400" b="1" dirty="0" err="1"/>
              <a:t>thuốc</a:t>
            </a:r>
            <a:r>
              <a:rPr lang="en-US" sz="1400" b="1" dirty="0"/>
              <a:t> so </a:t>
            </a:r>
            <a:r>
              <a:rPr lang="en-US" sz="1400" b="1" dirty="0" err="1"/>
              <a:t>với</a:t>
            </a:r>
            <a:r>
              <a:rPr lang="en-US" sz="1400" b="1" dirty="0"/>
              <a:t> </a:t>
            </a:r>
            <a:r>
              <a:rPr lang="en-US" sz="1400" b="1" dirty="0" err="1"/>
              <a:t>năm</a:t>
            </a:r>
            <a:r>
              <a:rPr lang="en-US" sz="1400" b="1" dirty="0"/>
              <a:t> 2014. </a:t>
            </a:r>
            <a:endParaRPr lang="en-US" sz="1400" b="1" dirty="0" smtClean="0"/>
          </a:p>
          <a:p>
            <a:pPr marL="182880" indent="-182880"/>
            <a:r>
              <a:rPr lang="en-US" sz="1400" dirty="0" err="1" smtClean="0"/>
              <a:t>Đối</a:t>
            </a:r>
            <a:r>
              <a:rPr lang="en-US" sz="1400" dirty="0" smtClean="0"/>
              <a:t>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vi-VN" sz="1400" dirty="0"/>
              <a:t>Người Hút Thuốc</a:t>
            </a:r>
            <a:r>
              <a:rPr lang="en-US" sz="1400" dirty="0"/>
              <a:t>, </a:t>
            </a:r>
            <a:r>
              <a:rPr lang="en-US" sz="1400" dirty="0" err="1"/>
              <a:t>sức</a:t>
            </a:r>
            <a:r>
              <a:rPr lang="en-US" sz="1400" dirty="0"/>
              <a:t> </a:t>
            </a:r>
            <a:r>
              <a:rPr lang="en-US" sz="1400" dirty="0" err="1" smtClean="0"/>
              <a:t>thuyết</a:t>
            </a:r>
            <a:r>
              <a:rPr lang="en-US" sz="1400" dirty="0" smtClean="0"/>
              <a:t> </a:t>
            </a:r>
            <a:r>
              <a:rPr lang="en-US" sz="1400" dirty="0" err="1"/>
              <a:t>phục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</a:t>
            </a:r>
            <a:r>
              <a:rPr lang="en-US" sz="1400" dirty="0" err="1"/>
              <a:t>chiến</a:t>
            </a:r>
            <a:r>
              <a:rPr lang="en-US" sz="1400" dirty="0"/>
              <a:t> </a:t>
            </a:r>
            <a:r>
              <a:rPr lang="en-US" sz="1400" dirty="0" err="1"/>
              <a:t>dịch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thay</a:t>
            </a:r>
            <a:r>
              <a:rPr lang="en-US" sz="1400" dirty="0"/>
              <a:t> </a:t>
            </a:r>
            <a:r>
              <a:rPr lang="en-US" sz="1400" dirty="0" err="1"/>
              <a:t>đổi</a:t>
            </a:r>
            <a:r>
              <a:rPr lang="en-US" sz="1400" dirty="0"/>
              <a:t> </a:t>
            </a:r>
            <a:r>
              <a:rPr lang="en-US" sz="1400" dirty="0" err="1"/>
              <a:t>nhiều</a:t>
            </a:r>
            <a:r>
              <a:rPr lang="en-US" sz="1400" dirty="0"/>
              <a:t> so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2014.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400" b="1" u="sng" dirty="0" err="1"/>
              <a:t>Kêu</a:t>
            </a:r>
            <a:r>
              <a:rPr lang="en-US" sz="1400" b="1" u="sng" dirty="0"/>
              <a:t> </a:t>
            </a:r>
            <a:r>
              <a:rPr lang="en-US" sz="1400" b="1" u="sng" dirty="0" err="1"/>
              <a:t>gọi</a:t>
            </a:r>
            <a:r>
              <a:rPr lang="en-US" sz="1400" b="1" u="sng" dirty="0"/>
              <a:t> </a:t>
            </a:r>
            <a:r>
              <a:rPr lang="en-US" sz="1400" b="1" u="sng" dirty="0" err="1"/>
              <a:t>hành</a:t>
            </a:r>
            <a:r>
              <a:rPr lang="en-US" sz="1400" b="1" u="sng" dirty="0"/>
              <a:t> </a:t>
            </a:r>
            <a:r>
              <a:rPr lang="en-US" sz="1400" b="1" u="sng" dirty="0" err="1"/>
              <a:t>động</a:t>
            </a:r>
            <a:r>
              <a:rPr lang="en-US" sz="1400" b="1" u="sng" dirty="0"/>
              <a:t>:</a:t>
            </a:r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r>
              <a:rPr lang="en-US" sz="1400" dirty="0" err="1"/>
              <a:t>Tỷ</a:t>
            </a:r>
            <a:r>
              <a:rPr lang="en-US" sz="1400" dirty="0"/>
              <a:t> </a:t>
            </a:r>
            <a:r>
              <a:rPr lang="en-US" sz="1400" dirty="0" err="1"/>
              <a:t>lệ</a:t>
            </a:r>
            <a:r>
              <a:rPr lang="en-US" sz="1400" dirty="0"/>
              <a:t> </a:t>
            </a:r>
            <a:r>
              <a:rPr lang="en-US" sz="1400" dirty="0" err="1"/>
              <a:t>phần</a:t>
            </a:r>
            <a:r>
              <a:rPr lang="en-US" sz="1400" dirty="0"/>
              <a:t> </a:t>
            </a:r>
            <a:r>
              <a:rPr lang="en-US" sz="1400" dirty="0" err="1"/>
              <a:t>trăm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</a:t>
            </a:r>
            <a:r>
              <a:rPr lang="vi-VN" sz="1400" dirty="0"/>
              <a:t>Người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vi-VN" sz="1400" dirty="0"/>
              <a:t>Hút Thuốc</a:t>
            </a:r>
            <a:r>
              <a:rPr lang="en-US" sz="1400" dirty="0"/>
              <a:t>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hành</a:t>
            </a:r>
            <a:r>
              <a:rPr lang="en-US" sz="1400" dirty="0"/>
              <a:t> </a:t>
            </a:r>
            <a:r>
              <a:rPr lang="en-US" sz="1400" dirty="0" err="1"/>
              <a:t>động</a:t>
            </a:r>
            <a:r>
              <a:rPr lang="en-US" sz="1400" dirty="0"/>
              <a:t> </a:t>
            </a:r>
            <a:r>
              <a:rPr lang="en-US" sz="1400" dirty="0" err="1"/>
              <a:t>sau</a:t>
            </a:r>
            <a:r>
              <a:rPr lang="en-US" sz="1400" dirty="0"/>
              <a:t> </a:t>
            </a:r>
            <a:r>
              <a:rPr lang="en-US" sz="1400" dirty="0" err="1"/>
              <a:t>khi</a:t>
            </a:r>
            <a:r>
              <a:rPr lang="en-US" sz="1400" dirty="0"/>
              <a:t> </a:t>
            </a:r>
            <a:r>
              <a:rPr lang="en-US" sz="1400" dirty="0" err="1"/>
              <a:t>xem</a:t>
            </a:r>
            <a:r>
              <a:rPr lang="en-US" sz="1400" dirty="0"/>
              <a:t> </a:t>
            </a:r>
            <a:r>
              <a:rPr lang="en-US" sz="1400" dirty="0" err="1"/>
              <a:t>xong</a:t>
            </a:r>
            <a:r>
              <a:rPr lang="en-US" sz="1400" dirty="0"/>
              <a:t>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cao</a:t>
            </a:r>
            <a:r>
              <a:rPr lang="en-US" sz="1400" dirty="0"/>
              <a:t> </a:t>
            </a:r>
            <a:r>
              <a:rPr lang="en-US" sz="1400" dirty="0" err="1"/>
              <a:t>hơn</a:t>
            </a:r>
            <a:r>
              <a:rPr lang="en-US" sz="1400" dirty="0"/>
              <a:t> </a:t>
            </a:r>
            <a:r>
              <a:rPr lang="vi-VN" sz="1400" dirty="0"/>
              <a:t>Người Hút Thuốc</a:t>
            </a:r>
            <a:r>
              <a:rPr lang="en-US" sz="1400" dirty="0" smtClean="0"/>
              <a:t>.</a:t>
            </a:r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r>
              <a:rPr lang="en-US" sz="1400" dirty="0" smtClean="0"/>
              <a:t> </a:t>
            </a:r>
            <a:r>
              <a:rPr lang="en-US" sz="1400" dirty="0" err="1"/>
              <a:t>Hơn</a:t>
            </a:r>
            <a:r>
              <a:rPr lang="en-US" sz="1400" dirty="0"/>
              <a:t> 74% </a:t>
            </a:r>
            <a:r>
              <a:rPr lang="vi-VN" sz="1400" dirty="0"/>
              <a:t>Người Hút Thuốc</a:t>
            </a:r>
            <a:r>
              <a:rPr lang="en-US" sz="1400" dirty="0"/>
              <a:t> </a:t>
            </a:r>
            <a:r>
              <a:rPr lang="en-US" sz="1400" dirty="0" err="1"/>
              <a:t>nghĩ</a:t>
            </a:r>
            <a:r>
              <a:rPr lang="en-US" sz="1400" dirty="0"/>
              <a:t> </a:t>
            </a:r>
            <a:r>
              <a:rPr lang="en-US" sz="1400" dirty="0" err="1"/>
              <a:t>đến</a:t>
            </a:r>
            <a:r>
              <a:rPr lang="en-US" sz="1400" dirty="0"/>
              <a:t> </a:t>
            </a:r>
            <a:r>
              <a:rPr lang="en-US" sz="1400" dirty="0" err="1"/>
              <a:t>việc</a:t>
            </a:r>
            <a:r>
              <a:rPr lang="en-US" sz="1400" dirty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lá</a:t>
            </a:r>
            <a:r>
              <a:rPr lang="en-US" sz="1400" dirty="0"/>
              <a:t> </a:t>
            </a:r>
            <a:r>
              <a:rPr lang="en-US" sz="1400" dirty="0" err="1"/>
              <a:t>sau</a:t>
            </a:r>
            <a:r>
              <a:rPr lang="en-US" sz="1400" dirty="0"/>
              <a:t> </a:t>
            </a:r>
            <a:r>
              <a:rPr lang="en-US" sz="1400" dirty="0" err="1"/>
              <a:t>khi</a:t>
            </a:r>
            <a:r>
              <a:rPr lang="en-US" sz="1400" dirty="0"/>
              <a:t> </a:t>
            </a:r>
            <a:r>
              <a:rPr lang="en-US" sz="1400" dirty="0" err="1"/>
              <a:t>xem</a:t>
            </a:r>
            <a:r>
              <a:rPr lang="en-US" sz="1400" dirty="0"/>
              <a:t> 4 </a:t>
            </a:r>
            <a:r>
              <a:rPr lang="en-US" sz="1400" dirty="0" err="1"/>
              <a:t>quảng</a:t>
            </a:r>
            <a:r>
              <a:rPr lang="en-US" sz="1400" dirty="0"/>
              <a:t> </a:t>
            </a:r>
            <a:r>
              <a:rPr lang="en-US" sz="1400" dirty="0" err="1"/>
              <a:t>cáo</a:t>
            </a:r>
            <a:r>
              <a:rPr lang="en-US" sz="1400" dirty="0"/>
              <a:t> </a:t>
            </a:r>
            <a:r>
              <a:rPr lang="en-US" sz="1400" dirty="0" err="1"/>
              <a:t>này</a:t>
            </a:r>
            <a:r>
              <a:rPr lang="en-US" sz="1400" dirty="0"/>
              <a:t> </a:t>
            </a:r>
            <a:r>
              <a:rPr lang="en-US" sz="1400" dirty="0" err="1"/>
              <a:t>trong</a:t>
            </a:r>
            <a:r>
              <a:rPr lang="en-US" sz="1400" dirty="0"/>
              <a:t> </a:t>
            </a:r>
            <a:r>
              <a:rPr lang="en-US" sz="1400" dirty="0" err="1"/>
              <a:t>khi</a:t>
            </a:r>
            <a:r>
              <a:rPr lang="en-US" sz="1400" dirty="0"/>
              <a:t> </a:t>
            </a:r>
            <a:r>
              <a:rPr lang="en-US" sz="1400" dirty="0" err="1"/>
              <a:t>khoảng</a:t>
            </a:r>
            <a:r>
              <a:rPr lang="en-US" sz="1400" dirty="0"/>
              <a:t> 60%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tìm</a:t>
            </a:r>
            <a:r>
              <a:rPr lang="en-US" sz="1400" dirty="0"/>
              <a:t> </a:t>
            </a:r>
            <a:r>
              <a:rPr lang="en-US" sz="1400" dirty="0" err="1"/>
              <a:t>cách</a:t>
            </a:r>
            <a:r>
              <a:rPr lang="en-US" sz="1400" dirty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/>
              <a:t>là</a:t>
            </a:r>
            <a:r>
              <a:rPr lang="en-US" sz="1400" dirty="0"/>
              <a:t> </a:t>
            </a:r>
            <a:r>
              <a:rPr lang="en-US" sz="1400" dirty="0" err="1"/>
              <a:t>và</a:t>
            </a:r>
            <a:r>
              <a:rPr lang="en-US" sz="1400" dirty="0"/>
              <a:t> 60% </a:t>
            </a:r>
            <a:r>
              <a:rPr lang="en-US" sz="1400" dirty="0" err="1"/>
              <a:t>sẽ</a:t>
            </a:r>
            <a:r>
              <a:rPr lang="en-US" sz="1400" dirty="0"/>
              <a:t> </a:t>
            </a:r>
            <a:r>
              <a:rPr lang="en-US" sz="1400" dirty="0" err="1"/>
              <a:t>thực</a:t>
            </a:r>
            <a:r>
              <a:rPr lang="en-US" sz="1400" dirty="0"/>
              <a:t> </a:t>
            </a:r>
            <a:r>
              <a:rPr lang="en-US" sz="1400" dirty="0" err="1"/>
              <a:t>sự</a:t>
            </a:r>
            <a:r>
              <a:rPr lang="en-US" sz="1400" dirty="0"/>
              <a:t> </a:t>
            </a:r>
            <a:r>
              <a:rPr lang="en-US" sz="1400" dirty="0" err="1"/>
              <a:t>tìm</a:t>
            </a:r>
            <a:r>
              <a:rPr lang="en-US" sz="1400" dirty="0"/>
              <a:t> </a:t>
            </a:r>
            <a:r>
              <a:rPr lang="en-US" sz="1400" dirty="0" err="1"/>
              <a:t>cách</a:t>
            </a:r>
            <a:r>
              <a:rPr lang="en-US" sz="1400" dirty="0"/>
              <a:t> </a:t>
            </a:r>
            <a:r>
              <a:rPr lang="en-US" sz="1400" dirty="0" err="1"/>
              <a:t>từ</a:t>
            </a:r>
            <a:r>
              <a:rPr lang="en-US" sz="1400" dirty="0"/>
              <a:t> </a:t>
            </a:r>
            <a:r>
              <a:rPr lang="en-US" sz="1400" dirty="0" err="1"/>
              <a:t>bỏ</a:t>
            </a:r>
            <a:r>
              <a:rPr lang="en-US" sz="1400" dirty="0"/>
              <a:t>. </a:t>
            </a:r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/>
              <a:t>đáp</a:t>
            </a:r>
            <a:r>
              <a:rPr lang="en-US" sz="1400" dirty="0"/>
              <a:t> </a:t>
            </a:r>
            <a:r>
              <a:rPr lang="en-US" sz="1400" dirty="0" err="1"/>
              <a:t>viên</a:t>
            </a:r>
            <a:r>
              <a:rPr lang="en-US" sz="1400" dirty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/>
              <a:t>yêu</a:t>
            </a:r>
            <a:r>
              <a:rPr lang="en-US" sz="1400" dirty="0"/>
              <a:t> </a:t>
            </a:r>
            <a:r>
              <a:rPr lang="en-US" sz="1400" dirty="0" err="1"/>
              <a:t>cầu</a:t>
            </a:r>
            <a:r>
              <a:rPr lang="en-US" sz="1400" dirty="0"/>
              <a:t>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khác</a:t>
            </a:r>
            <a:r>
              <a:rPr lang="en-US" sz="1400" dirty="0"/>
              <a:t> </a:t>
            </a:r>
            <a:r>
              <a:rPr lang="en-US" sz="1400" dirty="0" err="1"/>
              <a:t>không</a:t>
            </a:r>
            <a:r>
              <a:rPr lang="en-US" sz="1400" dirty="0"/>
              <a:t> </a:t>
            </a:r>
            <a:r>
              <a:rPr lang="en-US" sz="1400" dirty="0" err="1"/>
              <a:t>hút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/>
              <a:t>năm</a:t>
            </a:r>
            <a:r>
              <a:rPr lang="en-US" sz="1400" dirty="0"/>
              <a:t> 2016 </a:t>
            </a:r>
            <a:r>
              <a:rPr lang="en-US" sz="1400" dirty="0" err="1" smtClean="0"/>
              <a:t>thấp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so </a:t>
            </a:r>
            <a:r>
              <a:rPr lang="en-US" sz="1400" dirty="0" err="1"/>
              <a:t>với</a:t>
            </a:r>
            <a:r>
              <a:rPr lang="en-US" sz="1400" dirty="0"/>
              <a:t> 2014.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640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565665"/>
            <a:ext cx="9067800" cy="58579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400" b="1" u="sng" dirty="0" err="1" smtClean="0"/>
              <a:t>Nhận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biết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và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thái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độ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đối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với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Luật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Phòng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Chống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Tác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Hại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của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Thuốc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Lá</a:t>
            </a:r>
            <a:r>
              <a:rPr lang="en-US" sz="1400" b="1" u="sng" dirty="0" smtClean="0"/>
              <a:t>:</a:t>
            </a:r>
            <a:endParaRPr lang="en-US" sz="1400" b="1" u="sng" dirty="0" smtClean="0">
              <a:solidFill>
                <a:schemeClr val="tx1"/>
              </a:solidFill>
            </a:endParaRPr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phạt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Luật</a:t>
            </a:r>
            <a:r>
              <a:rPr lang="en-US" sz="1400" dirty="0" smtClean="0"/>
              <a:t> </a:t>
            </a:r>
            <a:r>
              <a:rPr lang="en-US" sz="1400" dirty="0" err="1" smtClean="0"/>
              <a:t>Cấm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Nơi</a:t>
            </a:r>
            <a:r>
              <a:rPr lang="en-US" sz="1400" dirty="0" smtClean="0"/>
              <a:t> </a:t>
            </a:r>
            <a:r>
              <a:rPr lang="en-US" sz="1400" dirty="0" err="1" smtClean="0"/>
              <a:t>Công</a:t>
            </a:r>
            <a:r>
              <a:rPr lang="en-US" sz="1400" dirty="0" smtClean="0"/>
              <a:t> </a:t>
            </a:r>
            <a:r>
              <a:rPr lang="en-US" sz="1400" dirty="0" err="1" smtClean="0"/>
              <a:t>Cộng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giảm</a:t>
            </a:r>
            <a:r>
              <a:rPr lang="en-US" sz="1400" dirty="0" smtClean="0"/>
              <a:t> </a:t>
            </a:r>
            <a:r>
              <a:rPr lang="en-US" sz="1400" dirty="0" err="1" smtClean="0"/>
              <a:t>đáng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</a:t>
            </a:r>
            <a:r>
              <a:rPr lang="en-US" sz="1400" dirty="0" err="1" smtClean="0"/>
              <a:t>từ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2013.</a:t>
            </a:r>
            <a:endParaRPr lang="en-US" sz="1400" dirty="0"/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2016, </a:t>
            </a:r>
            <a:r>
              <a:rPr lang="vi-VN" sz="1400" dirty="0" smtClean="0"/>
              <a:t>Người Hút Thuốc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/>
              <a:t>v</a:t>
            </a:r>
            <a:r>
              <a:rPr lang="en-US" sz="1400" dirty="0" err="1" smtClean="0">
                <a:solidFill>
                  <a:schemeClr val="tx1"/>
                </a:solidFill>
              </a:rPr>
              <a:t>à</a:t>
            </a:r>
            <a:r>
              <a:rPr lang="en-US" sz="1400" dirty="0" smtClean="0">
                <a:solidFill>
                  <a:schemeClr val="tx1"/>
                </a:solidFill>
              </a:rPr>
              <a:t> N</a:t>
            </a:r>
            <a:r>
              <a:rPr lang="vi-VN" sz="1400" dirty="0" smtClean="0">
                <a:solidFill>
                  <a:schemeClr val="tx1"/>
                </a:solidFill>
              </a:rPr>
              <a:t>gười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Không</a:t>
            </a:r>
            <a:r>
              <a:rPr lang="vi-VN" sz="1400" dirty="0" smtClean="0">
                <a:solidFill>
                  <a:schemeClr val="tx1"/>
                </a:solidFill>
              </a:rPr>
              <a:t> Hút Thuốc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rất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ủng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hộ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luật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này</a:t>
            </a:r>
            <a:r>
              <a:rPr lang="en-US" sz="1400" dirty="0" smtClean="0">
                <a:solidFill>
                  <a:schemeClr val="tx1"/>
                </a:solidFill>
              </a:rPr>
              <a:t> ở </a:t>
            </a:r>
            <a:r>
              <a:rPr lang="en-US" sz="1400" dirty="0" err="1" smtClean="0">
                <a:solidFill>
                  <a:schemeClr val="tx1"/>
                </a:solidFill>
              </a:rPr>
              <a:t>các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nơi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như</a:t>
            </a:r>
            <a:r>
              <a:rPr lang="en-US" sz="1400" dirty="0"/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bệnh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viện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</a:rPr>
              <a:t>trung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tâm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giữ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trẻ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trường</a:t>
            </a:r>
            <a:r>
              <a:rPr lang="en-US" sz="1400" dirty="0" smtClean="0"/>
              <a:t> </a:t>
            </a:r>
            <a:r>
              <a:rPr lang="en-US" sz="1400" dirty="0" err="1" smtClean="0"/>
              <a:t>học</a:t>
            </a:r>
            <a:r>
              <a:rPr lang="en-US" sz="1400" dirty="0" smtClean="0"/>
              <a:t>.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đó</a:t>
            </a:r>
            <a:r>
              <a:rPr lang="en-US" sz="1400" dirty="0" smtClean="0"/>
              <a:t>,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đáp</a:t>
            </a:r>
            <a:r>
              <a:rPr lang="en-US" sz="1400" dirty="0" smtClean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</a:t>
            </a:r>
            <a:r>
              <a:rPr lang="en-US" sz="1400" dirty="0" err="1" smtClean="0"/>
              <a:t>ít</a:t>
            </a:r>
            <a:r>
              <a:rPr lang="en-US" sz="1400" dirty="0" smtClean="0"/>
              <a:t> </a:t>
            </a:r>
            <a:r>
              <a:rPr lang="en-US" sz="1400" dirty="0" err="1" smtClean="0"/>
              <a:t>ủng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nhất</a:t>
            </a:r>
            <a:r>
              <a:rPr lang="en-US" sz="1400" dirty="0" smtClean="0"/>
              <a:t> </a:t>
            </a:r>
            <a:r>
              <a:rPr lang="en-US" sz="1400" dirty="0" err="1" smtClean="0"/>
              <a:t>điều</a:t>
            </a:r>
            <a:r>
              <a:rPr lang="en-US" sz="1400" dirty="0" smtClean="0"/>
              <a:t> </a:t>
            </a:r>
            <a:r>
              <a:rPr lang="en-US" sz="1400" dirty="0" err="1" smtClean="0"/>
              <a:t>luật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các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địa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điểm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ăn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uống</a:t>
            </a:r>
            <a:r>
              <a:rPr lang="en-US" sz="1400" dirty="0" smtClean="0"/>
              <a:t>. </a:t>
            </a:r>
            <a:r>
              <a:rPr lang="en-US" sz="1400" dirty="0" err="1" smtClean="0"/>
              <a:t>Tuy</a:t>
            </a:r>
            <a:r>
              <a:rPr lang="en-US" sz="1400" dirty="0" smtClean="0"/>
              <a:t> </a:t>
            </a:r>
            <a:r>
              <a:rPr lang="en-US" sz="1400" dirty="0" err="1" smtClean="0"/>
              <a:t>nhiên</a:t>
            </a:r>
            <a:r>
              <a:rPr lang="en-US" sz="1400" dirty="0" smtClean="0"/>
              <a:t>,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ủng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/>
              <a:t>Luật</a:t>
            </a:r>
            <a:r>
              <a:rPr lang="en-US" sz="1400" dirty="0"/>
              <a:t> </a:t>
            </a:r>
            <a:r>
              <a:rPr lang="en-US" sz="1400" dirty="0" err="1"/>
              <a:t>Phòng</a:t>
            </a:r>
            <a:r>
              <a:rPr lang="en-US" sz="1400" dirty="0"/>
              <a:t> </a:t>
            </a:r>
            <a:r>
              <a:rPr lang="en-US" sz="1400" dirty="0" err="1"/>
              <a:t>Chống</a:t>
            </a:r>
            <a:r>
              <a:rPr lang="en-US" sz="1400" dirty="0"/>
              <a:t> </a:t>
            </a:r>
            <a:r>
              <a:rPr lang="en-US" sz="1400" dirty="0" err="1"/>
              <a:t>Tác</a:t>
            </a:r>
            <a:r>
              <a:rPr lang="en-US" sz="1400" dirty="0"/>
              <a:t> </a:t>
            </a:r>
            <a:r>
              <a:rPr lang="en-US" sz="1400" dirty="0" err="1"/>
              <a:t>Hại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</a:t>
            </a:r>
            <a:r>
              <a:rPr lang="en-US" sz="1400" dirty="0" err="1"/>
              <a:t>Thuốc</a:t>
            </a:r>
            <a:r>
              <a:rPr lang="en-US" sz="1400" dirty="0"/>
              <a:t> </a:t>
            </a:r>
            <a:r>
              <a:rPr lang="en-US" sz="1400" dirty="0" err="1" smtClean="0"/>
              <a:t>Lá</a:t>
            </a:r>
            <a:r>
              <a:rPr lang="en-US" sz="1400" dirty="0"/>
              <a:t> </a:t>
            </a:r>
            <a:r>
              <a:rPr lang="en-US" sz="1400" dirty="0" err="1" smtClean="0"/>
              <a:t>ở</a:t>
            </a:r>
            <a:r>
              <a:rPr lang="en-US" sz="1400" dirty="0" smtClean="0"/>
              <a:t> </a:t>
            </a:r>
            <a:r>
              <a:rPr lang="en-US" sz="1400" dirty="0" err="1" smtClean="0"/>
              <a:t>nơi</a:t>
            </a:r>
            <a:r>
              <a:rPr lang="en-US" sz="1400" dirty="0" smtClean="0"/>
              <a:t> </a:t>
            </a:r>
            <a:r>
              <a:rPr lang="en-US" sz="1400" dirty="0" err="1" smtClean="0"/>
              <a:t>công</a:t>
            </a:r>
            <a:r>
              <a:rPr lang="en-US" sz="1400" dirty="0" smtClean="0"/>
              <a:t> </a:t>
            </a:r>
            <a:r>
              <a:rPr lang="en-US" sz="1400" dirty="0" err="1" smtClean="0"/>
              <a:t>cộng</a:t>
            </a:r>
            <a:r>
              <a:rPr lang="en-US" sz="1400" dirty="0" smtClean="0"/>
              <a:t> </a:t>
            </a:r>
            <a:r>
              <a:rPr lang="en-US" sz="1400" dirty="0" err="1" smtClean="0"/>
              <a:t>khép</a:t>
            </a:r>
            <a:r>
              <a:rPr lang="en-US" sz="1400" dirty="0" smtClean="0"/>
              <a:t> </a:t>
            </a:r>
            <a:r>
              <a:rPr lang="en-US" sz="1400" dirty="0" err="1" smtClean="0"/>
              <a:t>kín</a:t>
            </a:r>
            <a:r>
              <a:rPr lang="en-US" sz="1400" dirty="0" smtClean="0"/>
              <a:t> </a:t>
            </a:r>
            <a:r>
              <a:rPr lang="en-US" sz="1400" dirty="0" err="1" smtClean="0"/>
              <a:t>giảm</a:t>
            </a:r>
            <a:r>
              <a:rPr lang="en-US" sz="1400" dirty="0" smtClean="0"/>
              <a:t> </a:t>
            </a:r>
            <a:r>
              <a:rPr lang="en-US" sz="1400" dirty="0" err="1" smtClean="0"/>
              <a:t>nhẹ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2014, </a:t>
            </a:r>
            <a:r>
              <a:rPr lang="en-US" sz="1400" dirty="0" err="1" smtClean="0"/>
              <a:t>đặc</a:t>
            </a:r>
            <a:r>
              <a:rPr lang="en-US" sz="1400" dirty="0" smtClean="0"/>
              <a:t> </a:t>
            </a:r>
            <a:r>
              <a:rPr lang="en-US" sz="1400" dirty="0" err="1" smtClean="0"/>
              <a:t>biệt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đối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vi-VN" sz="1400" dirty="0" smtClean="0"/>
              <a:t>Người Hút Thuốc</a:t>
            </a:r>
            <a:r>
              <a:rPr lang="en-US" sz="1400" dirty="0" smtClean="0"/>
              <a:t>,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khi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ủng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vi-VN" sz="1400" dirty="0" smtClean="0"/>
              <a:t>Người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vi-VN" sz="1400" dirty="0" smtClean="0"/>
              <a:t>Hút 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vẫn</a:t>
            </a:r>
            <a:r>
              <a:rPr lang="en-US" sz="1400" dirty="0" smtClean="0"/>
              <a:t> </a:t>
            </a:r>
            <a:r>
              <a:rPr lang="en-US" sz="1400" dirty="0" err="1" smtClean="0"/>
              <a:t>giữ</a:t>
            </a:r>
            <a:r>
              <a:rPr lang="en-US" sz="1400" dirty="0" smtClean="0"/>
              <a:t> </a:t>
            </a:r>
            <a:r>
              <a:rPr lang="en-US" sz="1400" dirty="0" err="1" smtClean="0"/>
              <a:t>nguyên</a:t>
            </a:r>
            <a:r>
              <a:rPr lang="en-US" sz="1400" dirty="0" smtClean="0"/>
              <a:t>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</a:t>
            </a:r>
            <a:r>
              <a:rPr lang="en-US" sz="1400" dirty="0"/>
              <a:t>2014</a:t>
            </a:r>
            <a:r>
              <a:rPr lang="en-US" sz="1400" dirty="0" smtClean="0"/>
              <a:t>.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>
                <a:solidFill>
                  <a:schemeClr val="tx1"/>
                </a:solidFill>
              </a:rPr>
              <a:t> 2016, </a:t>
            </a:r>
            <a:r>
              <a:rPr lang="en-US" sz="1400" dirty="0" err="1" smtClean="0"/>
              <a:t>ủng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vi-VN" sz="1400" dirty="0" smtClean="0">
                <a:solidFill>
                  <a:schemeClr val="tx1"/>
                </a:solidFill>
              </a:rPr>
              <a:t>Người Hút Thuốc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đối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với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Luật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Phòng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Chống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Tác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Hại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của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Thuốc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Lá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thấp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hơn</a:t>
            </a:r>
            <a:r>
              <a:rPr lang="en-US" sz="1400" dirty="0" smtClean="0">
                <a:solidFill>
                  <a:schemeClr val="tx1"/>
                </a:solidFill>
              </a:rPr>
              <a:t> so </a:t>
            </a:r>
            <a:r>
              <a:rPr lang="en-US" sz="1400" dirty="0" err="1" smtClean="0">
                <a:solidFill>
                  <a:schemeClr val="tx1"/>
                </a:solidFill>
              </a:rPr>
              <a:t>với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năm</a:t>
            </a:r>
            <a:r>
              <a:rPr lang="en-US" sz="1400" dirty="0" smtClean="0">
                <a:solidFill>
                  <a:schemeClr val="tx1"/>
                </a:solidFill>
              </a:rPr>
              <a:t> 2014 ở </a:t>
            </a:r>
            <a:r>
              <a:rPr lang="en-US" sz="1400" dirty="0" err="1" smtClean="0">
                <a:solidFill>
                  <a:schemeClr val="tx1"/>
                </a:solidFill>
              </a:rPr>
              <a:t>những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nơi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như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trường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học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nơi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làm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việc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và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trường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đại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học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marL="182880" indent="-182880">
              <a:lnSpc>
                <a:spcPct val="120000"/>
              </a:lnSpc>
              <a:spcBef>
                <a:spcPts val="1200"/>
              </a:spcBef>
            </a:pPr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86</a:t>
            </a:fld>
            <a:endParaRPr lang="en-US" alt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/>
              <a:t>Top line summary for 2016</a:t>
            </a:r>
          </a:p>
        </p:txBody>
      </p:sp>
    </p:spTree>
    <p:extLst>
      <p:ext uri="{BB962C8B-B14F-4D97-AF65-F5344CB8AC3E}">
        <p14:creationId xmlns:p14="http://schemas.microsoft.com/office/powerpoint/2010/main" val="227957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228600"/>
            <a:ext cx="9296400" cy="635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dirty="0" smtClean="0"/>
              <a:t>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2014,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hiệu</a:t>
            </a:r>
            <a:r>
              <a:rPr lang="en-US" sz="1400" dirty="0" smtClean="0"/>
              <a:t> </a:t>
            </a:r>
            <a:r>
              <a:rPr lang="en-US" sz="1400" dirty="0" err="1" smtClean="0"/>
              <a:t>quả</a:t>
            </a:r>
            <a:r>
              <a:rPr lang="en-US" sz="1400" dirty="0" smtClean="0"/>
              <a:t> </a:t>
            </a:r>
            <a:r>
              <a:rPr lang="en-US" sz="1400" dirty="0" err="1" smtClean="0"/>
              <a:t>cao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“</a:t>
            </a:r>
            <a:r>
              <a:rPr lang="en-US" sz="1400" i="1" dirty="0" err="1" smtClean="0"/>
              <a:t>cung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cấp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những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thông</a:t>
            </a:r>
            <a:r>
              <a:rPr lang="en-US" sz="1400" i="1" dirty="0" smtClean="0"/>
              <a:t> tin </a:t>
            </a:r>
            <a:r>
              <a:rPr lang="en-US" sz="1400" i="1" dirty="0" err="1" smtClean="0"/>
              <a:t>mới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về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những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nơi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công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cộng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bị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cấm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hút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lá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và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Luật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cấm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hút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lá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nơi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công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cộng</a:t>
            </a:r>
            <a:r>
              <a:rPr lang="en-US" sz="1400" dirty="0" smtClean="0"/>
              <a:t>”. </a:t>
            </a:r>
            <a:r>
              <a:rPr lang="en-US" sz="1400" dirty="0" err="1" smtClean="0"/>
              <a:t>Đặc</a:t>
            </a:r>
            <a:r>
              <a:rPr lang="en-US" sz="1400" dirty="0" smtClean="0"/>
              <a:t> </a:t>
            </a:r>
            <a:r>
              <a:rPr lang="en-US" sz="1400" dirty="0" err="1" smtClean="0"/>
              <a:t>biệt</a:t>
            </a:r>
            <a:r>
              <a:rPr lang="en-US" sz="1400" dirty="0" smtClean="0"/>
              <a:t> </a:t>
            </a:r>
            <a:r>
              <a:rPr lang="en-US" sz="1400" dirty="0" err="1" smtClean="0"/>
              <a:t>hiệu</a:t>
            </a:r>
            <a:r>
              <a:rPr lang="en-US" sz="1400" dirty="0" smtClean="0"/>
              <a:t> </a:t>
            </a:r>
            <a:r>
              <a:rPr lang="en-US" sz="1400" dirty="0" err="1" smtClean="0"/>
              <a:t>quả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hai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</a:t>
            </a:r>
            <a:r>
              <a:rPr lang="en-US" sz="1400" dirty="0" err="1" smtClean="0"/>
              <a:t>điệp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“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lá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có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chứa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hàng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ngàn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chất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độc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hại</a:t>
            </a:r>
            <a:r>
              <a:rPr lang="en-US" sz="1400" i="1" dirty="0" smtClean="0"/>
              <a:t>” </a:t>
            </a:r>
            <a:r>
              <a:rPr lang="en-US" sz="1400" i="1" dirty="0" err="1" smtClean="0"/>
              <a:t>và</a:t>
            </a:r>
            <a:r>
              <a:rPr lang="en-US" sz="1400" i="1" dirty="0" smtClean="0"/>
              <a:t> “ </a:t>
            </a:r>
            <a:r>
              <a:rPr lang="en-US" sz="1400" i="1" dirty="0" err="1" smtClean="0"/>
              <a:t>Hút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lá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bị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cấm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tại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những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nơi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công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cộng</a:t>
            </a:r>
            <a:r>
              <a:rPr lang="en-US" sz="1400" dirty="0" smtClean="0"/>
              <a:t>”. 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2016,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đã</a:t>
            </a:r>
            <a:r>
              <a:rPr lang="en-US" sz="1400" dirty="0" smtClean="0"/>
              <a:t> </a:t>
            </a:r>
            <a:r>
              <a:rPr lang="en-US" sz="1400" dirty="0" err="1" smtClean="0"/>
              <a:t>tạo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nhiều</a:t>
            </a:r>
            <a:r>
              <a:rPr lang="en-US" sz="1400" dirty="0" smtClean="0"/>
              <a:t> </a:t>
            </a:r>
            <a:r>
              <a:rPr lang="en-US" sz="1400" dirty="0" err="1" smtClean="0"/>
              <a:t>cơ</a:t>
            </a:r>
            <a:r>
              <a:rPr lang="en-US" sz="1400" dirty="0" smtClean="0"/>
              <a:t> </a:t>
            </a:r>
            <a:r>
              <a:rPr lang="en-US" sz="1400" dirty="0" err="1" smtClean="0"/>
              <a:t>hội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mọi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nghe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thấy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câu</a:t>
            </a:r>
            <a:r>
              <a:rPr lang="en-US" sz="1400" dirty="0" smtClean="0"/>
              <a:t> </a:t>
            </a:r>
            <a:r>
              <a:rPr lang="en-US" sz="1400" dirty="0" err="1" smtClean="0"/>
              <a:t>chuyện</a:t>
            </a:r>
            <a:r>
              <a:rPr lang="en-US" sz="1400" dirty="0" smtClean="0"/>
              <a:t> </a:t>
            </a:r>
            <a:r>
              <a:rPr lang="en-US" sz="1400" dirty="0" err="1" smtClean="0"/>
              <a:t>mới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(</a:t>
            </a:r>
            <a:r>
              <a:rPr lang="en-US" sz="1400" dirty="0" err="1" smtClean="0"/>
              <a:t>tăng</a:t>
            </a:r>
            <a:r>
              <a:rPr lang="en-US" sz="1400" dirty="0" smtClean="0"/>
              <a:t> </a:t>
            </a:r>
            <a:r>
              <a:rPr lang="en-US" sz="1400" dirty="0" err="1" smtClean="0"/>
              <a:t>đáng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2014).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</a:t>
            </a:r>
            <a:r>
              <a:rPr lang="en-US" sz="1400" dirty="0" err="1" smtClean="0"/>
              <a:t>đồng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cũng</a:t>
            </a:r>
            <a:r>
              <a:rPr lang="en-US" sz="1400" dirty="0" smtClean="0"/>
              <a:t> </a:t>
            </a:r>
            <a:r>
              <a:rPr lang="en-US" sz="1400" dirty="0" err="1" smtClean="0"/>
              <a:t>thuyết</a:t>
            </a:r>
            <a:r>
              <a:rPr lang="en-US" sz="1400" dirty="0" smtClean="0"/>
              <a:t> </a:t>
            </a:r>
            <a:r>
              <a:rPr lang="en-US" sz="1400" dirty="0" err="1" smtClean="0"/>
              <a:t>phục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i="1" dirty="0" err="1" smtClean="0"/>
              <a:t>ủng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hộ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Chính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phủ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trong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việc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thực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hiện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nhiều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hơn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những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chiến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dịch</a:t>
            </a:r>
            <a:r>
              <a:rPr lang="en-US" sz="1400" i="1" dirty="0"/>
              <a:t> </a:t>
            </a:r>
            <a:r>
              <a:rPr lang="en-US" sz="1400" i="1" dirty="0" err="1" smtClean="0"/>
              <a:t>thông</a:t>
            </a:r>
            <a:r>
              <a:rPr lang="en-US" sz="1400" i="1" dirty="0" smtClean="0"/>
              <a:t> tin </a:t>
            </a:r>
            <a:r>
              <a:rPr lang="en-US" sz="1400" i="1" dirty="0" err="1" smtClean="0"/>
              <a:t>cộng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đồng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về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tác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hại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của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việc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hút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thuốc</a:t>
            </a:r>
            <a:r>
              <a:rPr lang="en-US" sz="1400" dirty="0" smtClean="0"/>
              <a:t>. </a:t>
            </a:r>
            <a:r>
              <a:rPr lang="en-US" sz="1400" dirty="0" err="1" smtClean="0"/>
              <a:t>Đặc</a:t>
            </a:r>
            <a:r>
              <a:rPr lang="en-US" sz="1400" dirty="0" smtClean="0"/>
              <a:t> </a:t>
            </a:r>
            <a:r>
              <a:rPr lang="en-US" sz="1400" dirty="0" err="1" smtClean="0"/>
              <a:t>biệt</a:t>
            </a:r>
            <a:r>
              <a:rPr lang="en-US" sz="1400" dirty="0" smtClean="0"/>
              <a:t>,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nhiều</a:t>
            </a:r>
            <a:r>
              <a:rPr lang="en-US" sz="1400" dirty="0" smtClean="0"/>
              <a:t> </a:t>
            </a:r>
            <a:r>
              <a:rPr lang="en-US" sz="1400" dirty="0" err="1" smtClean="0"/>
              <a:t>khả</a:t>
            </a:r>
            <a:r>
              <a:rPr lang="en-US" sz="1400" dirty="0" smtClean="0"/>
              <a:t> </a:t>
            </a:r>
            <a:r>
              <a:rPr lang="en-US" sz="1400" dirty="0" err="1" smtClean="0"/>
              <a:t>năng</a:t>
            </a:r>
            <a:r>
              <a:rPr lang="en-US" sz="1400" dirty="0" smtClean="0"/>
              <a:t> </a:t>
            </a:r>
            <a:r>
              <a:rPr lang="en-US" sz="1400" dirty="0" err="1" smtClean="0"/>
              <a:t>sẽ</a:t>
            </a:r>
            <a:r>
              <a:rPr lang="en-US" sz="1400" dirty="0" smtClean="0"/>
              <a:t> </a:t>
            </a:r>
            <a:r>
              <a:rPr lang="en-US" sz="1400" dirty="0" err="1" smtClean="0"/>
              <a:t>lên</a:t>
            </a:r>
            <a:r>
              <a:rPr lang="en-US" sz="1400" dirty="0" smtClean="0"/>
              <a:t> </a:t>
            </a:r>
            <a:r>
              <a:rPr lang="en-US" sz="1400" dirty="0" err="1" smtClean="0"/>
              <a:t>tiếng</a:t>
            </a:r>
            <a:r>
              <a:rPr lang="en-US" sz="1400" dirty="0" smtClean="0"/>
              <a:t> </a:t>
            </a:r>
            <a:r>
              <a:rPr lang="en-US" sz="1400" dirty="0" err="1" smtClean="0"/>
              <a:t>phàn</a:t>
            </a:r>
            <a:r>
              <a:rPr lang="en-US" sz="1400" dirty="0" smtClean="0"/>
              <a:t> </a:t>
            </a:r>
            <a:r>
              <a:rPr lang="en-US" sz="1400" dirty="0" err="1" smtClean="0"/>
              <a:t>nàn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bị</a:t>
            </a:r>
            <a:r>
              <a:rPr lang="en-US" sz="1400" dirty="0" smtClean="0"/>
              <a:t> </a:t>
            </a:r>
            <a:r>
              <a:rPr lang="en-US" sz="1400" dirty="0" err="1" smtClean="0"/>
              <a:t>hít</a:t>
            </a:r>
            <a:r>
              <a:rPr lang="en-US" sz="1400" dirty="0" smtClean="0"/>
              <a:t> </a:t>
            </a:r>
            <a:r>
              <a:rPr lang="en-US" sz="1400" dirty="0" err="1" smtClean="0"/>
              <a:t>phải</a:t>
            </a:r>
            <a:r>
              <a:rPr lang="en-US" sz="1400" dirty="0" smtClean="0"/>
              <a:t> </a:t>
            </a:r>
            <a:r>
              <a:rPr lang="en-US" sz="1400" dirty="0" err="1" smtClean="0"/>
              <a:t>khói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dirty="0" err="1" smtClean="0"/>
              <a:t>Tuy</a:t>
            </a:r>
            <a:r>
              <a:rPr lang="en-US" sz="1400" dirty="0" smtClean="0"/>
              <a:t> </a:t>
            </a:r>
            <a:r>
              <a:rPr lang="en-US" sz="1400" dirty="0" err="1" smtClean="0"/>
              <a:t>nhiên</a:t>
            </a:r>
            <a:r>
              <a:rPr lang="en-US" sz="1400" dirty="0" smtClean="0"/>
              <a:t>, </a:t>
            </a:r>
            <a:r>
              <a:rPr lang="en-US" sz="1400" dirty="0" err="1" smtClean="0"/>
              <a:t>tổng</a:t>
            </a:r>
            <a:r>
              <a:rPr lang="en-US" sz="1400" dirty="0" smtClean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, </a:t>
            </a:r>
            <a:r>
              <a:rPr lang="en-US" sz="1400" dirty="0" err="1" smtClean="0"/>
              <a:t>đặc</a:t>
            </a:r>
            <a:r>
              <a:rPr lang="en-US" sz="1400" dirty="0" smtClean="0"/>
              <a:t> </a:t>
            </a:r>
            <a:r>
              <a:rPr lang="en-US" sz="1400" dirty="0" err="1" smtClean="0"/>
              <a:t>biệt</a:t>
            </a:r>
            <a:r>
              <a:rPr lang="en-US" sz="1400" dirty="0" smtClean="0"/>
              <a:t> </a:t>
            </a:r>
            <a:r>
              <a:rPr lang="en-US" sz="1400" dirty="0" err="1" smtClean="0"/>
              <a:t>mức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nhận</a:t>
            </a:r>
            <a:r>
              <a:rPr lang="en-US" sz="1400" dirty="0" smtClean="0"/>
              <a:t> </a:t>
            </a:r>
            <a:r>
              <a:rPr lang="en-US" sz="1400" dirty="0" err="1" smtClean="0"/>
              <a:t>biết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gợi</a:t>
            </a:r>
            <a:r>
              <a:rPr lang="en-US" sz="1400" dirty="0" smtClean="0"/>
              <a:t> ý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tất</a:t>
            </a:r>
            <a:r>
              <a:rPr lang="en-US" sz="1400" dirty="0" smtClean="0"/>
              <a:t> </a:t>
            </a:r>
            <a:r>
              <a:rPr lang="en-US" sz="1400" dirty="0" err="1" smtClean="0"/>
              <a:t>cả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thấp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đáng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chiếu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2014. </a:t>
            </a:r>
            <a:r>
              <a:rPr lang="en-US" sz="1400" dirty="0" err="1" smtClean="0"/>
              <a:t>Điều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kéo</a:t>
            </a:r>
            <a:r>
              <a:rPr lang="en-US" sz="1400" dirty="0" smtClean="0"/>
              <a:t> </a:t>
            </a:r>
            <a:r>
              <a:rPr lang="en-US" sz="1400" dirty="0" err="1" smtClean="0"/>
              <a:t>theo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ảnh</a:t>
            </a:r>
            <a:r>
              <a:rPr lang="en-US" sz="1400" dirty="0" smtClean="0"/>
              <a:t> </a:t>
            </a:r>
            <a:r>
              <a:rPr lang="en-US" sz="1400" dirty="0" err="1" smtClean="0"/>
              <a:t>hưởng</a:t>
            </a:r>
            <a:r>
              <a:rPr lang="en-US" sz="1400" dirty="0" smtClean="0"/>
              <a:t> </a:t>
            </a:r>
            <a:r>
              <a:rPr lang="en-US" sz="1400" dirty="0" err="1" smtClean="0"/>
              <a:t>thấp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</a:t>
            </a:r>
            <a:r>
              <a:rPr lang="en-US" sz="1400" dirty="0" err="1" smtClean="0"/>
              <a:t>lên</a:t>
            </a:r>
            <a:r>
              <a:rPr lang="en-US" sz="1400" dirty="0"/>
              <a:t> </a:t>
            </a:r>
            <a:r>
              <a:rPr lang="en-US" sz="1400" dirty="0" err="1" smtClean="0"/>
              <a:t>thái</a:t>
            </a:r>
            <a:r>
              <a:rPr lang="en-US" sz="1400" dirty="0" smtClean="0"/>
              <a:t> </a:t>
            </a:r>
            <a:r>
              <a:rPr lang="en-US" sz="1400" dirty="0" err="1" smtClean="0"/>
              <a:t>độ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hành</a:t>
            </a:r>
            <a:r>
              <a:rPr lang="en-US" sz="1400" dirty="0" smtClean="0"/>
              <a:t> vi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bỏ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. </a:t>
            </a:r>
            <a:r>
              <a:rPr lang="en-US" sz="1400" dirty="0" err="1" smtClean="0"/>
              <a:t>Phát</a:t>
            </a:r>
            <a:r>
              <a:rPr lang="en-US" sz="1400" dirty="0" smtClean="0"/>
              <a:t> </a:t>
            </a:r>
            <a:r>
              <a:rPr lang="en-US" sz="1400" dirty="0" err="1" smtClean="0"/>
              <a:t>sóng</a:t>
            </a:r>
            <a:r>
              <a:rPr lang="en-US" sz="1400" dirty="0" smtClean="0"/>
              <a:t> 6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en-US" sz="1400" dirty="0" smtClean="0"/>
              <a:t> </a:t>
            </a:r>
            <a:r>
              <a:rPr lang="en-US" sz="1400" dirty="0" err="1" smtClean="0"/>
              <a:t>nhau</a:t>
            </a:r>
            <a:r>
              <a:rPr lang="en-US" sz="1400" dirty="0" smtClean="0"/>
              <a:t> (so </a:t>
            </a:r>
            <a:r>
              <a:rPr lang="en-US" sz="1400" dirty="0" err="1" smtClean="0"/>
              <a:t>với</a:t>
            </a:r>
            <a:r>
              <a:rPr lang="en-US" sz="1400" dirty="0" smtClean="0"/>
              <a:t> 2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2014)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gian</a:t>
            </a:r>
            <a:r>
              <a:rPr lang="en-US" sz="1400" dirty="0" smtClean="0"/>
              <a:t> </a:t>
            </a:r>
            <a:r>
              <a:rPr lang="en-US" sz="1400" dirty="0" err="1" smtClean="0"/>
              <a:t>ngắn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thể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nguyên</a:t>
            </a:r>
            <a:r>
              <a:rPr lang="en-US" sz="1400" dirty="0" smtClean="0"/>
              <a:t> </a:t>
            </a:r>
            <a:r>
              <a:rPr lang="en-US" sz="1400" dirty="0" err="1" smtClean="0"/>
              <a:t>chính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trạng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tất</a:t>
            </a:r>
            <a:r>
              <a:rPr lang="en-US" sz="1400" dirty="0" smtClean="0"/>
              <a:t> </a:t>
            </a:r>
            <a:r>
              <a:rPr lang="en-US" sz="1400" dirty="0" err="1" smtClean="0"/>
              <a:t>cả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nghiên</a:t>
            </a:r>
            <a:r>
              <a:rPr lang="en-US" sz="1400" dirty="0" smtClean="0"/>
              <a:t> </a:t>
            </a:r>
            <a:r>
              <a:rPr lang="en-US" sz="1400" dirty="0" err="1" smtClean="0"/>
              <a:t>cứu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năm</a:t>
            </a:r>
            <a:r>
              <a:rPr lang="en-US" sz="1400" dirty="0" smtClean="0"/>
              <a:t> 2016, </a:t>
            </a:r>
            <a:r>
              <a:rPr lang="en-US" sz="1400" dirty="0"/>
              <a:t>. “</a:t>
            </a:r>
            <a:r>
              <a:rPr lang="en-US" sz="1400" b="1" dirty="0"/>
              <a:t>SF Home – Child”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bình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hiệu</a:t>
            </a:r>
            <a:r>
              <a:rPr lang="en-US" sz="1400" dirty="0" smtClean="0"/>
              <a:t> </a:t>
            </a:r>
            <a:r>
              <a:rPr lang="en-US" sz="1400" dirty="0" err="1" smtClean="0"/>
              <a:t>quả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thuyết</a:t>
            </a:r>
            <a:r>
              <a:rPr lang="en-US" sz="1400" dirty="0" smtClean="0"/>
              <a:t> </a:t>
            </a:r>
            <a:r>
              <a:rPr lang="en-US" sz="1400" dirty="0" err="1" smtClean="0"/>
              <a:t>phục</a:t>
            </a:r>
            <a:r>
              <a:rPr lang="en-US" sz="1400" dirty="0" smtClean="0"/>
              <a:t> </a:t>
            </a:r>
            <a:r>
              <a:rPr lang="en-US" sz="1400" dirty="0" err="1" smtClean="0"/>
              <a:t>nhấ</a:t>
            </a:r>
            <a:r>
              <a:rPr lang="en-US" sz="1400" dirty="0" err="1" smtClean="0"/>
              <a:t>t</a:t>
            </a:r>
            <a:r>
              <a:rPr lang="en-US" sz="1400" dirty="0" smtClean="0"/>
              <a:t>, </a:t>
            </a:r>
            <a:r>
              <a:rPr lang="en-US" sz="1400" dirty="0" err="1" smtClean="0"/>
              <a:t>vì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trẻ</a:t>
            </a:r>
            <a:r>
              <a:rPr lang="en-US" sz="1400" dirty="0" smtClean="0"/>
              <a:t> </a:t>
            </a:r>
            <a:r>
              <a:rPr lang="en-US" sz="1400" dirty="0" err="1" smtClean="0"/>
              <a:t>em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nạn</a:t>
            </a:r>
            <a:r>
              <a:rPr lang="en-US" sz="1400" dirty="0" smtClean="0"/>
              <a:t> </a:t>
            </a:r>
            <a:r>
              <a:rPr lang="en-US" sz="1400" dirty="0" err="1" smtClean="0"/>
              <a:t>nhân</a:t>
            </a:r>
            <a:r>
              <a:rPr lang="en-US" sz="1400" dirty="0" smtClean="0"/>
              <a:t> </a:t>
            </a:r>
            <a:r>
              <a:rPr lang="en-US" sz="1400" dirty="0" err="1" smtClean="0"/>
              <a:t>chính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khói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, </a:t>
            </a:r>
            <a:r>
              <a:rPr lang="en-US" sz="1400" dirty="0" err="1" smtClean="0"/>
              <a:t>ngoài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/>
              <a:t>“</a:t>
            </a:r>
            <a:r>
              <a:rPr lang="en-US" sz="1400" b="1" dirty="0"/>
              <a:t>Invisible Killer – Office”</a:t>
            </a:r>
            <a:r>
              <a:rPr lang="en-US" sz="1400" dirty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b="1" dirty="0" smtClean="0"/>
              <a:t>‘Economic costs’</a:t>
            </a:r>
            <a:r>
              <a:rPr lang="en-US" sz="1400" dirty="0" smtClean="0"/>
              <a:t>. Ba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kể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kiến</a:t>
            </a:r>
            <a:r>
              <a:rPr lang="en-US" sz="1400" dirty="0" smtClean="0"/>
              <a:t> </a:t>
            </a:r>
            <a:r>
              <a:rPr lang="en-US" sz="1400" dirty="0" err="1" smtClean="0"/>
              <a:t>nghị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tục</a:t>
            </a:r>
            <a:r>
              <a:rPr lang="en-US" sz="1400" dirty="0" smtClean="0"/>
              <a:t> </a:t>
            </a:r>
            <a:r>
              <a:rPr lang="en-US" sz="1400" dirty="0" err="1" smtClean="0"/>
              <a:t>sử</a:t>
            </a:r>
            <a:r>
              <a:rPr lang="en-US" sz="1400" dirty="0" smtClean="0"/>
              <a:t> </a:t>
            </a:r>
            <a:r>
              <a:rPr lang="en-US" sz="1400" dirty="0" err="1" smtClean="0"/>
              <a:t>dụng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theo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chương</a:t>
            </a:r>
            <a:r>
              <a:rPr lang="en-US" sz="1400" dirty="0" smtClean="0"/>
              <a:t> </a:t>
            </a:r>
            <a:r>
              <a:rPr lang="en-US" sz="1400" dirty="0" err="1" smtClean="0"/>
              <a:t>trình</a:t>
            </a:r>
            <a:r>
              <a:rPr lang="en-US" sz="1400" dirty="0" smtClean="0"/>
              <a:t> </a:t>
            </a:r>
            <a:r>
              <a:rPr lang="en-US" sz="1400" dirty="0" err="1" smtClean="0"/>
              <a:t>phát</a:t>
            </a:r>
            <a:r>
              <a:rPr lang="en-US" sz="1400" dirty="0" smtClean="0"/>
              <a:t> </a:t>
            </a:r>
            <a:r>
              <a:rPr lang="en-US" sz="1400" dirty="0" err="1" smtClean="0"/>
              <a:t>sóng</a:t>
            </a:r>
            <a:r>
              <a:rPr lang="en-US" sz="1400" dirty="0" smtClean="0"/>
              <a:t> </a:t>
            </a:r>
            <a:r>
              <a:rPr lang="en-US" sz="1400" dirty="0" err="1" smtClean="0"/>
              <a:t>phù</a:t>
            </a:r>
            <a:r>
              <a:rPr lang="en-US" sz="1400" dirty="0" smtClean="0"/>
              <a:t> </a:t>
            </a:r>
            <a:r>
              <a:rPr lang="en-US" sz="1400" dirty="0" err="1" smtClean="0"/>
              <a:t>hợp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/>
              <a:t>Top line summary for 2016</a:t>
            </a:r>
          </a:p>
        </p:txBody>
      </p:sp>
    </p:spTree>
    <p:extLst>
      <p:ext uri="{BB962C8B-B14F-4D97-AF65-F5344CB8AC3E}">
        <p14:creationId xmlns:p14="http://schemas.microsoft.com/office/powerpoint/2010/main" val="168632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533400"/>
            <a:ext cx="89154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dirty="0" err="1" smtClean="0"/>
              <a:t>Đứng</a:t>
            </a:r>
            <a:r>
              <a:rPr lang="en-US" sz="1400" dirty="0" smtClean="0"/>
              <a:t> </a:t>
            </a:r>
            <a:r>
              <a:rPr lang="en-US" sz="1400" dirty="0" err="1" smtClean="0"/>
              <a:t>trước</a:t>
            </a:r>
            <a:r>
              <a:rPr lang="en-US" sz="1400" dirty="0" smtClean="0"/>
              <a:t> </a:t>
            </a:r>
            <a:r>
              <a:rPr lang="en-US" sz="1400" dirty="0" err="1" smtClean="0"/>
              <a:t>tình</a:t>
            </a:r>
            <a:r>
              <a:rPr lang="en-US" sz="1400" dirty="0" smtClean="0"/>
              <a:t> </a:t>
            </a:r>
            <a:r>
              <a:rPr lang="en-US" sz="1400" dirty="0" err="1" smtClean="0"/>
              <a:t>trạng</a:t>
            </a:r>
            <a:r>
              <a:rPr lang="en-US" sz="1400" dirty="0" smtClean="0"/>
              <a:t> </a:t>
            </a:r>
            <a:r>
              <a:rPr lang="en-US" sz="1400" dirty="0" err="1" smtClean="0"/>
              <a:t>giảm</a:t>
            </a:r>
            <a:r>
              <a:rPr lang="en-US" sz="1400" dirty="0" smtClean="0"/>
              <a:t> </a:t>
            </a:r>
            <a:r>
              <a:rPr lang="en-US" sz="1400" dirty="0" err="1" smtClean="0"/>
              <a:t>thói</a:t>
            </a:r>
            <a:r>
              <a:rPr lang="en-US" sz="1400" dirty="0" smtClean="0"/>
              <a:t> </a:t>
            </a:r>
            <a:r>
              <a:rPr lang="en-US" sz="1400" dirty="0" err="1" smtClean="0"/>
              <a:t>quen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TV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sự</a:t>
            </a:r>
            <a:r>
              <a:rPr lang="en-US" sz="1400" dirty="0" smtClean="0"/>
              <a:t> </a:t>
            </a:r>
            <a:r>
              <a:rPr lang="en-US" sz="1400" dirty="0" err="1" smtClean="0"/>
              <a:t>gia</a:t>
            </a:r>
            <a:r>
              <a:rPr lang="en-US" sz="1400" dirty="0" smtClean="0"/>
              <a:t> </a:t>
            </a:r>
            <a:r>
              <a:rPr lang="en-US" sz="1400" dirty="0" err="1" smtClean="0"/>
              <a:t>tăng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việc</a:t>
            </a:r>
            <a:r>
              <a:rPr lang="en-US" sz="1400" dirty="0" smtClean="0"/>
              <a:t> </a:t>
            </a:r>
            <a:r>
              <a:rPr lang="en-US" sz="1400" dirty="0" err="1" smtClean="0"/>
              <a:t>sử</a:t>
            </a:r>
            <a:r>
              <a:rPr lang="en-US" sz="1400" dirty="0" smtClean="0"/>
              <a:t> </a:t>
            </a:r>
            <a:r>
              <a:rPr lang="en-US" sz="1400" dirty="0" err="1" smtClean="0"/>
              <a:t>dụng</a:t>
            </a:r>
            <a:r>
              <a:rPr lang="en-US" sz="1400" dirty="0" smtClean="0"/>
              <a:t> Internet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dirty="0" err="1" smtClean="0"/>
              <a:t>Việt</a:t>
            </a:r>
            <a:r>
              <a:rPr lang="en-US" sz="1400" dirty="0" smtClean="0"/>
              <a:t> Nam, </a:t>
            </a:r>
            <a:r>
              <a:rPr lang="en-US" sz="1400" dirty="0" err="1" smtClean="0"/>
              <a:t>ngoại</a:t>
            </a:r>
            <a:r>
              <a:rPr lang="en-US" sz="1400" dirty="0" smtClean="0"/>
              <a:t> </a:t>
            </a:r>
            <a:r>
              <a:rPr lang="en-US" sz="1400" dirty="0" err="1" smtClean="0"/>
              <a:t>trừ</a:t>
            </a:r>
            <a:r>
              <a:rPr lang="en-US" sz="1400" dirty="0" smtClean="0"/>
              <a:t> </a:t>
            </a:r>
            <a:r>
              <a:rPr lang="en-US" sz="1400" dirty="0" err="1" smtClean="0"/>
              <a:t>Tivi</a:t>
            </a:r>
            <a:r>
              <a:rPr lang="en-US" sz="1400" dirty="0" smtClean="0"/>
              <a:t>, Vital </a:t>
            </a:r>
            <a:r>
              <a:rPr lang="en-US" sz="1400" dirty="0"/>
              <a:t>Strategies &amp; VNTCF </a:t>
            </a:r>
            <a:r>
              <a:rPr lang="en-US" sz="1400" dirty="0" err="1" smtClean="0"/>
              <a:t>nên</a:t>
            </a:r>
            <a:r>
              <a:rPr lang="en-US" sz="1400" dirty="0" smtClean="0"/>
              <a:t> </a:t>
            </a:r>
            <a:r>
              <a:rPr lang="en-US" sz="1400" dirty="0" err="1" smtClean="0"/>
              <a:t>cân</a:t>
            </a:r>
            <a:r>
              <a:rPr lang="en-US" sz="1400" dirty="0" smtClean="0"/>
              <a:t> </a:t>
            </a:r>
            <a:r>
              <a:rPr lang="en-US" sz="1400" dirty="0" err="1" smtClean="0"/>
              <a:t>nhắc</a:t>
            </a:r>
            <a:r>
              <a:rPr lang="en-US" sz="1400" dirty="0" smtClean="0"/>
              <a:t> </a:t>
            </a:r>
            <a:r>
              <a:rPr lang="en-US" sz="1400" dirty="0" err="1" smtClean="0"/>
              <a:t>sử</a:t>
            </a:r>
            <a:r>
              <a:rPr lang="en-US" sz="1400" dirty="0" smtClean="0"/>
              <a:t> </a:t>
            </a:r>
            <a:r>
              <a:rPr lang="en-US" sz="1400" dirty="0" err="1" smtClean="0"/>
              <a:t>dụng</a:t>
            </a:r>
            <a:r>
              <a:rPr lang="en-US" sz="1400" dirty="0" smtClean="0"/>
              <a:t> </a:t>
            </a:r>
            <a:r>
              <a:rPr lang="en-US" sz="1400" dirty="0" err="1" smtClean="0"/>
              <a:t>thêm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phương</a:t>
            </a:r>
            <a:r>
              <a:rPr lang="en-US" sz="1400" dirty="0" smtClean="0"/>
              <a:t> </a:t>
            </a:r>
            <a:r>
              <a:rPr lang="en-US" sz="1400" dirty="0" err="1" smtClean="0"/>
              <a:t>tiện</a:t>
            </a:r>
            <a:r>
              <a:rPr lang="en-US" sz="1400" dirty="0" smtClean="0"/>
              <a:t> digital marketing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phát</a:t>
            </a:r>
            <a:r>
              <a:rPr lang="en-US" sz="1400" dirty="0" smtClean="0"/>
              <a:t> </a:t>
            </a:r>
            <a:r>
              <a:rPr lang="en-US" sz="1400" dirty="0" err="1" smtClean="0"/>
              <a:t>sóng</a:t>
            </a:r>
            <a:r>
              <a:rPr lang="en-US" sz="1400" dirty="0" smtClean="0"/>
              <a:t>/</a:t>
            </a:r>
            <a:r>
              <a:rPr lang="en-US" sz="1400" dirty="0" err="1" smtClean="0"/>
              <a:t>thảo</a:t>
            </a:r>
            <a:r>
              <a:rPr lang="en-US" sz="1400" dirty="0" smtClean="0"/>
              <a:t> </a:t>
            </a:r>
            <a:r>
              <a:rPr lang="en-US" sz="1400" dirty="0" err="1" smtClean="0"/>
              <a:t>luận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(</a:t>
            </a:r>
            <a:r>
              <a:rPr lang="en-US" sz="1400" dirty="0" err="1" smtClean="0"/>
              <a:t>bao</a:t>
            </a:r>
            <a:r>
              <a:rPr lang="en-US" sz="1400" dirty="0" smtClean="0"/>
              <a:t> </a:t>
            </a:r>
            <a:r>
              <a:rPr lang="en-US" sz="1400" dirty="0" err="1" smtClean="0"/>
              <a:t>gồm</a:t>
            </a:r>
            <a:r>
              <a:rPr lang="en-US" sz="1400" dirty="0" smtClean="0"/>
              <a:t> Facebook, </a:t>
            </a:r>
            <a:r>
              <a:rPr lang="en-US" sz="1400" dirty="0" err="1" smtClean="0"/>
              <a:t>Youtube</a:t>
            </a:r>
            <a:r>
              <a:rPr lang="en-US" sz="1400" dirty="0" smtClean="0"/>
              <a:t>, </a:t>
            </a:r>
            <a:r>
              <a:rPr lang="en-US" sz="1400" dirty="0" err="1" smtClean="0"/>
              <a:t>diễn</a:t>
            </a:r>
            <a:r>
              <a:rPr lang="en-US" sz="1400" dirty="0" smtClean="0"/>
              <a:t> </a:t>
            </a:r>
            <a:r>
              <a:rPr lang="en-US" sz="1400" dirty="0" err="1" smtClean="0"/>
              <a:t>đàn</a:t>
            </a:r>
            <a:r>
              <a:rPr lang="en-US" sz="1400" dirty="0" smtClean="0"/>
              <a:t> </a:t>
            </a:r>
            <a:r>
              <a:rPr lang="en-US" sz="1400" dirty="0" err="1" smtClean="0"/>
              <a:t>trực</a:t>
            </a:r>
            <a:r>
              <a:rPr lang="en-US" sz="1400" dirty="0" smtClean="0"/>
              <a:t> </a:t>
            </a:r>
            <a:r>
              <a:rPr lang="en-US" sz="1400" dirty="0" err="1" smtClean="0"/>
              <a:t>tuyến</a:t>
            </a:r>
            <a:r>
              <a:rPr lang="en-US" sz="1400" dirty="0" smtClean="0"/>
              <a:t>,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đường</a:t>
            </a:r>
            <a:r>
              <a:rPr lang="en-US" sz="1400" dirty="0" smtClean="0"/>
              <a:t> links </a:t>
            </a:r>
            <a:r>
              <a:rPr lang="en-US" sz="1400" dirty="0" err="1" smtClean="0"/>
              <a:t>đứng</a:t>
            </a:r>
            <a:r>
              <a:rPr lang="en-US" sz="1400" dirty="0" smtClean="0"/>
              <a:t> </a:t>
            </a:r>
            <a:r>
              <a:rPr lang="en-US" sz="1400" dirty="0" err="1" smtClean="0"/>
              <a:t>đầu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các</a:t>
            </a:r>
            <a:r>
              <a:rPr lang="en-US" sz="1400" dirty="0" smtClean="0"/>
              <a:t> websites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nhiều</a:t>
            </a:r>
            <a:r>
              <a:rPr lang="en-US" sz="1400" dirty="0" smtClean="0"/>
              <a:t> </a:t>
            </a:r>
            <a:r>
              <a:rPr lang="en-US" sz="1400" dirty="0" err="1" smtClean="0"/>
              <a:t>nhất</a:t>
            </a:r>
            <a:r>
              <a:rPr lang="en-US" sz="1400" dirty="0" smtClean="0"/>
              <a:t> etc…) </a:t>
            </a:r>
            <a:r>
              <a:rPr lang="en-US" sz="1400" dirty="0" err="1" smtClean="0"/>
              <a:t>nhằm</a:t>
            </a:r>
            <a:r>
              <a:rPr lang="en-US" sz="1400" dirty="0" smtClean="0"/>
              <a:t> </a:t>
            </a:r>
            <a:r>
              <a:rPr lang="en-US" sz="1400" dirty="0" err="1" smtClean="0"/>
              <a:t>đạt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ảnh</a:t>
            </a:r>
            <a:r>
              <a:rPr lang="en-US" sz="1400" dirty="0" smtClean="0"/>
              <a:t> </a:t>
            </a:r>
            <a:r>
              <a:rPr lang="en-US" sz="1400" dirty="0" err="1" smtClean="0"/>
              <a:t>hưởng</a:t>
            </a:r>
            <a:r>
              <a:rPr lang="en-US" sz="1400" dirty="0" smtClean="0"/>
              <a:t> </a:t>
            </a:r>
            <a:r>
              <a:rPr lang="en-US" sz="1400" dirty="0" err="1" smtClean="0"/>
              <a:t>cao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chiến</a:t>
            </a:r>
            <a:r>
              <a:rPr lang="en-US" sz="1400" dirty="0" smtClean="0"/>
              <a:t> </a:t>
            </a:r>
            <a:r>
              <a:rPr lang="en-US" sz="1400" dirty="0" err="1" smtClean="0"/>
              <a:t>dịch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theo.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thế</a:t>
            </a:r>
            <a:r>
              <a:rPr lang="en-US" sz="1400" dirty="0" smtClean="0"/>
              <a:t> </a:t>
            </a:r>
            <a:r>
              <a:rPr lang="en-US" sz="1400" dirty="0" err="1" smtClean="0"/>
              <a:t>nữa</a:t>
            </a:r>
            <a:r>
              <a:rPr lang="en-US" sz="1400" dirty="0" smtClean="0"/>
              <a:t>, VNTCF </a:t>
            </a:r>
            <a:r>
              <a:rPr lang="en-US" sz="1400" dirty="0" err="1" smtClean="0"/>
              <a:t>nên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phát</a:t>
            </a:r>
            <a:r>
              <a:rPr lang="en-US" sz="1400" dirty="0" smtClean="0"/>
              <a:t> </a:t>
            </a:r>
            <a:r>
              <a:rPr lang="en-US" sz="1400" dirty="0" err="1" smtClean="0"/>
              <a:t>sóng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quảng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cáo</a:t>
            </a:r>
            <a:r>
              <a:rPr lang="en-US" sz="1400" dirty="0" smtClean="0"/>
              <a:t> </a:t>
            </a:r>
            <a:r>
              <a:rPr lang="en-US" sz="1400" dirty="0" err="1" smtClean="0"/>
              <a:t>trên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kênh</a:t>
            </a:r>
            <a:r>
              <a:rPr lang="en-US" sz="1400" dirty="0" smtClean="0"/>
              <a:t> </a:t>
            </a:r>
            <a:r>
              <a:rPr lang="en-US" sz="1400" dirty="0" err="1" smtClean="0"/>
              <a:t>Tivi</a:t>
            </a:r>
            <a:r>
              <a:rPr lang="en-US" sz="1400" dirty="0" smtClean="0"/>
              <a:t> </a:t>
            </a:r>
            <a:r>
              <a:rPr lang="en-US" sz="1400" dirty="0" err="1" smtClean="0"/>
              <a:t>tương</a:t>
            </a:r>
            <a:r>
              <a:rPr lang="en-US" sz="1400" dirty="0" smtClean="0"/>
              <a:t> </a:t>
            </a:r>
            <a:r>
              <a:rPr lang="en-US" sz="1400" dirty="0" err="1" smtClean="0"/>
              <a:t>tự</a:t>
            </a:r>
            <a:r>
              <a:rPr lang="en-US" sz="1400" dirty="0" smtClean="0"/>
              <a:t> </a:t>
            </a:r>
            <a:r>
              <a:rPr lang="en-US" sz="1400" dirty="0" err="1" smtClean="0"/>
              <a:t>như</a:t>
            </a:r>
            <a:r>
              <a:rPr lang="en-US" sz="1400" dirty="0" smtClean="0"/>
              <a:t>, </a:t>
            </a:r>
            <a:r>
              <a:rPr lang="en-US" sz="1400" dirty="0" err="1" smtClean="0"/>
              <a:t>cùng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gian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cùng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lượng</a:t>
            </a:r>
            <a:r>
              <a:rPr lang="en-US" sz="1400" dirty="0" smtClean="0"/>
              <a:t>/</a:t>
            </a:r>
            <a:r>
              <a:rPr lang="en-US" sz="1400" dirty="0" err="1" smtClean="0"/>
              <a:t>tần</a:t>
            </a:r>
            <a:r>
              <a:rPr lang="en-US" sz="1400" dirty="0" smtClean="0"/>
              <a:t> </a:t>
            </a:r>
            <a:r>
              <a:rPr lang="en-US" sz="1400" dirty="0" err="1" smtClean="0"/>
              <a:t>suất</a:t>
            </a:r>
            <a:r>
              <a:rPr lang="en-US" sz="1400" dirty="0" smtClean="0"/>
              <a:t>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vi-VN" sz="1400" dirty="0"/>
              <a:t>Một điều quan </a:t>
            </a:r>
            <a:r>
              <a:rPr lang="vi-VN" sz="1400" dirty="0" smtClean="0"/>
              <a:t>trọng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vi-VN" sz="1400" dirty="0" smtClean="0"/>
              <a:t> </a:t>
            </a:r>
            <a:r>
              <a:rPr lang="vi-VN" sz="1400" dirty="0"/>
              <a:t>(không phát hiện ra từ nghiên cứu) là so với </a:t>
            </a:r>
            <a:r>
              <a:rPr lang="vi-VN" sz="1400" dirty="0" smtClean="0"/>
              <a:t>trước đây, </a:t>
            </a:r>
            <a:r>
              <a:rPr lang="en-US" sz="1400" dirty="0" err="1" smtClean="0"/>
              <a:t>hút</a:t>
            </a:r>
            <a:r>
              <a:rPr lang="en-US" sz="1400" dirty="0" smtClean="0"/>
              <a:t> </a:t>
            </a:r>
            <a:r>
              <a:rPr lang="en-US" sz="1400" dirty="0" err="1" smtClean="0"/>
              <a:t>thuốc</a:t>
            </a:r>
            <a:r>
              <a:rPr lang="en-US" sz="1400" dirty="0" smtClean="0"/>
              <a:t> </a:t>
            </a:r>
            <a:r>
              <a:rPr lang="en-US" sz="1400" dirty="0" err="1" smtClean="0"/>
              <a:t>lá</a:t>
            </a:r>
            <a:r>
              <a:rPr lang="en-US" sz="1400" dirty="0" smtClean="0"/>
              <a:t> </a:t>
            </a:r>
            <a:r>
              <a:rPr lang="en-US" sz="1400" dirty="0" err="1" smtClean="0"/>
              <a:t>đang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xem</a:t>
            </a:r>
            <a:r>
              <a:rPr lang="en-US" sz="1400" dirty="0" smtClean="0"/>
              <a:t> </a:t>
            </a:r>
            <a:r>
              <a:rPr lang="en-US" sz="1400" dirty="0" err="1" smtClean="0"/>
              <a:t>là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đề</a:t>
            </a:r>
            <a:r>
              <a:rPr lang="en-US" sz="1400" dirty="0" smtClean="0"/>
              <a:t> </a:t>
            </a:r>
            <a:r>
              <a:rPr lang="en-US" sz="1400" dirty="0" err="1" smtClean="0"/>
              <a:t>tài</a:t>
            </a:r>
            <a:r>
              <a:rPr lang="en-US" sz="1400" dirty="0" smtClean="0"/>
              <a:t> “</a:t>
            </a:r>
            <a:r>
              <a:rPr lang="en-US" sz="1400" dirty="0" err="1" smtClean="0"/>
              <a:t>nóng</a:t>
            </a:r>
            <a:r>
              <a:rPr lang="en-US" sz="1400" dirty="0" smtClean="0"/>
              <a:t> </a:t>
            </a:r>
            <a:r>
              <a:rPr lang="en-US" sz="1400" dirty="0" err="1" smtClean="0"/>
              <a:t>hổi</a:t>
            </a:r>
            <a:r>
              <a:rPr lang="en-US" sz="1400" dirty="0" smtClean="0"/>
              <a:t>” </a:t>
            </a:r>
            <a:r>
              <a:rPr lang="en-US" sz="1400" dirty="0" err="1" smtClean="0"/>
              <a:t>tại</a:t>
            </a:r>
            <a:r>
              <a:rPr lang="en-US" sz="1400" dirty="0" smtClean="0"/>
              <a:t> </a:t>
            </a:r>
            <a:r>
              <a:rPr lang="en-US" sz="1400" dirty="0" err="1" smtClean="0"/>
              <a:t>Việt</a:t>
            </a:r>
            <a:r>
              <a:rPr lang="en-US" sz="1400" dirty="0" smtClean="0"/>
              <a:t> Nam </a:t>
            </a:r>
            <a:r>
              <a:rPr lang="en-US" sz="1400" dirty="0" err="1" smtClean="0"/>
              <a:t>như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mối</a:t>
            </a:r>
            <a:r>
              <a:rPr lang="en-US" sz="1400" dirty="0" smtClean="0"/>
              <a:t> </a:t>
            </a:r>
            <a:r>
              <a:rPr lang="en-US" sz="1400" dirty="0" err="1" smtClean="0"/>
              <a:t>quan</a:t>
            </a:r>
            <a:r>
              <a:rPr lang="en-US" sz="1400" dirty="0" smtClean="0"/>
              <a:t> </a:t>
            </a:r>
            <a:r>
              <a:rPr lang="en-US" sz="1400" dirty="0" err="1" smtClean="0"/>
              <a:t>tâm</a:t>
            </a:r>
            <a:r>
              <a:rPr lang="en-US" sz="1400" dirty="0" smtClean="0"/>
              <a:t> </a:t>
            </a:r>
            <a:r>
              <a:rPr lang="en-US" sz="1400" dirty="0" err="1" smtClean="0"/>
              <a:t>khác</a:t>
            </a:r>
            <a:r>
              <a:rPr lang="en-US" sz="1400" dirty="0" smtClean="0"/>
              <a:t>, </a:t>
            </a:r>
            <a:r>
              <a:rPr lang="vi-VN" sz="1400" dirty="0" smtClean="0"/>
              <a:t>như </a:t>
            </a:r>
            <a:r>
              <a:rPr lang="en-US" sz="1400" dirty="0" err="1" smtClean="0"/>
              <a:t>vấn</a:t>
            </a:r>
            <a:r>
              <a:rPr lang="en-US" sz="1400" dirty="0" smtClean="0"/>
              <a:t> </a:t>
            </a:r>
            <a:r>
              <a:rPr lang="en-US" sz="1400" dirty="0" err="1" smtClean="0"/>
              <a:t>đề</a:t>
            </a:r>
            <a:r>
              <a:rPr lang="en-US" sz="1400" dirty="0" smtClean="0"/>
              <a:t> </a:t>
            </a:r>
            <a:r>
              <a:rPr lang="en-US" sz="1400" dirty="0" err="1" smtClean="0"/>
              <a:t>ngộ</a:t>
            </a:r>
            <a:r>
              <a:rPr lang="en-US" sz="1400" dirty="0" smtClean="0"/>
              <a:t> </a:t>
            </a:r>
            <a:r>
              <a:rPr lang="en-US" sz="1400" dirty="0" err="1" smtClean="0"/>
              <a:t>độc</a:t>
            </a:r>
            <a:r>
              <a:rPr lang="en-US" sz="1400" dirty="0" smtClean="0"/>
              <a:t> </a:t>
            </a:r>
            <a:r>
              <a:rPr lang="en-US" sz="1400" dirty="0" err="1" smtClean="0"/>
              <a:t>thực</a:t>
            </a:r>
            <a:r>
              <a:rPr lang="en-US" sz="1400" dirty="0" smtClean="0"/>
              <a:t> </a:t>
            </a:r>
            <a:r>
              <a:rPr lang="en-US" sz="1400" dirty="0" err="1" smtClean="0"/>
              <a:t>phẩm</a:t>
            </a:r>
            <a:r>
              <a:rPr lang="vi-VN" sz="1400" dirty="0" smtClean="0"/>
              <a:t>/an toàn</a:t>
            </a:r>
            <a:r>
              <a:rPr lang="en-US" sz="1400" dirty="0" smtClean="0"/>
              <a:t> </a:t>
            </a:r>
            <a:r>
              <a:rPr lang="en-US" sz="1400" dirty="0" err="1" smtClean="0"/>
              <a:t>thực</a:t>
            </a:r>
            <a:r>
              <a:rPr lang="en-US" sz="1400" dirty="0" smtClean="0"/>
              <a:t> </a:t>
            </a:r>
            <a:r>
              <a:rPr lang="en-US" sz="1400" dirty="0" err="1" smtClean="0"/>
              <a:t>phẩm</a:t>
            </a:r>
            <a:r>
              <a:rPr lang="en-US" sz="1400" dirty="0" smtClean="0"/>
              <a:t> </a:t>
            </a:r>
            <a:r>
              <a:rPr lang="vi-VN" sz="1400" dirty="0" smtClean="0"/>
              <a:t> hoặc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chết</a:t>
            </a:r>
            <a:r>
              <a:rPr lang="en-US" sz="1400" dirty="0" smtClean="0"/>
              <a:t> do tai </a:t>
            </a:r>
            <a:r>
              <a:rPr lang="en-US" sz="1400" dirty="0" err="1" smtClean="0"/>
              <a:t>nạn</a:t>
            </a:r>
            <a:r>
              <a:rPr lang="en-US" sz="1400" dirty="0" smtClean="0"/>
              <a:t> </a:t>
            </a:r>
            <a:r>
              <a:rPr lang="en-US" sz="1400" dirty="0" err="1" smtClean="0"/>
              <a:t>giao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vi-VN" sz="1400" dirty="0" smtClean="0"/>
              <a:t>. </a:t>
            </a:r>
            <a:r>
              <a:rPr lang="vi-VN" sz="1400" dirty="0"/>
              <a:t>Chúng </a:t>
            </a:r>
            <a:r>
              <a:rPr lang="vi-VN" sz="1400" dirty="0" smtClean="0"/>
              <a:t>tôi</a:t>
            </a:r>
            <a:r>
              <a:rPr lang="en-US" sz="1400" dirty="0" smtClean="0"/>
              <a:t>, </a:t>
            </a:r>
            <a:r>
              <a:rPr lang="vi-VN" sz="1400" dirty="0" smtClean="0"/>
              <a:t>do </a:t>
            </a:r>
            <a:r>
              <a:rPr lang="vi-VN" sz="1400" dirty="0"/>
              <a:t>đó, </a:t>
            </a:r>
            <a:r>
              <a:rPr lang="en-US" sz="1400" dirty="0" err="1" smtClean="0"/>
              <a:t>đề</a:t>
            </a:r>
            <a:r>
              <a:rPr lang="en-US" sz="1400" dirty="0" smtClean="0"/>
              <a:t> </a:t>
            </a:r>
            <a:r>
              <a:rPr lang="en-US" sz="1400" dirty="0" err="1" smtClean="0"/>
              <a:t>nghị</a:t>
            </a:r>
            <a:r>
              <a:rPr lang="en-US" sz="1400" dirty="0" smtClean="0"/>
              <a:t> </a:t>
            </a:r>
            <a:r>
              <a:rPr lang="en-US" sz="1400" dirty="0" err="1" smtClean="0"/>
              <a:t>đưa</a:t>
            </a:r>
            <a:r>
              <a:rPr lang="en-US" sz="1400" dirty="0" smtClean="0"/>
              <a:t> </a:t>
            </a:r>
            <a:r>
              <a:rPr lang="en-US" sz="1400" dirty="0" err="1" smtClean="0"/>
              <a:t>ra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câu</a:t>
            </a:r>
            <a:r>
              <a:rPr lang="en-US" sz="1400" dirty="0" smtClean="0"/>
              <a:t> </a:t>
            </a:r>
            <a:r>
              <a:rPr lang="en-US" sz="1400" dirty="0" err="1" smtClean="0"/>
              <a:t>hỏi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vấn</a:t>
            </a:r>
            <a:r>
              <a:rPr lang="en-US" sz="1400" dirty="0" smtClean="0"/>
              <a:t> </a:t>
            </a:r>
            <a:r>
              <a:rPr lang="en-US" sz="1400" dirty="0" err="1" smtClean="0"/>
              <a:t>đề</a:t>
            </a:r>
            <a:r>
              <a:rPr lang="en-US" sz="1400" dirty="0" smtClean="0"/>
              <a:t> </a:t>
            </a:r>
            <a:r>
              <a:rPr lang="en-US" sz="1400" dirty="0" err="1" smtClean="0"/>
              <a:t>này</a:t>
            </a:r>
            <a:r>
              <a:rPr lang="en-US" sz="1400" dirty="0" smtClean="0"/>
              <a:t> </a:t>
            </a:r>
            <a:r>
              <a:rPr lang="vi-VN" sz="1400" dirty="0" smtClean="0"/>
              <a:t>trong </a:t>
            </a:r>
            <a:r>
              <a:rPr lang="vi-VN" sz="1400" dirty="0"/>
              <a:t>bảng câu hỏi nghiên cứu tiếp theo để xác </a:t>
            </a:r>
            <a:r>
              <a:rPr lang="vi-VN" sz="1400" dirty="0" smtClean="0"/>
              <a:t>thực hơn yếu tố này</a:t>
            </a:r>
            <a:r>
              <a:rPr lang="en-US" sz="1400" dirty="0" smtClean="0"/>
              <a:t>, </a:t>
            </a:r>
            <a:r>
              <a:rPr lang="en-US" sz="1400" dirty="0" err="1" smtClean="0"/>
              <a:t>đồng</a:t>
            </a:r>
            <a:r>
              <a:rPr lang="en-US" sz="1400" dirty="0" smtClean="0"/>
              <a:t> </a:t>
            </a:r>
            <a:r>
              <a:rPr lang="en-US" sz="1400" dirty="0" err="1" smtClean="0"/>
              <a:t>thời</a:t>
            </a:r>
            <a:r>
              <a:rPr lang="en-US" sz="1400" dirty="0" smtClean="0"/>
              <a:t> </a:t>
            </a:r>
            <a:r>
              <a:rPr lang="en-US" sz="1400" dirty="0" err="1" smtClean="0"/>
              <a:t>để</a:t>
            </a:r>
            <a:r>
              <a:rPr lang="en-US" sz="1400" dirty="0" smtClean="0"/>
              <a:t> </a:t>
            </a:r>
            <a:r>
              <a:rPr lang="en-US" sz="1400" dirty="0" err="1" smtClean="0"/>
              <a:t>lấy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nhiều</a:t>
            </a:r>
            <a:r>
              <a:rPr lang="en-US" sz="1400" dirty="0" smtClean="0"/>
              <a:t> </a:t>
            </a:r>
            <a:r>
              <a:rPr lang="en-US" sz="1400" dirty="0" err="1" smtClean="0"/>
              <a:t>hơn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thông</a:t>
            </a:r>
            <a:r>
              <a:rPr lang="en-US" sz="1400" dirty="0" smtClean="0"/>
              <a:t> tin </a:t>
            </a:r>
            <a:r>
              <a:rPr lang="en-US" sz="1400" dirty="0" err="1" smtClean="0"/>
              <a:t>chuyên</a:t>
            </a:r>
            <a:r>
              <a:rPr lang="en-US" sz="1400" dirty="0" smtClean="0"/>
              <a:t> </a:t>
            </a:r>
            <a:r>
              <a:rPr lang="en-US" sz="1400" dirty="0" err="1" smtClean="0"/>
              <a:t>sâu</a:t>
            </a:r>
            <a:r>
              <a:rPr lang="en-US" sz="1400" dirty="0" smtClean="0"/>
              <a:t> </a:t>
            </a:r>
            <a:r>
              <a:rPr lang="en-US" sz="1400" dirty="0" err="1" smtClean="0"/>
              <a:t>về</a:t>
            </a:r>
            <a:r>
              <a:rPr lang="en-US" sz="1400" dirty="0" smtClean="0"/>
              <a:t> </a:t>
            </a:r>
            <a:r>
              <a:rPr lang="en-US" sz="1400" dirty="0" err="1" smtClean="0"/>
              <a:t>những</a:t>
            </a:r>
            <a:r>
              <a:rPr lang="en-US" sz="1400" dirty="0" smtClean="0"/>
              <a:t> </a:t>
            </a:r>
            <a:r>
              <a:rPr lang="en-US" sz="1400" dirty="0" err="1" smtClean="0"/>
              <a:t>mối</a:t>
            </a:r>
            <a:r>
              <a:rPr lang="en-US" sz="1400" dirty="0" smtClean="0"/>
              <a:t> </a:t>
            </a:r>
            <a:r>
              <a:rPr lang="en-US" sz="1400" dirty="0" err="1" smtClean="0"/>
              <a:t>quan</a:t>
            </a:r>
            <a:r>
              <a:rPr lang="en-US" sz="1400" dirty="0" smtClean="0"/>
              <a:t> </a:t>
            </a:r>
            <a:r>
              <a:rPr lang="en-US" sz="1400" dirty="0" err="1" smtClean="0"/>
              <a:t>tâm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Việt</a:t>
            </a:r>
            <a:r>
              <a:rPr lang="en-US" sz="1400" dirty="0" smtClean="0"/>
              <a:t> Nam </a:t>
            </a:r>
            <a:r>
              <a:rPr lang="en-US" sz="1400" dirty="0" err="1" smtClean="0"/>
              <a:t>nói</a:t>
            </a:r>
            <a:r>
              <a:rPr lang="en-US" sz="1400" dirty="0" smtClean="0"/>
              <a:t> </a:t>
            </a:r>
            <a:r>
              <a:rPr lang="en-US" sz="1400" dirty="0" err="1" smtClean="0"/>
              <a:t>chung</a:t>
            </a:r>
            <a:r>
              <a:rPr lang="en-US" sz="1400" dirty="0" smtClean="0"/>
              <a:t>. </a:t>
            </a:r>
            <a:endParaRPr lang="en-US" sz="1400" dirty="0"/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endParaRPr lang="en-US" sz="1400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>
            <a:normAutofit/>
          </a:bodyPr>
          <a:lstStyle/>
          <a:p>
            <a:r>
              <a:rPr lang="en-US" sz="1600" dirty="0"/>
              <a:t>Top line summary for 2016</a:t>
            </a:r>
          </a:p>
        </p:txBody>
      </p:sp>
    </p:spTree>
    <p:extLst>
      <p:ext uri="{BB962C8B-B14F-4D97-AF65-F5344CB8AC3E}">
        <p14:creationId xmlns:p14="http://schemas.microsoft.com/office/powerpoint/2010/main" val="272050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26" name="Rectangle 2"/>
          <p:cNvSpPr>
            <a:spLocks noChangeArrowheads="1"/>
          </p:cNvSpPr>
          <p:nvPr/>
        </p:nvSpPr>
        <p:spPr bwMode="auto">
          <a:xfrm>
            <a:off x="1109472" y="3354567"/>
            <a:ext cx="7436379" cy="119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352" tIns="44676" rIns="89352" bIns="44676" anchor="ctr"/>
          <a:lstStyle/>
          <a:p>
            <a:pPr algn="ctr" defTabSz="991221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333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Arial" pitchFamily="34" charset="0"/>
              </a:rPr>
              <a:t>CHÂN THÀNH CẢM </a:t>
            </a:r>
            <a:r>
              <a:rPr lang="en-US" sz="4333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cs typeface="Arial" pitchFamily="34" charset="0"/>
              </a:rPr>
              <a:t>ƠN!</a:t>
            </a:r>
          </a:p>
        </p:txBody>
      </p:sp>
    </p:spTree>
    <p:extLst>
      <p:ext uri="{BB962C8B-B14F-4D97-AF65-F5344CB8AC3E}">
        <p14:creationId xmlns:p14="http://schemas.microsoft.com/office/powerpoint/2010/main" val="11589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382587"/>
          </a:xfrm>
        </p:spPr>
        <p:txBody>
          <a:bodyPr/>
          <a:lstStyle/>
          <a:p>
            <a:r>
              <a:rPr lang="vi-VN" dirty="0"/>
              <a:t>Thủ tục lựa chọn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vi-VN" dirty="0" smtClean="0"/>
              <a:t>trong </a:t>
            </a:r>
            <a:r>
              <a:rPr lang="vi-VN" dirty="0"/>
              <a:t>mỗi hộ gia đình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79436"/>
            <a:ext cx="8915400" cy="5440364"/>
          </a:xfrm>
        </p:spPr>
        <p:txBody>
          <a:bodyPr>
            <a:noAutofit/>
          </a:bodyPr>
          <a:lstStyle/>
          <a:p>
            <a:pPr marL="91440" indent="0" defTabSz="893494">
              <a:buNone/>
              <a:tabLst>
                <a:tab pos="436814" algn="l"/>
              </a:tabLst>
              <a:defRPr/>
            </a:pPr>
            <a:r>
              <a:rPr lang="en-US" sz="1400" b="1" dirty="0" err="1" smtClean="0"/>
              <a:t>Người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phỏng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vấn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phải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tuân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thủ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chặt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chẽ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các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bước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đây</a:t>
            </a:r>
            <a:r>
              <a:rPr lang="en-US" sz="1400" b="1" dirty="0" smtClean="0"/>
              <a:t>:</a:t>
            </a:r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err="1" smtClean="0"/>
              <a:t>Tát</a:t>
            </a:r>
            <a:r>
              <a:rPr lang="en-US" sz="1400" dirty="0" smtClean="0"/>
              <a:t> </a:t>
            </a:r>
            <a:r>
              <a:rPr lang="en-US" sz="1400" dirty="0" err="1" smtClean="0"/>
              <a:t>cả</a:t>
            </a:r>
            <a:r>
              <a:rPr lang="en-US" sz="1400" dirty="0" smtClean="0"/>
              <a:t> </a:t>
            </a:r>
            <a:r>
              <a:rPr lang="en-US" sz="1400" dirty="0" err="1" smtClean="0"/>
              <a:t>đáp</a:t>
            </a:r>
            <a:r>
              <a:rPr lang="en-US" sz="1400" dirty="0" smtClean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một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liệt</a:t>
            </a:r>
            <a:r>
              <a:rPr lang="en-US" sz="1400" dirty="0" smtClean="0"/>
              <a:t> </a:t>
            </a:r>
            <a:r>
              <a:rPr lang="en-US" sz="1400" dirty="0" err="1" smtClean="0"/>
              <a:t>kê</a:t>
            </a:r>
            <a:r>
              <a:rPr lang="en-US" sz="1400" dirty="0" smtClean="0"/>
              <a:t> </a:t>
            </a:r>
            <a:r>
              <a:rPr lang="en-US" sz="1400" dirty="0" err="1" smtClean="0"/>
              <a:t>theo</a:t>
            </a:r>
            <a:r>
              <a:rPr lang="en-US" sz="1400" dirty="0" smtClean="0"/>
              <a:t> </a:t>
            </a:r>
            <a:r>
              <a:rPr lang="en-US" sz="1400" dirty="0" err="1" smtClean="0"/>
              <a:t>tuổi</a:t>
            </a:r>
            <a:r>
              <a:rPr lang="en-US" sz="1400" dirty="0" smtClean="0"/>
              <a:t>. </a:t>
            </a:r>
            <a:endParaRPr lang="en-US" sz="1400" dirty="0"/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err="1" smtClean="0"/>
              <a:t>Dựa</a:t>
            </a:r>
            <a:r>
              <a:rPr lang="en-US" sz="1400" dirty="0" smtClean="0"/>
              <a:t> </a:t>
            </a:r>
            <a:r>
              <a:rPr lang="en-US" sz="1400" dirty="0" err="1" smtClean="0"/>
              <a:t>theo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cuối</a:t>
            </a:r>
            <a:r>
              <a:rPr lang="en-US" sz="1400" dirty="0" smtClean="0"/>
              <a:t> </a:t>
            </a:r>
            <a:r>
              <a:rPr lang="en-US" sz="1400" dirty="0" err="1" smtClean="0"/>
              <a:t>cùng</a:t>
            </a:r>
            <a:r>
              <a:rPr lang="en-US" sz="1400" dirty="0" smtClean="0"/>
              <a:t> </a:t>
            </a:r>
            <a:r>
              <a:rPr lang="en-US" sz="1400" dirty="0" err="1" smtClean="0"/>
              <a:t>của</a:t>
            </a:r>
            <a:r>
              <a:rPr lang="en-US" sz="1400" dirty="0" smtClean="0"/>
              <a:t> </a:t>
            </a:r>
            <a:r>
              <a:rPr lang="en-US" sz="1400" dirty="0" err="1" smtClean="0"/>
              <a:t>mã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bảng</a:t>
            </a:r>
            <a:r>
              <a:rPr lang="en-US" sz="1400" dirty="0" smtClean="0"/>
              <a:t> </a:t>
            </a:r>
            <a:r>
              <a:rPr lang="en-US" sz="1400" dirty="0" err="1" smtClean="0"/>
              <a:t>câu</a:t>
            </a:r>
            <a:r>
              <a:rPr lang="en-US" sz="1400" dirty="0" smtClean="0"/>
              <a:t> </a:t>
            </a:r>
            <a:r>
              <a:rPr lang="en-US" sz="1400" dirty="0" err="1" smtClean="0"/>
              <a:t>hỏi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trong</a:t>
            </a:r>
            <a:r>
              <a:rPr lang="en-US" sz="1400" dirty="0" smtClean="0"/>
              <a:t> </a:t>
            </a:r>
            <a:r>
              <a:rPr lang="en-US" sz="1400" dirty="0" err="1" smtClean="0"/>
              <a:t>hộ</a:t>
            </a:r>
            <a:r>
              <a:rPr lang="en-US" sz="1400" dirty="0" smtClean="0"/>
              <a:t> </a:t>
            </a:r>
            <a:r>
              <a:rPr lang="en-US" sz="1400" dirty="0" err="1" smtClean="0"/>
              <a:t>gia</a:t>
            </a:r>
            <a:r>
              <a:rPr lang="en-US" sz="1400" dirty="0" smtClean="0"/>
              <a:t> </a:t>
            </a:r>
            <a:r>
              <a:rPr lang="en-US" sz="1400" dirty="0" err="1" smtClean="0"/>
              <a:t>đình</a:t>
            </a:r>
            <a:r>
              <a:rPr lang="en-US" sz="1400" dirty="0" smtClean="0"/>
              <a:t> </a:t>
            </a:r>
            <a:r>
              <a:rPr lang="en-US" sz="1400" dirty="0" err="1" smtClean="0"/>
              <a:t>hiện</a:t>
            </a:r>
            <a:r>
              <a:rPr lang="en-US" sz="1400" dirty="0" smtClean="0"/>
              <a:t> </a:t>
            </a:r>
            <a:r>
              <a:rPr lang="en-US" sz="1400" dirty="0" err="1" smtClean="0"/>
              <a:t>tại</a:t>
            </a:r>
            <a:r>
              <a:rPr lang="en-US" sz="1400" dirty="0" smtClean="0"/>
              <a:t>, </a:t>
            </a:r>
            <a:r>
              <a:rPr lang="en-US" sz="1400" dirty="0" err="1" smtClean="0"/>
              <a:t>đáp</a:t>
            </a:r>
            <a:r>
              <a:rPr lang="en-US" sz="1400" dirty="0" smtClean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lựa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dựa</a:t>
            </a:r>
            <a:r>
              <a:rPr lang="en-US" sz="1400" dirty="0" smtClean="0"/>
              <a:t> </a:t>
            </a:r>
            <a:r>
              <a:rPr lang="en-US" sz="1400" dirty="0" err="1" smtClean="0"/>
              <a:t>theo</a:t>
            </a:r>
            <a:r>
              <a:rPr lang="en-US" sz="1400" dirty="0" smtClean="0"/>
              <a:t> </a:t>
            </a:r>
            <a:r>
              <a:rPr lang="en-US" sz="1400" dirty="0" err="1" smtClean="0"/>
              <a:t>số</a:t>
            </a:r>
            <a:r>
              <a:rPr lang="en-US" sz="1400" dirty="0" smtClean="0"/>
              <a:t> </a:t>
            </a:r>
            <a:r>
              <a:rPr lang="en-US" sz="1400" dirty="0" err="1" smtClean="0"/>
              <a:t>thứ</a:t>
            </a:r>
            <a:r>
              <a:rPr lang="en-US" sz="1400" dirty="0" smtClean="0"/>
              <a:t> </a:t>
            </a:r>
            <a:r>
              <a:rPr lang="en-US" sz="1400" dirty="0" err="1" smtClean="0"/>
              <a:t>tự</a:t>
            </a:r>
            <a:r>
              <a:rPr lang="en-US" sz="1400" dirty="0" smtClean="0"/>
              <a:t> </a:t>
            </a:r>
            <a:r>
              <a:rPr lang="en-US" sz="1400" dirty="0" err="1" smtClean="0"/>
              <a:t>phù</a:t>
            </a:r>
            <a:r>
              <a:rPr lang="en-US" sz="1400" dirty="0" smtClean="0"/>
              <a:t> </a:t>
            </a:r>
            <a:r>
              <a:rPr lang="en-US" sz="1400" dirty="0" err="1" smtClean="0"/>
              <a:t>hợp</a:t>
            </a:r>
            <a:r>
              <a:rPr lang="en-US" sz="1400" dirty="0" smtClean="0"/>
              <a:t> </a:t>
            </a:r>
            <a:r>
              <a:rPr lang="en-US" sz="1400" dirty="0" err="1" smtClean="0"/>
              <a:t>với</a:t>
            </a:r>
            <a:r>
              <a:rPr lang="en-US" sz="1400" dirty="0" smtClean="0"/>
              <a:t> </a:t>
            </a:r>
            <a:r>
              <a:rPr lang="en-US" sz="1400" dirty="0" err="1" smtClean="0"/>
              <a:t>bảng</a:t>
            </a:r>
            <a:r>
              <a:rPr lang="en-US" sz="1400" dirty="0" smtClean="0"/>
              <a:t> Kish-Grid </a:t>
            </a:r>
            <a:r>
              <a:rPr lang="en-US" sz="1400" dirty="0" err="1" smtClean="0"/>
              <a:t>bên</a:t>
            </a:r>
            <a:r>
              <a:rPr lang="en-US" sz="1400" dirty="0" smtClean="0"/>
              <a:t> </a:t>
            </a:r>
            <a:r>
              <a:rPr lang="en-US" sz="1400" dirty="0" err="1" smtClean="0"/>
              <a:t>dưới</a:t>
            </a:r>
            <a:r>
              <a:rPr lang="en-US" sz="1400" dirty="0" smtClean="0"/>
              <a:t>. </a:t>
            </a:r>
          </a:p>
          <a:p>
            <a:pPr marL="182880" indent="-91440" defTabSz="893494">
              <a:spcBef>
                <a:spcPts val="1200"/>
              </a:spcBef>
              <a:tabLst>
                <a:tab pos="436814" algn="l"/>
              </a:tabLst>
              <a:defRPr/>
            </a:pPr>
            <a:r>
              <a:rPr lang="en-US" sz="1400" dirty="0" err="1" smtClean="0"/>
              <a:t>Nếu</a:t>
            </a:r>
            <a:r>
              <a:rPr lang="en-US" sz="1400" dirty="0" smtClean="0"/>
              <a:t> </a:t>
            </a:r>
            <a:r>
              <a:rPr lang="en-US" sz="1400" dirty="0" err="1" smtClean="0"/>
              <a:t>đáp</a:t>
            </a:r>
            <a:r>
              <a:rPr lang="en-US" sz="1400" dirty="0" smtClean="0"/>
              <a:t> </a:t>
            </a:r>
            <a:r>
              <a:rPr lang="en-US" sz="1400" dirty="0" err="1" smtClean="0"/>
              <a:t>viên</a:t>
            </a:r>
            <a:r>
              <a:rPr lang="en-US" sz="1400" dirty="0" smtClean="0"/>
              <a:t> </a:t>
            </a:r>
            <a:r>
              <a:rPr lang="en-US" sz="1400" dirty="0" err="1" smtClean="0"/>
              <a:t>được</a:t>
            </a:r>
            <a:r>
              <a:rPr lang="en-US" sz="1400" dirty="0" smtClean="0"/>
              <a:t> </a:t>
            </a:r>
            <a:r>
              <a:rPr lang="en-US" sz="1400" dirty="0" err="1" smtClean="0"/>
              <a:t>chọn</a:t>
            </a:r>
            <a:r>
              <a:rPr lang="en-US" sz="1400" dirty="0" smtClean="0"/>
              <a:t> </a:t>
            </a:r>
            <a:r>
              <a:rPr lang="en-US" sz="1400" dirty="0" err="1" smtClean="0"/>
              <a:t>không</a:t>
            </a:r>
            <a:r>
              <a:rPr lang="en-US" sz="1400" dirty="0" smtClean="0"/>
              <a:t> </a:t>
            </a:r>
            <a:r>
              <a:rPr lang="en-US" sz="1400" dirty="0" err="1" smtClean="0"/>
              <a:t>có</a:t>
            </a:r>
            <a:r>
              <a:rPr lang="en-US" sz="1400" dirty="0" smtClean="0"/>
              <a:t> </a:t>
            </a:r>
            <a:r>
              <a:rPr lang="en-US" sz="1400" dirty="0" err="1" smtClean="0"/>
              <a:t>mặt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buổi</a:t>
            </a:r>
            <a:r>
              <a:rPr lang="en-US" sz="1400" dirty="0" smtClean="0"/>
              <a:t> </a:t>
            </a:r>
            <a:r>
              <a:rPr lang="en-US" sz="1400" dirty="0" err="1" smtClean="0"/>
              <a:t>phỏng</a:t>
            </a:r>
            <a:r>
              <a:rPr lang="en-US" sz="1400" dirty="0" smtClean="0"/>
              <a:t> </a:t>
            </a:r>
            <a:r>
              <a:rPr lang="en-US" sz="1400" dirty="0" err="1" smtClean="0"/>
              <a:t>vấn</a:t>
            </a:r>
            <a:r>
              <a:rPr lang="en-US" sz="1400" dirty="0" smtClean="0"/>
              <a:t>, </a:t>
            </a:r>
            <a:r>
              <a:rPr lang="en-US" sz="1400" dirty="0" err="1" smtClean="0"/>
              <a:t>người</a:t>
            </a:r>
            <a:r>
              <a:rPr lang="en-US" sz="1400" dirty="0" smtClean="0"/>
              <a:t> </a:t>
            </a:r>
            <a:r>
              <a:rPr lang="en-US" sz="1400" dirty="0" err="1" smtClean="0"/>
              <a:t>phỏng</a:t>
            </a:r>
            <a:r>
              <a:rPr lang="en-US" sz="1400" dirty="0" smtClean="0"/>
              <a:t> </a:t>
            </a:r>
            <a:r>
              <a:rPr lang="en-US" sz="1400" dirty="0" err="1" smtClean="0"/>
              <a:t>vấn</a:t>
            </a:r>
            <a:r>
              <a:rPr lang="en-US" sz="1400" dirty="0" smtClean="0"/>
              <a:t> </a:t>
            </a:r>
            <a:r>
              <a:rPr lang="en-US" sz="1400" dirty="0" err="1" smtClean="0"/>
              <a:t>phải</a:t>
            </a:r>
            <a:r>
              <a:rPr lang="en-US" sz="1400" dirty="0" smtClean="0"/>
              <a:t> </a:t>
            </a:r>
            <a:r>
              <a:rPr lang="en-US" sz="1400" dirty="0" err="1" smtClean="0"/>
              <a:t>viết</a:t>
            </a:r>
            <a:r>
              <a:rPr lang="en-US" sz="1400" dirty="0" smtClean="0"/>
              <a:t> </a:t>
            </a:r>
            <a:r>
              <a:rPr lang="en-US" sz="1400" dirty="0" err="1" smtClean="0"/>
              <a:t>lại</a:t>
            </a:r>
            <a:r>
              <a:rPr lang="en-US" sz="1400" dirty="0" smtClean="0"/>
              <a:t> </a:t>
            </a:r>
            <a:r>
              <a:rPr lang="en-US" sz="1400" dirty="0" err="1" smtClean="0"/>
              <a:t>tên</a:t>
            </a:r>
            <a:r>
              <a:rPr lang="en-US" sz="1400" dirty="0" smtClean="0"/>
              <a:t> </a:t>
            </a:r>
            <a:r>
              <a:rPr lang="en-US" sz="1400" dirty="0" err="1" smtClean="0"/>
              <a:t>và</a:t>
            </a:r>
            <a:r>
              <a:rPr lang="en-US" sz="1400" dirty="0" smtClean="0"/>
              <a:t> </a:t>
            </a:r>
            <a:r>
              <a:rPr lang="en-US" sz="1400" dirty="0" err="1" smtClean="0"/>
              <a:t>sắp</a:t>
            </a:r>
            <a:r>
              <a:rPr lang="en-US" sz="1400" dirty="0" smtClean="0"/>
              <a:t> </a:t>
            </a:r>
            <a:r>
              <a:rPr lang="en-US" sz="1400" dirty="0" err="1" smtClean="0"/>
              <a:t>xếp</a:t>
            </a:r>
            <a:r>
              <a:rPr lang="en-US" sz="1400" dirty="0" smtClean="0"/>
              <a:t> </a:t>
            </a:r>
            <a:r>
              <a:rPr lang="en-US" sz="1400" dirty="0" err="1" smtClean="0"/>
              <a:t>lịch</a:t>
            </a:r>
            <a:r>
              <a:rPr lang="en-US" sz="1400" dirty="0" smtClean="0"/>
              <a:t> </a:t>
            </a:r>
            <a:r>
              <a:rPr lang="en-US" sz="1400" dirty="0" err="1" smtClean="0"/>
              <a:t>cho</a:t>
            </a:r>
            <a:r>
              <a:rPr lang="en-US" sz="1400" dirty="0" smtClean="0"/>
              <a:t> </a:t>
            </a:r>
            <a:r>
              <a:rPr lang="en-US" sz="1400" dirty="0" err="1" smtClean="0"/>
              <a:t>lần</a:t>
            </a:r>
            <a:r>
              <a:rPr lang="en-US" sz="1400" dirty="0" smtClean="0"/>
              <a:t> </a:t>
            </a:r>
            <a:r>
              <a:rPr lang="en-US" sz="1400" dirty="0" err="1" smtClean="0"/>
              <a:t>phỏng</a:t>
            </a:r>
            <a:r>
              <a:rPr lang="en-US" sz="1400" dirty="0" smtClean="0"/>
              <a:t> </a:t>
            </a:r>
            <a:r>
              <a:rPr lang="en-US" sz="1400" dirty="0" err="1" smtClean="0"/>
              <a:t>vấn</a:t>
            </a:r>
            <a:r>
              <a:rPr lang="en-US" sz="1400" dirty="0" smtClean="0"/>
              <a:t> </a:t>
            </a:r>
            <a:r>
              <a:rPr lang="en-US" sz="1400" dirty="0" err="1" smtClean="0"/>
              <a:t>tiếp</a:t>
            </a:r>
            <a:r>
              <a:rPr lang="en-US" sz="1400" dirty="0" smtClean="0"/>
              <a:t> </a:t>
            </a:r>
            <a:r>
              <a:rPr lang="en-US" sz="1400" dirty="0" err="1" smtClean="0"/>
              <a:t>theo</a:t>
            </a:r>
            <a:r>
              <a:rPr lang="en-US" sz="1400" dirty="0" smtClean="0"/>
              <a:t> (</a:t>
            </a:r>
            <a:r>
              <a:rPr lang="en-US" sz="1400" dirty="0" err="1" smtClean="0"/>
              <a:t>tối</a:t>
            </a:r>
            <a:r>
              <a:rPr lang="en-US" sz="1400" dirty="0" smtClean="0"/>
              <a:t> </a:t>
            </a:r>
            <a:r>
              <a:rPr lang="en-US" sz="1400" dirty="0" err="1" smtClean="0"/>
              <a:t>đa</a:t>
            </a:r>
            <a:r>
              <a:rPr lang="en-US" sz="1400" dirty="0" smtClean="0"/>
              <a:t> 3 </a:t>
            </a:r>
            <a:r>
              <a:rPr lang="en-US" sz="1400" dirty="0" err="1" smtClean="0"/>
              <a:t>lần</a:t>
            </a:r>
            <a:r>
              <a:rPr lang="en-US" sz="14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141720"/>
              </p:ext>
            </p:extLst>
          </p:nvPr>
        </p:nvGraphicFramePr>
        <p:xfrm>
          <a:off x="609601" y="2666998"/>
          <a:ext cx="8686796" cy="37237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661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0914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4274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5750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 SÁCH NAM/NỮ 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MỘT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HỘ GIA ĐÌNH</a:t>
                      </a:r>
                      <a:endParaRPr lang="en-US" sz="1000" b="1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00" b="1" i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r>
                        <a:rPr lang="en-US" sz="1000" b="1" i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0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15 - 55)</a:t>
                      </a:r>
                      <a:endParaRPr lang="en-US" sz="1000" b="1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 gridSpan="10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CUỐI CÙNG CỦA MÃ SỐ BẢNG CẨU HỎI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 gridSpan="10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NGẪU NHIÊN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3025" marR="73025" marT="36830" marB="3683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31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B8DD06-0AEF-4941-8E6B-AC6AA18518D2}" type="slidenum">
              <a:rPr lang="en-US" altLang="en-US" smtClean="0"/>
              <a:pPr/>
              <a:t>90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xi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23409</TotalTime>
  <Words>12379</Words>
  <Application>Microsoft Macintosh PowerPoint</Application>
  <PresentationFormat>A4 Paper (210x297 mm)</PresentationFormat>
  <Paragraphs>1540</Paragraphs>
  <Slides>90</Slides>
  <Notes>47</Notes>
  <HiddenSlides>14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Axis Theme</vt:lpstr>
      <vt:lpstr>PowerPoint Presentation</vt:lpstr>
      <vt:lpstr>Nền Tảng Nghiên Cứu</vt:lpstr>
      <vt:lpstr>Nền tảng nghiên cứu</vt:lpstr>
      <vt:lpstr>Nền tảng nghiên cứu</vt:lpstr>
      <vt:lpstr>PowerPoint Presentation</vt:lpstr>
      <vt:lpstr>Mục đích nghiên cứu</vt:lpstr>
      <vt:lpstr>Phương pháp nghiên cứu</vt:lpstr>
      <vt:lpstr>Mô tả kế hoạch lấy mẫu có hệ thống</vt:lpstr>
      <vt:lpstr>Thủ tục lựa chọn đáp viên trong mỗi hộ gia đình</vt:lpstr>
      <vt:lpstr>Phương pháp nghiên cứu (Tiếp theo)</vt:lpstr>
      <vt:lpstr>Tổng số mẫu nghiên cứu 2016 (Không gia trọng)</vt:lpstr>
      <vt:lpstr>Tổng số mẫu nghiên cứu 2016 (Gia trọng)</vt:lpstr>
      <vt:lpstr>Tổng số mẫu đạt được – gia trọng so với không gia trọng trong năm 2016</vt:lpstr>
      <vt:lpstr>Quy trình đánh giá</vt:lpstr>
      <vt:lpstr>Các quảng cáo TV sử dụng trong chiến dịch</vt:lpstr>
      <vt:lpstr>TÓM TẮT KẾT QUẢ NGHIÊN CỨU</vt:lpstr>
      <vt:lpstr>ĐẶC ĐIỂM DÂN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Thói quen sử dụng truyền thông</vt:lpstr>
      <vt:lpstr>NHẬN BIẾT KHÔNG GỢI Ý CỦA QUẢNG CÁO TV</vt:lpstr>
      <vt:lpstr>Xem quảng cáo (không gợi ý)</vt:lpstr>
      <vt:lpstr>Nhận biết quảng cáo không gợi ý</vt:lpstr>
      <vt:lpstr>Nhận biết thông điệp từ quảng cáo TV (Không gợi ý)</vt:lpstr>
      <vt:lpstr>Nhận biết thông điệp không gợi ý năm 2016 so với năm 2014</vt:lpstr>
      <vt:lpstr>NHẬN BIẾT CÓ GỢI Ý CỦA QUẢNG CÁO TV</vt:lpstr>
      <vt:lpstr>Nhận biết quảng cáo có gợi ý (Đã xem)</vt:lpstr>
      <vt:lpstr>Nhận biết có gợi ý theo thành phố (trong những người đã xem)</vt:lpstr>
      <vt:lpstr>Số lượng đáp viên nhận biết và không nhận biết về chiến dịch quảng cáo năm 2016  (những người đã xem bất kỳ quảng cáo nào)</vt:lpstr>
      <vt:lpstr>HIỂU BIẾT VỀ HÚT THUỐC</vt:lpstr>
      <vt:lpstr>PowerPoint Presentation</vt:lpstr>
      <vt:lpstr>PowerPoint Presentation</vt:lpstr>
      <vt:lpstr>PowerPoint Presentation</vt:lpstr>
      <vt:lpstr>Hiểu biết về tác hại của việc hút thuốc lá thụ động trong năm 2016 vs. 2014</vt:lpstr>
      <vt:lpstr>Hiểu biết về tác hại của việc hút thuốc lá thụ động trong năm 2016 vs. 2014</vt:lpstr>
      <vt:lpstr>Hiểu biết về tác hại của việc hút thuốc lá thụ động trong năm 2016 v.s. 2014</vt:lpstr>
      <vt:lpstr>Hiểu biết về tác hại của việc hút thuốc lá trong năm 2016</vt:lpstr>
      <vt:lpstr>Hiểu biết về tác hại của việc hút thuốc lá</vt:lpstr>
      <vt:lpstr>PowerPoint Presentation</vt:lpstr>
      <vt:lpstr>PowerPoint Presentation</vt:lpstr>
      <vt:lpstr>PowerPoint Presentation</vt:lpstr>
      <vt:lpstr>THÁI ĐỘ ĐỐI VỚI HÚT THUỐC</vt:lpstr>
      <vt:lpstr>Tác động lên thái độ trong năm 2016</vt:lpstr>
      <vt:lpstr>Tác động lên thái độ</vt:lpstr>
      <vt:lpstr>Tác động lên thái độ</vt:lpstr>
      <vt:lpstr>Tác động lên thái độ</vt:lpstr>
      <vt:lpstr>THÓI QUEN HÚT THUỐC TRONG NĂM 2016</vt:lpstr>
      <vt:lpstr>PowerPoint Presentation</vt:lpstr>
      <vt:lpstr>Thói quen hút thuốc hiện tại</vt:lpstr>
      <vt:lpstr>Nhận biết về các quảng cáo sản phẩm thuốc lá</vt:lpstr>
      <vt:lpstr>Suy nghĩ về việc từ bỏ thuốc lá trong năm 2016</vt:lpstr>
      <vt:lpstr>Suy nghĩ về việc là một người hút thuốc trong năm 2016</vt:lpstr>
      <vt:lpstr>Suy nghĩ về việc hút thuốc trong năm 2016</vt:lpstr>
      <vt:lpstr>HIỆU QUẢ VÀ MỨC ĐỘ THUYẾT PHỤC CỦA CHIẾN DỊCH</vt:lpstr>
      <vt:lpstr>Quảng cáo đã cung cấp thông tin mới cho người xem</vt:lpstr>
      <vt:lpstr>Hiệu quả của quảng cáo</vt:lpstr>
      <vt:lpstr>Sức thuyết phục của quảng cáo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người khác không hút thuốc*</vt:lpstr>
      <vt:lpstr>NHẬN BIẾT &amp; THÁI ĐỘ VỀ LUẬT CẤM HÚT  THUỐC LÁ NƠI CÔNG CỘNG </vt:lpstr>
      <vt:lpstr>Nhận biết không gợi ý về Mức phạt của Luật</vt:lpstr>
      <vt:lpstr>Nhận biết không gợi ý về Mức phạt của Luật cấm hút thuốc lá năm 2016 vs. 2014</vt:lpstr>
      <vt:lpstr>Sự đồng tình với Luật cấm hút thuốc lá nơi công cộng</vt:lpstr>
      <vt:lpstr>Ủng Hộ Luật Cấm Hút Thuốc Tại Những Nơi Công Cộng Trong Nhà năm 2016</vt:lpstr>
      <vt:lpstr>Ủng Hộ Luật Cấm Hút Thuốc Tại Những Nơi Công Cộng Trong Nhà 2016 v.s. 2014</vt:lpstr>
      <vt:lpstr>Ủng Hộ Luật Cấm Hút Thuốc Tại Những Nơi Công Cộng Khép Kín</vt:lpstr>
      <vt:lpstr>Ủng Hộ Luật Cấm Hút Thuốc Lá Ở Những Nơi Công Cộng Khép Kín</vt:lpstr>
      <vt:lpstr>Ủng hộ các chiến dịch tuyên truyền chống hút thuốc lá*</vt:lpstr>
      <vt:lpstr>Ủng hộ chiến dịch tuyên truyền chống hút thuốc</vt:lpstr>
      <vt:lpstr>TỔNG KẾT</vt:lpstr>
      <vt:lpstr>Top line summary for 2016</vt:lpstr>
      <vt:lpstr>Top line summary for 2016</vt:lpstr>
      <vt:lpstr>Top line summary for 2016</vt:lpstr>
      <vt:lpstr>Top line summary for 2016</vt:lpstr>
      <vt:lpstr>Top line summary for 2016</vt:lpstr>
      <vt:lpstr>Top line summary for 2016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tuanminh pham</dc:creator>
  <cp:lastModifiedBy>Bach Hoa</cp:lastModifiedBy>
  <cp:revision>6816</cp:revision>
  <dcterms:created xsi:type="dcterms:W3CDTF">2011-03-01T08:59:59Z</dcterms:created>
  <dcterms:modified xsi:type="dcterms:W3CDTF">2017-02-27T11:03:15Z</dcterms:modified>
</cp:coreProperties>
</file>